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81813" cy="97107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4660"/>
  </p:normalViewPr>
  <p:slideViewPr>
    <p:cSldViewPr snapToGrid="0">
      <p:cViewPr varScale="1">
        <p:scale>
          <a:sx n="44" d="100"/>
          <a:sy n="44" d="100"/>
        </p:scale>
        <p:origin x="7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C43E9B-01A3-461C-8084-B20EA23DFE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1784" y="766365"/>
            <a:ext cx="9123815" cy="1314256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1° CONVEGNO SCIENTIFICO ECM INTERDISCIPLINARE DI GRUPPO GHERON</a:t>
            </a:r>
            <a:br>
              <a:rPr lang="it-IT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Torino 31 GENNAIO 2020 </a:t>
            </a:r>
            <a:endParaRPr lang="it-IT" sz="3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0A0F4C1-473F-4B93-B4B9-6E379F5F2A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2971" y="4245429"/>
            <a:ext cx="9501641" cy="1658233"/>
          </a:xfrm>
        </p:spPr>
        <p:txBody>
          <a:bodyPr>
            <a:normAutofit/>
          </a:bodyPr>
          <a:lstStyle/>
          <a:p>
            <a:pPr algn="just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“Prendersi cura delle persone con fragilità cognitiva e demenza: </a:t>
            </a:r>
          </a:p>
          <a:p>
            <a:pPr algn="just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stato dell’arte, approccio scientifico, etico ed esperienziale in RSA”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8397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BD7F05-C805-4215-8EC6-4A5509E3C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6404" y="689424"/>
            <a:ext cx="10099818" cy="878119"/>
          </a:xfrm>
        </p:spPr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Il Volontariato: Tutela dei soggetti deboli 1/3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F53526-E60A-4335-8673-62848A0B1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686" y="1567543"/>
            <a:ext cx="10580914" cy="5094516"/>
          </a:xfrm>
        </p:spPr>
        <p:txBody>
          <a:bodyPr>
            <a:normAutofit/>
          </a:bodyPr>
          <a:lstStyle/>
          <a:p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Nella tutela dei soggetti deboli, oltre alla relazione, all’accompagnamento e alla centralità della persona, il volontariato deve avere un atteggiamento di presenza, nelle strutture e nel territorio, rivolto al cambiamento, alla volontà di migliorare la qualità del servizio sanitario, a partire dai diritti di quanti affrontano maggiori difficoltà ad accedere effettivamente nelle strutture. </a:t>
            </a:r>
          </a:p>
          <a:p>
            <a:pPr marL="0" indent="0">
              <a:buNone/>
            </a:pPr>
            <a:endParaRPr lang="it-IT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Piano Sanitario Nazionale sottolinea che “Il volontariato rappresenta un momento forte del nuovo patto solidale: con la sua presenza contribuisce a dar voce ai bisogni dei soggetti svantaggiati e svolge un ruolo importante nella valutazione partecipata della qualità dell’assistenza.</a:t>
            </a:r>
          </a:p>
        </p:txBody>
      </p:sp>
    </p:spTree>
    <p:extLst>
      <p:ext uri="{BB962C8B-B14F-4D97-AF65-F5344CB8AC3E}">
        <p14:creationId xmlns:p14="http://schemas.microsoft.com/office/powerpoint/2010/main" val="1865370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FCF631-009E-427A-AE9E-360812F3F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629" y="435430"/>
            <a:ext cx="10189028" cy="914400"/>
          </a:xfrm>
        </p:spPr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Il Volontariato: Tutela dei soggetti deboli 2/3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AED2D0-5A70-411F-A425-2E55D1868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4629" y="1349830"/>
            <a:ext cx="10189028" cy="5290456"/>
          </a:xfrm>
        </p:spPr>
        <p:txBody>
          <a:bodyPr>
            <a:normAutofit lnSpcReduction="10000"/>
          </a:bodyPr>
          <a:lstStyle/>
          <a:p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Purtroppo, nonostante i miglioramenti indubbi di questi ultimi anni, ancora riceviamo segnalazioni dai media e dai parenti che in alcune </a:t>
            </a:r>
            <a:r>
              <a:rPr lang="it-IT" sz="2600">
                <a:latin typeface="Times New Roman" panose="02020603050405020304" pitchFamily="18" charset="0"/>
                <a:cs typeface="Times New Roman" panose="02020603050405020304" pitchFamily="18" charset="0"/>
              </a:rPr>
              <a:t>RSA l’anziano 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ricoverato, parzialmente o completamente non auto-sufficiente, sia spesso appena tollerato o rifiutato dagli operatori sanitari: si va dalla scortesia, alla mancanza di rispetto per la dignità dei soggetti, al rifiuto del ricovero o della prestazione, al rinvio ad un’altra struttura. Tutto questo non può essere tollerato.</a:t>
            </a:r>
          </a:p>
          <a:p>
            <a:pPr algn="just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volontariato deve dedicarsi alla tutela, dalla rivendicazione di un’accoglienza dovuta, alla proposta di soluzioni concrete e di segnalazioni di buone pratiche. </a:t>
            </a:r>
          </a:p>
          <a:p>
            <a:pPr algn="just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dovrà andare oltre anche alla prestazione educata, che parte dal riconoscimento della dignità e unicità del paziente e del suo diritto ad una cura compresa e condivisa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77006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EBC8D1-B7BE-4BF5-BACB-C5D75559B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943" y="587829"/>
            <a:ext cx="10210800" cy="849085"/>
          </a:xfrm>
        </p:spPr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Il Volontariato: Tutela dei soggetti deboli 3/3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A34B7D0-FBDD-4506-8DC2-F98AD220C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599" y="1540188"/>
            <a:ext cx="10178144" cy="5078326"/>
          </a:xfrm>
        </p:spPr>
        <p:txBody>
          <a:bodyPr>
            <a:normAutofit lnSpcReduction="10000"/>
          </a:bodyPr>
          <a:lstStyle/>
          <a:p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conformità al Piano Sanitario Nazionale il volontariato è quindi tenuto a essere strumento di cambiamento nelle strutture, a partire dai valori di cui è portatore- Si tratta di instaurare forme di collaborazione e di confronto durature, mirate anche a valorizzare i comportamenti positivi e le buone pratiche già presenti nelle strutture.</a:t>
            </a:r>
          </a:p>
          <a:p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responsabilità del volontariato, come abbiamo già detto, è nella direzione del cambiamento e questo deve indirizzare le scelte e le modalità di rapporto con gli amministratori, tanto da condizionarne l’approccio, che non può essere autoreferenziale o autopromozionale.</a:t>
            </a:r>
          </a:p>
          <a:p>
            <a:r>
              <a:rPr lang="it-IT" sz="2600" b="1" dirty="0">
                <a:solidFill>
                  <a:schemeClr val="accent1"/>
                </a:solidFill>
              </a:rPr>
              <a:t>Il volontariato è assolutamente disponibile a compiere fino in fondo la propria parte, ma bisogna che le Istituzioni si impegnino a fare altrettanto.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7316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4EB161-6BF1-412F-8829-335AB5FD5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Grazie per l’attenzione!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2EE16B8-720A-4324-83A3-8352BA0EC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5499" y="3853543"/>
            <a:ext cx="8915400" cy="2612571"/>
          </a:xfrm>
        </p:spPr>
        <p:txBody>
          <a:bodyPr/>
          <a:lstStyle/>
          <a:p>
            <a:pPr marL="0" indent="0" algn="ctr">
              <a:buNone/>
            </a:pPr>
            <a:r>
              <a:rPr lang="it-IT" sz="2800" b="1" dirty="0"/>
              <a:t>Guido Mantovani</a:t>
            </a:r>
            <a:r>
              <a:rPr lang="it-IT" sz="2800" b="1" i="1" dirty="0"/>
              <a:t>, Presidente </a:t>
            </a:r>
          </a:p>
          <a:p>
            <a:pPr marL="0" indent="0" algn="ctr">
              <a:buNone/>
            </a:pPr>
            <a:endParaRPr lang="it-IT" sz="28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it-IT" sz="2800" b="1" dirty="0">
                <a:solidFill>
                  <a:schemeClr val="accent1"/>
                </a:solidFill>
              </a:rPr>
              <a:t>AMA </a:t>
            </a:r>
            <a:r>
              <a:rPr lang="it-IT" sz="2800" b="1" dirty="0" err="1">
                <a:solidFill>
                  <a:schemeClr val="accent1"/>
                </a:solidFill>
              </a:rPr>
              <a:t>odv</a:t>
            </a:r>
            <a:r>
              <a:rPr lang="it-IT" sz="2800" b="1" dirty="0">
                <a:solidFill>
                  <a:schemeClr val="accent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it-IT" sz="2800" b="1" dirty="0">
                <a:solidFill>
                  <a:schemeClr val="accent1"/>
                </a:solidFill>
              </a:rPr>
              <a:t>Associazione Malati di Alzheimer Chieri (To)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62563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9DC189-F43D-4565-B7A5-70A8D9395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857" y="522514"/>
            <a:ext cx="10232572" cy="1828800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chemeClr val="accent1"/>
                </a:solidFill>
              </a:rPr>
              <a:t>RSA e famiglie: Associazione Alzheimer.</a:t>
            </a:r>
            <a:br>
              <a:rPr lang="it-IT" dirty="0">
                <a:solidFill>
                  <a:schemeClr val="accent1"/>
                </a:solidFill>
              </a:rPr>
            </a:br>
            <a:r>
              <a:rPr lang="it-IT" b="1" i="1" dirty="0">
                <a:solidFill>
                  <a:schemeClr val="accent1"/>
                </a:solidFill>
              </a:rPr>
              <a:t>Sinergie tra Associazioni e servizi: </a:t>
            </a:r>
            <a:br>
              <a:rPr lang="it-IT" b="1" i="1" dirty="0">
                <a:solidFill>
                  <a:schemeClr val="accent1"/>
                </a:solidFill>
              </a:rPr>
            </a:br>
            <a:r>
              <a:rPr lang="it-IT" b="1" i="1" dirty="0">
                <a:solidFill>
                  <a:schemeClr val="accent1"/>
                </a:solidFill>
              </a:rPr>
              <a:t>una realtà associativa nazionale.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CA37F8-DD26-4D95-8E0B-6CB9037F6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0029" y="5045390"/>
            <a:ext cx="8915400" cy="1115924"/>
          </a:xfrm>
        </p:spPr>
        <p:txBody>
          <a:bodyPr/>
          <a:lstStyle/>
          <a:p>
            <a:r>
              <a:rPr lang="it-IT" sz="2800" b="1" i="1" dirty="0"/>
              <a:t>Guido Mantovani - Presidente  AMA </a:t>
            </a:r>
            <a:r>
              <a:rPr lang="it-IT" sz="2800" b="1" i="1" dirty="0" err="1"/>
              <a:t>odv</a:t>
            </a:r>
            <a:r>
              <a:rPr lang="it-IT" sz="2800" b="1" i="1" dirty="0"/>
              <a:t> Associazione Malati di Alzheimer Chieri (To)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139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6848F4-D3ED-4DD5-9862-A11785128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7657" y="2948702"/>
            <a:ext cx="9622972" cy="1785257"/>
          </a:xfrm>
        </p:spPr>
        <p:txBody>
          <a:bodyPr>
            <a:normAutofit fontScale="90000"/>
          </a:bodyPr>
          <a:lstStyle/>
          <a:p>
            <a:pPr algn="just"/>
            <a:r>
              <a:rPr lang="it-IT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 i nuovi rischi e bisogni, per via dell’aumento dell’aspettativa di vita fino a qualche decennio fa impensabile, c’è quello della parziale o totale non autosufficienza, ma anche quello della solitudine in una famiglia ormai sempre più mononucleare. </a:t>
            </a:r>
            <a:b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81407A2-4CA0-4454-8B68-6DB334A84B3E}"/>
              </a:ext>
            </a:extLst>
          </p:cNvPr>
          <p:cNvSpPr/>
          <p:nvPr/>
        </p:nvSpPr>
        <p:spPr>
          <a:xfrm>
            <a:off x="1937657" y="609600"/>
            <a:ext cx="920931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L’invecchiamento della popolazione è la causa delle nuove esigenze degli anziani: la protezione dai rischi e il soddisfacimento dei relativi bisogni.</a:t>
            </a:r>
            <a:b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57638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80E3E4-00B5-4819-A41F-D67ACA79A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2696" y="384624"/>
            <a:ext cx="9337818" cy="1792518"/>
          </a:xfrm>
        </p:spPr>
        <p:txBody>
          <a:bodyPr>
            <a:normAutofit fontScale="90000"/>
          </a:bodyPr>
          <a:lstStyle/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Quello che in passato era soddisfatto dalla famiglia “allargata” in cui convivevano, soprattutto nelle zone rurali, bis nipoti, nipoti, figli, padri, nonni, ora deve essere trovato all’esterno della famiglia.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286B1E3D-FD0C-460B-AC78-81C317E60DFE}"/>
              </a:ext>
            </a:extLst>
          </p:cNvPr>
          <p:cNvSpPr txBox="1">
            <a:spLocks/>
          </p:cNvSpPr>
          <p:nvPr/>
        </p:nvSpPr>
        <p:spPr>
          <a:xfrm>
            <a:off x="1153886" y="3178629"/>
            <a:ext cx="10319657" cy="289559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case e gli appartamenti oggi sono piccoli e non consentono più convivenze di diversi nuclei familiari e pensiamo ci vorrà molto tempo e ancora anni di difficoltà economiche derivanti dalla stagnazione dei consumi mondiali perché ci sia un’inversione di tendenza.</a:t>
            </a:r>
          </a:p>
        </p:txBody>
      </p:sp>
    </p:spTree>
    <p:extLst>
      <p:ext uri="{BB962C8B-B14F-4D97-AF65-F5344CB8AC3E}">
        <p14:creationId xmlns:p14="http://schemas.microsoft.com/office/powerpoint/2010/main" val="2658117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A53A756-1123-44AE-A075-8B8479C6AC53}"/>
              </a:ext>
            </a:extLst>
          </p:cNvPr>
          <p:cNvSpPr/>
          <p:nvPr/>
        </p:nvSpPr>
        <p:spPr>
          <a:xfrm>
            <a:off x="1240970" y="1763487"/>
            <a:ext cx="1027611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Finalmente si sono create le condizioni favorevoli perché il dibattito in tema di politiche sociali di protezione e cura delle persone anziane si svolga su basi aggiornate e moderne, sulla scia di quanto da tempo già avviene in numerosi paesi dell’UE, in particolare nel nord Europa.</a:t>
            </a:r>
          </a:p>
          <a:p>
            <a:pPr algn="just"/>
            <a:endParaRPr lang="it-IT" sz="2800" dirty="0"/>
          </a:p>
          <a:p>
            <a:pPr algn="just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punto di partenza è la visione della vecchiaia non come un momento critico, ma come fisiologica evoluzione nell’arco della vita: l’obiettivo è di intervenire tempestivamente sui fattori di rischio, individuando le difficoltà emergenti con il generalizzato progredire dell’invecchiamento e progettando le relative soluzioni.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D343B54-7BAE-40B3-82F1-6B91F924F3B5}"/>
              </a:ext>
            </a:extLst>
          </p:cNvPr>
          <p:cNvSpPr/>
          <p:nvPr/>
        </p:nvSpPr>
        <p:spPr>
          <a:xfrm>
            <a:off x="1741715" y="356720"/>
            <a:ext cx="97753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>
                <a:solidFill>
                  <a:schemeClr val="accent1"/>
                </a:solidFill>
              </a:rPr>
              <a:t>Residenzialità per Anziani: </a:t>
            </a:r>
          </a:p>
          <a:p>
            <a:r>
              <a:rPr lang="it-IT" sz="3600" b="1" dirty="0">
                <a:solidFill>
                  <a:schemeClr val="accent1"/>
                </a:solidFill>
              </a:rPr>
              <a:t>il punto di partenza</a:t>
            </a:r>
          </a:p>
        </p:txBody>
      </p:sp>
    </p:spTree>
    <p:extLst>
      <p:ext uri="{BB962C8B-B14F-4D97-AF65-F5344CB8AC3E}">
        <p14:creationId xmlns:p14="http://schemas.microsoft.com/office/powerpoint/2010/main" val="1194069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B450E8-A09A-46C6-88C6-310703B5F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154" y="493481"/>
            <a:ext cx="8911687" cy="1280890"/>
          </a:xfrm>
        </p:spPr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Il Volontariato 1/2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05D661-3E28-4053-801E-E65A9710B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3953" y="2220686"/>
            <a:ext cx="9751475" cy="2862944"/>
          </a:xfrm>
        </p:spPr>
        <p:txBody>
          <a:bodyPr/>
          <a:lstStyle/>
          <a:p>
            <a:r>
              <a:rPr lang="it-IT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volontariato, è stato più volte detto, deve contribuire a rafforzare - insieme agli altri soggetti presenti - il percorso di costruzione di un sistema di protezione sociale, non più patrimonio esclusivo della mano pubblica.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6894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0D23C4-EE8D-4E21-B949-292863E80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7495" y="253995"/>
            <a:ext cx="9751476" cy="6342748"/>
          </a:xfrm>
        </p:spPr>
        <p:txBody>
          <a:bodyPr>
            <a:normAutofit/>
          </a:bodyPr>
          <a:lstStyle/>
          <a:p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Piano Sanitario Nazionale chiama il volontariato ad esercitare un ruolo determinante di partecipazione e di coinvolgimento della comunità locale per la promozione della salute. </a:t>
            </a:r>
            <a:br>
              <a:rPr lang="it-IT" sz="3100" dirty="0"/>
            </a:br>
            <a:br>
              <a:rPr lang="it-IT" sz="3100" dirty="0"/>
            </a:b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realizzare una comunità solidale e la costruzione effettiva di un patto per la salute le ASL debbono divenire partners credibili nei percorsi di verifica della qualità e dell’accesso dei soggetti deboli; dall’altra il volontariato deve “esserci” davvero e le istituzioni devono responsabilizzarsi soprattutto in questa direzione, se è davvero in gioco il benessere futuro della comunità.</a:t>
            </a:r>
            <a:b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062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E9C9D9-B4EB-470A-AE15-DBB498AC3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1715" y="533121"/>
            <a:ext cx="9566955" cy="827314"/>
          </a:xfrm>
        </p:spPr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Il Volontariato 2/2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F11714-3BE3-4B23-9DFF-0402F1056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3596" y="1632856"/>
            <a:ext cx="10028918" cy="4692023"/>
          </a:xfrm>
        </p:spPr>
        <p:txBody>
          <a:bodyPr>
            <a:normAutofit/>
          </a:bodyPr>
          <a:lstStyle/>
          <a:p>
            <a:pPr algn="just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volontariato può e deve intervenire nel settore sociosanitario, come interlocutore delle istituzioni, nella definizione di strategie e progetti tesi a ottimizzare l’azione del Servizio Sanitario Nazionale.</a:t>
            </a:r>
          </a:p>
          <a:p>
            <a:pPr marL="0" indent="0" algn="just">
              <a:buNone/>
            </a:pPr>
            <a:r>
              <a:rPr lang="it-IT" sz="2800" dirty="0"/>
              <a:t> </a:t>
            </a:r>
            <a:endParaRPr 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volontariato, grazie alla sua capillare diffusione sul territorio, può costituire un utile e costante luogo di monitoraggio dei bisogni esistenti e, di conseguenza, un punto di riferimento fondamentale per le istituzioni, al fine di costruire interventi mirati ed efficaci.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1546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B5D05B-10F4-46D2-B237-82B7B7386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24110"/>
            <a:ext cx="8911687" cy="1280890"/>
          </a:xfrm>
        </p:spPr>
        <p:txBody>
          <a:bodyPr/>
          <a:lstStyle/>
          <a:p>
            <a:r>
              <a:rPr lang="it-IT" b="1" dirty="0">
                <a:solidFill>
                  <a:schemeClr val="accent1"/>
                </a:solidFill>
              </a:rPr>
              <a:t>Patto per la salute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9E1DE7-10C4-4D01-97C1-AA5D9A1A7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155" y="1480457"/>
            <a:ext cx="10138187" cy="5377543"/>
          </a:xfrm>
        </p:spPr>
        <p:txBody>
          <a:bodyPr>
            <a:normAutofit/>
          </a:bodyPr>
          <a:lstStyle/>
          <a:p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E’ necessario dare sostanza al “Patto per la salute”, contenuto nel Piano Sanitario Nazionale, stabilendo i collegamenti anche operativi con gli altri soggetti: i cittadini, gli operatori sanitari, le Istituzioni, il volontariato e i servizi di carattere sanitario, gli organi e gli strumenti di comunicazione.</a:t>
            </a:r>
          </a:p>
          <a:p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E’ indispensabile, per questo, che le Istituzioni assumano il volontariato come reale interlocutore, portatore di una propria esperienza e competenza, da tenere assolutamente in considerazione nell’elaborazione di un qualsiasi progetto o piano sanitario, che voglia essere organico, efficiente e rispondere seriamente ai bisogni del territorio.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3501661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1052</Words>
  <Application>Microsoft Office PowerPoint</Application>
  <PresentationFormat>Widescreen</PresentationFormat>
  <Paragraphs>41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Filo</vt:lpstr>
      <vt:lpstr>1° CONVEGNO SCIENTIFICO ECM INTERDISCIPLINARE DI GRUPPO GHERON Torino 31 GENNAIO 2020 </vt:lpstr>
      <vt:lpstr>RSA e famiglie: Associazione Alzheimer. Sinergie tra Associazioni e servizi:  una realtà associativa nazionale.</vt:lpstr>
      <vt:lpstr>Tra i nuovi rischi e bisogni, per via dell’aumento dell’aspettativa di vita fino a qualche decennio fa impensabile, c’è quello della parziale o totale non autosufficienza, ma anche quello della solitudine in una famiglia ormai sempre più mononucleare.  </vt:lpstr>
      <vt:lpstr>Quello che in passato era soddisfatto dalla famiglia “allargata” in cui convivevano, soprattutto nelle zone rurali, bis nipoti, nipoti, figli, padri, nonni, ora deve essere trovato all’esterno della famiglia.</vt:lpstr>
      <vt:lpstr>Presentazione standard di PowerPoint</vt:lpstr>
      <vt:lpstr>Il Volontariato 1/2</vt:lpstr>
      <vt:lpstr>Il Piano Sanitario Nazionale chiama il volontariato ad esercitare un ruolo determinante di partecipazione e di coinvolgimento della comunità locale per la promozione della salute.   Per realizzare una comunità solidale e la costruzione effettiva di un patto per la salute le ASL debbono divenire partners credibili nei percorsi di verifica della qualità e dell’accesso dei soggetti deboli; dall’altra il volontariato deve “esserci” davvero e le istituzioni devono responsabilizzarsi soprattutto in questa direzione, se è davvero in gioco il benessere futuro della comunità. </vt:lpstr>
      <vt:lpstr>Il Volontariato 2/2</vt:lpstr>
      <vt:lpstr>Patto per la salute</vt:lpstr>
      <vt:lpstr>Il Volontariato: Tutela dei soggetti deboli 1/3</vt:lpstr>
      <vt:lpstr>Il Volontariato: Tutela dei soggetti deboli 2/3</vt:lpstr>
      <vt:lpstr>Il Volontariato: Tutela dei soggetti deboli 3/3</vt:lpstr>
      <vt:lpstr>Grazie per l’attenzione!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1° CONVEGNO SCIENTIFICO ECM INTERDISCIPLINARE DI GRUPPO GHERON Torino 31 GENNAIO 2020 </dc:title>
  <dc:creator>GIUSEPPINA</dc:creator>
  <cp:lastModifiedBy>GIUSEPPINA</cp:lastModifiedBy>
  <cp:revision>15</cp:revision>
  <cp:lastPrinted>2020-01-11T20:04:56Z</cp:lastPrinted>
  <dcterms:created xsi:type="dcterms:W3CDTF">2020-01-11T17:40:31Z</dcterms:created>
  <dcterms:modified xsi:type="dcterms:W3CDTF">2020-01-12T20:32:05Z</dcterms:modified>
</cp:coreProperties>
</file>