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7"/>
  </p:notesMasterIdLst>
  <p:sldIdLst>
    <p:sldId id="256" r:id="rId2"/>
    <p:sldId id="271" r:id="rId3"/>
    <p:sldId id="257" r:id="rId4"/>
    <p:sldId id="266" r:id="rId5"/>
    <p:sldId id="272" r:id="rId6"/>
    <p:sldId id="270" r:id="rId7"/>
    <p:sldId id="262" r:id="rId8"/>
    <p:sldId id="263" r:id="rId9"/>
    <p:sldId id="267" r:id="rId10"/>
    <p:sldId id="264" r:id="rId11"/>
    <p:sldId id="260" r:id="rId12"/>
    <p:sldId id="273" r:id="rId13"/>
    <p:sldId id="259" r:id="rId14"/>
    <p:sldId id="265" r:id="rId15"/>
    <p:sldId id="258" r:id="rId16"/>
    <p:sldId id="269" r:id="rId17"/>
    <p:sldId id="274" r:id="rId18"/>
    <p:sldId id="276" r:id="rId19"/>
    <p:sldId id="277" r:id="rId20"/>
    <p:sldId id="278" r:id="rId21"/>
    <p:sldId id="281" r:id="rId22"/>
    <p:sldId id="279" r:id="rId23"/>
    <p:sldId id="280" r:id="rId24"/>
    <p:sldId id="268" r:id="rId25"/>
    <p:sldId id="275" r:id="rId2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777B32-5116-446E-A26C-12F20AB0109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A22A9-58B2-4E4D-8FC2-E8C537282AB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874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L’analisi realizzata ha mostrato l’importanza di una prospettiva diadica quando consideriamo l’assistenza long-</a:t>
            </a:r>
            <a:r>
              <a:rPr lang="it-IT" dirty="0" err="1" smtClean="0"/>
              <a:t>term</a:t>
            </a:r>
            <a:r>
              <a:rPr lang="it-IT" dirty="0" smtClean="0"/>
              <a:t> dei pazienti con demenza. La scarsa partecipazione dei familiari nel dare un feedback all’assistenza ricevuta in RSA ci fa riflettere sulla necessità in futuro di migliorare la relazione e l’informazione con il </a:t>
            </a:r>
            <a:r>
              <a:rPr lang="it-IT" dirty="0" err="1" smtClean="0"/>
              <a:t>caregiver</a:t>
            </a:r>
            <a:r>
              <a:rPr lang="it-IT" dirty="0" smtClean="0"/>
              <a:t> per una maggior partecipazione nelle scelte Questo potrebbe essere utile altresì per supportare il familiare nella decisione emotivamente difficile di delegare a terzi la cura del proprio parente. Inoltre il cibo è parte centrale della vita di un individuo in termini di scelte e di appagamento. E’ uno dei cambiamenti più visibili nello stile di vita nel momento dell’istituzionalizzazione. Pertanto gli aspetti della esperienza alimentare, devono diventare elemento prioritario di intervento per i fornitori di assistenza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A22A9-58B2-4E4D-8FC2-E8C537282AB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855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A22A9-58B2-4E4D-8FC2-E8C537282AB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562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A2FE-949B-40FC-824D-94CB15CC7AB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0A9A5-9B2C-4175-BF82-7993D580D35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649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A2FE-949B-40FC-824D-94CB15CC7AB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0A9A5-9B2C-4175-BF82-7993D580D35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999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A2FE-949B-40FC-824D-94CB15CC7AB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0A9A5-9B2C-4175-BF82-7993D580D35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793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A2FE-949B-40FC-824D-94CB15CC7AB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0A9A5-9B2C-4175-BF82-7993D580D356}" type="slidenum">
              <a:rPr lang="en-GB" smtClean="0"/>
              <a:t>‹N›</a:t>
            </a:fld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00749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A2FE-949B-40FC-824D-94CB15CC7AB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0A9A5-9B2C-4175-BF82-7993D580D35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079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A2FE-949B-40FC-824D-94CB15CC7AB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0A9A5-9B2C-4175-BF82-7993D580D35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7379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A2FE-949B-40FC-824D-94CB15CC7AB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0A9A5-9B2C-4175-BF82-7993D580D35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926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A2FE-949B-40FC-824D-94CB15CC7AB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0A9A5-9B2C-4175-BF82-7993D580D35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640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A2FE-949B-40FC-824D-94CB15CC7AB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0A9A5-9B2C-4175-BF82-7993D580D35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498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A2FE-949B-40FC-824D-94CB15CC7AB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0A9A5-9B2C-4175-BF82-7993D580D35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77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A2FE-949B-40FC-824D-94CB15CC7AB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0A9A5-9B2C-4175-BF82-7993D580D35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285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A2FE-949B-40FC-824D-94CB15CC7AB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0A9A5-9B2C-4175-BF82-7993D580D35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5306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A2FE-949B-40FC-824D-94CB15CC7AB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0A9A5-9B2C-4175-BF82-7993D580D35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6889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A2FE-949B-40FC-824D-94CB15CC7AB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0A9A5-9B2C-4175-BF82-7993D580D35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335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A2FE-949B-40FC-824D-94CB15CC7AB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0A9A5-9B2C-4175-BF82-7993D580D35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041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A2FE-949B-40FC-824D-94CB15CC7AB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0A9A5-9B2C-4175-BF82-7993D580D35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027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A2FE-949B-40FC-824D-94CB15CC7AB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0A9A5-9B2C-4175-BF82-7993D580D35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246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5BDA2FE-949B-40FC-824D-94CB15CC7AB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A0A9A5-9B2C-4175-BF82-7993D580D35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004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24435" y="1432222"/>
            <a:ext cx="11134165" cy="3570083"/>
          </a:xfrm>
        </p:spPr>
        <p:txBody>
          <a:bodyPr>
            <a:normAutofit/>
          </a:bodyPr>
          <a:lstStyle/>
          <a:p>
            <a:pPr algn="l"/>
            <a:r>
              <a:rPr lang="it-IT" dirty="0" err="1"/>
              <a:t>C</a:t>
            </a:r>
            <a:r>
              <a:rPr lang="it-IT" sz="4800" dirty="0" err="1"/>
              <a:t>ustomer</a:t>
            </a:r>
            <a:r>
              <a:rPr lang="it-IT" sz="4800" dirty="0"/>
              <a:t> </a:t>
            </a:r>
            <a:r>
              <a:rPr lang="it-IT" sz="4800" dirty="0" err="1"/>
              <a:t>satisfaction</a:t>
            </a:r>
            <a:r>
              <a:rPr lang="it-IT" sz="4800" dirty="0"/>
              <a:t> in RSA </a:t>
            </a:r>
            <a:r>
              <a:rPr lang="it-IT" sz="4800" dirty="0" smtClean="0"/>
              <a:t>e  Ospedale</a:t>
            </a:r>
            <a:r>
              <a:rPr lang="it-IT" sz="4800" dirty="0"/>
              <a:t>: </a:t>
            </a:r>
            <a:r>
              <a:rPr lang="it-IT" sz="4800" dirty="0" smtClean="0"/>
              <a:t/>
            </a:r>
            <a:br>
              <a:rPr lang="it-IT" sz="4800" dirty="0" smtClean="0"/>
            </a:br>
            <a:r>
              <a:rPr lang="it-IT" sz="4800" dirty="0" smtClean="0"/>
              <a:t>esiti</a:t>
            </a:r>
            <a:r>
              <a:rPr lang="it-IT" dirty="0" smtClean="0"/>
              <a:t> di </a:t>
            </a:r>
            <a:r>
              <a:rPr lang="it-IT" sz="4800" dirty="0" smtClean="0"/>
              <a:t>percezione </a:t>
            </a:r>
            <a:r>
              <a:rPr lang="it-IT" sz="4800" dirty="0"/>
              <a:t>del percorso di cura nella </a:t>
            </a:r>
            <a:r>
              <a:rPr lang="it-IT" sz="4800" dirty="0" smtClean="0"/>
              <a:t>diade demenza-</a:t>
            </a:r>
            <a:r>
              <a:rPr lang="it-IT" sz="4800" dirty="0" err="1" smtClean="0"/>
              <a:t>caregiver</a:t>
            </a:r>
            <a:endParaRPr lang="en-GB" sz="48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4812" y="758405"/>
            <a:ext cx="11914094" cy="1285548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it-IT" b="1" dirty="0">
                <a:solidFill>
                  <a:schemeClr val="tx1"/>
                </a:solidFill>
              </a:rPr>
              <a:t>1° CONVEGNO SCIENTIFICO ECM INTERDISCIPLINARE DI GRUPPO GHERON </a:t>
            </a:r>
            <a:endParaRPr lang="it-IT" b="1" dirty="0" smtClean="0">
              <a:solidFill>
                <a:schemeClr val="tx1"/>
              </a:solidFill>
            </a:endParaRPr>
          </a:p>
          <a:p>
            <a:r>
              <a:rPr lang="it-IT" b="1" dirty="0" smtClean="0">
                <a:solidFill>
                  <a:schemeClr val="tx1"/>
                </a:solidFill>
              </a:rPr>
              <a:t>TORINO</a:t>
            </a:r>
          </a:p>
          <a:p>
            <a:r>
              <a:rPr lang="it-IT" b="1" dirty="0" smtClean="0">
                <a:solidFill>
                  <a:schemeClr val="tx1"/>
                </a:solidFill>
              </a:rPr>
              <a:t>31 </a:t>
            </a:r>
            <a:r>
              <a:rPr lang="it-IT" b="1" dirty="0">
                <a:solidFill>
                  <a:schemeClr val="tx1"/>
                </a:solidFill>
              </a:rPr>
              <a:t>gennaio </a:t>
            </a:r>
            <a:r>
              <a:rPr lang="it-IT" b="1" dirty="0" smtClean="0">
                <a:solidFill>
                  <a:schemeClr val="tx1"/>
                </a:solidFill>
              </a:rPr>
              <a:t>2020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0" y="5325038"/>
            <a:ext cx="5661211" cy="10156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i="1" dirty="0" err="1" smtClean="0"/>
              <a:t>Dott.ssa</a:t>
            </a:r>
            <a:r>
              <a:rPr lang="en-GB" sz="2000" b="1" i="1" dirty="0" smtClean="0"/>
              <a:t> </a:t>
            </a:r>
            <a:r>
              <a:rPr lang="en-GB" sz="2000" b="1" i="1" dirty="0" err="1" smtClean="0"/>
              <a:t>Vincenza</a:t>
            </a:r>
            <a:r>
              <a:rPr lang="en-GB" sz="2000" b="1" i="1" dirty="0" smtClean="0"/>
              <a:t> Frisardi </a:t>
            </a:r>
          </a:p>
          <a:p>
            <a:r>
              <a:rPr lang="en-GB" sz="2000" b="1" i="1" dirty="0" smtClean="0"/>
              <a:t>IRCCS ARCISPEDALE Santa Maria Nuova, Reggio Emilia</a:t>
            </a:r>
          </a:p>
          <a:p>
            <a:r>
              <a:rPr lang="en-GB" sz="2000" b="1" i="1" dirty="0" smtClean="0"/>
              <a:t>CTS ANSDIPP</a:t>
            </a:r>
            <a:endParaRPr lang="en-GB" sz="2000" b="1" i="1" dirty="0"/>
          </a:p>
        </p:txBody>
      </p:sp>
    </p:spTree>
    <p:extLst>
      <p:ext uri="{BB962C8B-B14F-4D97-AF65-F5344CB8AC3E}">
        <p14:creationId xmlns:p14="http://schemas.microsoft.com/office/powerpoint/2010/main" val="286863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Patient </a:t>
            </a:r>
            <a:r>
              <a:rPr lang="en-US" dirty="0" err="1"/>
              <a:t>Satisfation</a:t>
            </a:r>
            <a:r>
              <a:rPr lang="en-US" dirty="0"/>
              <a:t>: How To Measure It? 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Measuring patient satisfaction is not an easy task. It requires </a:t>
            </a:r>
            <a:endParaRPr lang="en-US" dirty="0" smtClean="0"/>
          </a:p>
          <a:p>
            <a:r>
              <a:rPr lang="en-US" dirty="0" smtClean="0"/>
              <a:t>a</a:t>
            </a:r>
            <a:r>
              <a:rPr lang="en-US" dirty="0"/>
              <a:t>) a clear definition of the objectives; </a:t>
            </a:r>
            <a:endParaRPr lang="en-US" dirty="0" smtClean="0"/>
          </a:p>
          <a:p>
            <a:r>
              <a:rPr lang="en-US" dirty="0" smtClean="0"/>
              <a:t>b</a:t>
            </a:r>
            <a:r>
              <a:rPr lang="en-US" dirty="0"/>
              <a:t>) </a:t>
            </a:r>
            <a:r>
              <a:rPr lang="en-US" dirty="0" smtClean="0"/>
              <a:t>the identification </a:t>
            </a:r>
            <a:r>
              <a:rPr lang="en-US" dirty="0"/>
              <a:t>of the target populations</a:t>
            </a:r>
            <a:r>
              <a:rPr lang="en-US" dirty="0" smtClean="0"/>
              <a:t>;</a:t>
            </a:r>
          </a:p>
          <a:p>
            <a:r>
              <a:rPr lang="en-US" dirty="0" smtClean="0"/>
              <a:t>c</a:t>
            </a:r>
            <a:r>
              <a:rPr lang="en-US" dirty="0"/>
              <a:t>) well defined tools and ways to collect the data; </a:t>
            </a:r>
            <a:endParaRPr lang="en-US" dirty="0" smtClean="0"/>
          </a:p>
          <a:p>
            <a:r>
              <a:rPr lang="en-US" dirty="0" smtClean="0"/>
              <a:t>d</a:t>
            </a:r>
            <a:r>
              <a:rPr lang="en-US" dirty="0"/>
              <a:t>) a strategy </a:t>
            </a:r>
            <a:r>
              <a:rPr lang="en-US" dirty="0" smtClean="0"/>
              <a:t>for analyzing </a:t>
            </a:r>
            <a:r>
              <a:rPr lang="en-US" dirty="0"/>
              <a:t>the data and its utilization. It can focus on the process and/or the results of care. </a:t>
            </a:r>
            <a:endParaRPr lang="en-US" dirty="0" smtClean="0"/>
          </a:p>
          <a:p>
            <a:r>
              <a:rPr lang="en-US" dirty="0" smtClean="0"/>
              <a:t>E) allows </a:t>
            </a:r>
            <a:r>
              <a:rPr lang="en-US" dirty="0"/>
              <a:t>the identification </a:t>
            </a:r>
            <a:r>
              <a:rPr lang="en-US" dirty="0" smtClean="0"/>
              <a:t>of possible </a:t>
            </a:r>
            <a:r>
              <a:rPr lang="en-US" dirty="0"/>
              <a:t>problems and suggests ways of improving the quality of care or public health interventions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978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979920"/>
          </a:xfrm>
        </p:spPr>
        <p:txBody>
          <a:bodyPr>
            <a:normAutofit fontScale="85000" lnSpcReduction="10000"/>
          </a:bodyPr>
          <a:lstStyle/>
          <a:p>
            <a:r>
              <a:rPr lang="it-IT" dirty="0"/>
              <a:t>L’indagine di </a:t>
            </a:r>
            <a:r>
              <a:rPr lang="it-IT" dirty="0" err="1"/>
              <a:t>customer</a:t>
            </a:r>
            <a:r>
              <a:rPr lang="it-IT" dirty="0"/>
              <a:t> oltre che costituire un indicatore di </a:t>
            </a:r>
            <a:r>
              <a:rPr lang="it-IT" dirty="0" smtClean="0"/>
              <a:t>esito deve </a:t>
            </a:r>
            <a:r>
              <a:rPr lang="it-IT" dirty="0"/>
              <a:t>sempre rispondere </a:t>
            </a:r>
            <a:r>
              <a:rPr lang="it-IT" b="1" dirty="0"/>
              <a:t>ad una esigenza </a:t>
            </a:r>
            <a:r>
              <a:rPr lang="it-IT" dirty="0"/>
              <a:t>di conoscenza finalizzata </a:t>
            </a:r>
            <a:r>
              <a:rPr lang="it-IT" dirty="0" smtClean="0"/>
              <a:t>ad interventi </a:t>
            </a:r>
            <a:r>
              <a:rPr lang="it-IT" dirty="0"/>
              <a:t>migliorativi </a:t>
            </a:r>
            <a:endParaRPr lang="it-IT" dirty="0" smtClean="0"/>
          </a:p>
          <a:p>
            <a:r>
              <a:rPr lang="it-IT" dirty="0" smtClean="0"/>
              <a:t>tecnicamente </a:t>
            </a:r>
            <a:r>
              <a:rPr lang="it-IT" dirty="0"/>
              <a:t>validabile e quindi possedere </a:t>
            </a:r>
            <a:r>
              <a:rPr lang="it-IT" dirty="0" smtClean="0"/>
              <a:t>i requisiti </a:t>
            </a:r>
            <a:r>
              <a:rPr lang="it-IT" dirty="0"/>
              <a:t>propri della ricerca metodologica (indagini qualitative</a:t>
            </a:r>
            <a:r>
              <a:rPr lang="it-IT" dirty="0" smtClean="0"/>
              <a:t>, </a:t>
            </a:r>
            <a:r>
              <a:rPr lang="it-IT" dirty="0"/>
              <a:t>indagini quantitative</a:t>
            </a:r>
            <a:r>
              <a:rPr lang="it-IT" dirty="0" smtClean="0"/>
              <a:t>, </a:t>
            </a:r>
            <a:r>
              <a:rPr lang="it-IT" dirty="0"/>
              <a:t>focus </a:t>
            </a:r>
            <a:r>
              <a:rPr lang="it-IT" dirty="0" err="1" smtClean="0"/>
              <a:t>group</a:t>
            </a:r>
            <a:r>
              <a:rPr lang="it-IT" dirty="0" smtClean="0"/>
              <a:t>, reclami </a:t>
            </a:r>
            <a:r>
              <a:rPr lang="it-IT" dirty="0"/>
              <a:t>e altre segnali provenienti </a:t>
            </a:r>
            <a:r>
              <a:rPr lang="it-IT" dirty="0" smtClean="0"/>
              <a:t>dall’utenza) </a:t>
            </a:r>
            <a:endParaRPr lang="it-IT" dirty="0"/>
          </a:p>
          <a:p>
            <a:r>
              <a:rPr lang="it-IT" dirty="0"/>
              <a:t>Per la valutazione del grado di soddisfazione, oltre alla segnalazione generica, </a:t>
            </a:r>
            <a:r>
              <a:rPr lang="it-IT" dirty="0" smtClean="0"/>
              <a:t>lo strumento </a:t>
            </a:r>
            <a:r>
              <a:rPr lang="it-IT" dirty="0"/>
              <a:t>del questionario composto da domande chiuse a cui è aggiunta l’opzione della </a:t>
            </a:r>
            <a:r>
              <a:rPr lang="it-IT" dirty="0" smtClean="0"/>
              <a:t>domanda aperta </a:t>
            </a:r>
            <a:r>
              <a:rPr lang="it-IT" dirty="0"/>
              <a:t>(indicare suggerimenti e osservazioni, indicare l’aspetto peggiore o </a:t>
            </a:r>
            <a:r>
              <a:rPr lang="it-IT" dirty="0" smtClean="0"/>
              <a:t>migliore)</a:t>
            </a:r>
            <a:endParaRPr lang="it-IT" dirty="0"/>
          </a:p>
          <a:p>
            <a:r>
              <a:rPr lang="it-IT" dirty="0"/>
              <a:t>A ciò va aggiunto il fatto che il </a:t>
            </a:r>
            <a:r>
              <a:rPr lang="it-IT" dirty="0" smtClean="0"/>
              <a:t>dato </a:t>
            </a:r>
            <a:r>
              <a:rPr lang="it-IT" dirty="0"/>
              <a:t>per tradursi in informazione deve esser interpretato </a:t>
            </a:r>
            <a:r>
              <a:rPr lang="it-IT" dirty="0" smtClean="0"/>
              <a:t>e contestualizzato</a:t>
            </a:r>
            <a:r>
              <a:rPr lang="it-IT" dirty="0"/>
              <a:t>. </a:t>
            </a:r>
            <a:endParaRPr lang="it-IT" dirty="0" smtClean="0"/>
          </a:p>
          <a:p>
            <a:pPr marL="0" indent="0">
              <a:buNone/>
            </a:pPr>
            <a:r>
              <a:rPr lang="it-IT" u="sng" dirty="0">
                <a:solidFill>
                  <a:srgbClr val="FF0000"/>
                </a:solidFill>
              </a:rPr>
              <a:t>PER IL LONG TERM…. È SEMPRE UNO STRUMENTO VALIDO?  L’IMPORTANZA DEL Doppio </a:t>
            </a:r>
            <a:r>
              <a:rPr lang="it-IT" u="sng" dirty="0" smtClean="0">
                <a:solidFill>
                  <a:srgbClr val="FF0000"/>
                </a:solidFill>
              </a:rPr>
              <a:t>Ascolto</a:t>
            </a: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1210235" y="618518"/>
            <a:ext cx="9964272" cy="1048917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b="1" dirty="0" smtClean="0"/>
              <a:t>consapevolezza </a:t>
            </a:r>
            <a:r>
              <a:rPr lang="it-IT" sz="1600" b="1" dirty="0"/>
              <a:t>che il livello di soddisfazione degli </a:t>
            </a:r>
            <a:r>
              <a:rPr lang="it-IT" sz="1600" b="1" dirty="0" smtClean="0"/>
              <a:t>utenti costituisce </a:t>
            </a:r>
            <a:r>
              <a:rPr lang="it-IT" sz="1600" b="1" dirty="0"/>
              <a:t>una risorsa importante per la riorganizzazione dei servizi in risposta </a:t>
            </a:r>
            <a:r>
              <a:rPr lang="it-IT" sz="1600" b="1" dirty="0" smtClean="0"/>
              <a:t>alle aspettative stesse </a:t>
            </a:r>
            <a:r>
              <a:rPr lang="it-IT" sz="1600" b="1" dirty="0"/>
              <a:t>dei </a:t>
            </a:r>
            <a:r>
              <a:rPr lang="it-IT" sz="1600" b="1" dirty="0" smtClean="0"/>
              <a:t>cittadini</a:t>
            </a:r>
            <a:r>
              <a:rPr lang="it-IT" b="1" dirty="0" smtClean="0"/>
              <a:t>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2479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42900" y="1371600"/>
            <a:ext cx="11506199" cy="4724399"/>
          </a:xfrm>
          <a:prstGeom prst="rect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6" name="CasellaDiTesto 5"/>
          <p:cNvSpPr txBox="1"/>
          <p:nvPr/>
        </p:nvSpPr>
        <p:spPr>
          <a:xfrm>
            <a:off x="342899" y="228600"/>
            <a:ext cx="11506199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PERCEZIONE E USO DEI RISULTATI DEL SURVEY DI CUSTOMER SATISFACTION: </a:t>
            </a:r>
          </a:p>
          <a:p>
            <a:pPr algn="ctr"/>
            <a:r>
              <a:rPr lang="en-GB" sz="2800" dirty="0" smtClean="0"/>
              <a:t>QUANTO NE SAPPIAMO? </a:t>
            </a:r>
            <a:endParaRPr lang="en-GB" sz="28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342900" y="6305550"/>
            <a:ext cx="10098944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Boyer et al. </a:t>
            </a:r>
            <a:r>
              <a:rPr lang="en-US" sz="2400" b="1" dirty="0" err="1" smtClean="0"/>
              <a:t>Int</a:t>
            </a:r>
            <a:r>
              <a:rPr lang="en-US" sz="2400" b="1" dirty="0" smtClean="0"/>
              <a:t> </a:t>
            </a:r>
            <a:r>
              <a:rPr lang="en-US" sz="2400" b="1" dirty="0"/>
              <a:t>J </a:t>
            </a:r>
            <a:r>
              <a:rPr lang="en-US" sz="2400" b="1" dirty="0" err="1"/>
              <a:t>Qual</a:t>
            </a:r>
            <a:r>
              <a:rPr lang="en-US" sz="2400" b="1" dirty="0"/>
              <a:t> Health Care. 2006 Oct;18(5):359-64. </a:t>
            </a:r>
            <a:r>
              <a:rPr lang="en-US" sz="2400" b="1" dirty="0" err="1"/>
              <a:t>Epub</a:t>
            </a:r>
            <a:r>
              <a:rPr lang="en-US" sz="2400" b="1" dirty="0"/>
              <a:t> 2006 Aug 2</a:t>
            </a:r>
            <a:endParaRPr lang="en-GB" sz="2400" b="1" dirty="0"/>
          </a:p>
        </p:txBody>
      </p:sp>
      <p:sp>
        <p:nvSpPr>
          <p:cNvPr id="2" name="Ovale 1"/>
          <p:cNvSpPr/>
          <p:nvPr/>
        </p:nvSpPr>
        <p:spPr>
          <a:xfrm>
            <a:off x="1993900" y="3492500"/>
            <a:ext cx="495300" cy="40640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e 2"/>
          <p:cNvSpPr/>
          <p:nvPr/>
        </p:nvSpPr>
        <p:spPr>
          <a:xfrm>
            <a:off x="4800600" y="3073400"/>
            <a:ext cx="444500" cy="4191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Connettore 1 7"/>
          <p:cNvCxnSpPr/>
          <p:nvPr/>
        </p:nvCxnSpPr>
        <p:spPr>
          <a:xfrm>
            <a:off x="10718800" y="4152900"/>
            <a:ext cx="113029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/>
          <p:cNvCxnSpPr/>
          <p:nvPr/>
        </p:nvCxnSpPr>
        <p:spPr>
          <a:xfrm flipV="1">
            <a:off x="431800" y="4432300"/>
            <a:ext cx="3822700" cy="127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397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ccia angolare in su 13"/>
          <p:cNvSpPr/>
          <p:nvPr/>
        </p:nvSpPr>
        <p:spPr>
          <a:xfrm rot="16200000" flipH="1">
            <a:off x="6225659" y="5098609"/>
            <a:ext cx="1321832" cy="100965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ccia angolare in su 6"/>
          <p:cNvSpPr/>
          <p:nvPr/>
        </p:nvSpPr>
        <p:spPr>
          <a:xfrm flipV="1">
            <a:off x="5067300" y="3924300"/>
            <a:ext cx="2324100" cy="73556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olo 8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291115"/>
          </a:xfrm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en-US" dirty="0"/>
              <a:t>The measurement of patient satisfaction is of </a:t>
            </a:r>
            <a:r>
              <a:rPr lang="en-US" b="1" u="sng" dirty="0">
                <a:solidFill>
                  <a:srgbClr val="FF0000"/>
                </a:solidFill>
              </a:rPr>
              <a:t>value</a:t>
            </a:r>
            <a:r>
              <a:rPr lang="en-US" dirty="0"/>
              <a:t> to the health system</a:t>
            </a:r>
            <a:endParaRPr lang="en-GB" dirty="0"/>
          </a:p>
        </p:txBody>
      </p:sp>
      <p:sp>
        <p:nvSpPr>
          <p:cNvPr id="10" name="Segnaposto contenuto 9"/>
          <p:cNvSpPr>
            <a:spLocks noGrp="1"/>
          </p:cNvSpPr>
          <p:nvPr>
            <p:ph sz="quarter" idx="13"/>
          </p:nvPr>
        </p:nvSpPr>
        <p:spPr>
          <a:xfrm>
            <a:off x="215153" y="2192281"/>
            <a:ext cx="11537575" cy="4475219"/>
          </a:xfrm>
          <a:ln w="381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/>
              <a:t>DESCRIVE E CARATTERIZZA IL  FUNZIONAMENTO DI UN SISTEMA</a:t>
            </a:r>
          </a:p>
          <a:p>
            <a:pPr marL="0" indent="0" algn="just">
              <a:buNone/>
            </a:pPr>
            <a:r>
              <a:rPr lang="en-US" dirty="0" smtClean="0"/>
              <a:t>IDENTIFICA I PROBLEMI PRIMA CHE DIVENTINO DISASTRI ( RISCHIO CLINICO)</a:t>
            </a:r>
          </a:p>
          <a:p>
            <a:pPr marL="0" indent="0" algn="just">
              <a:buNone/>
            </a:pPr>
            <a:r>
              <a:rPr lang="en-US" dirty="0" smtClean="0"/>
              <a:t>VALUTANO LA </a:t>
            </a:r>
            <a:r>
              <a:rPr lang="en-US" dirty="0" err="1" smtClean="0"/>
              <a:t>QUALITà</a:t>
            </a:r>
            <a:r>
              <a:rPr lang="en-US" dirty="0" smtClean="0"/>
              <a:t> DI CURA </a:t>
            </a:r>
            <a:endParaRPr lang="en-US" dirty="0"/>
          </a:p>
          <a:p>
            <a:pPr marL="0" indent="0" algn="just">
              <a:buNone/>
            </a:pPr>
            <a:r>
              <a:rPr lang="en-US" dirty="0"/>
              <a:t>(</a:t>
            </a:r>
            <a:r>
              <a:rPr lang="en-US" dirty="0" err="1"/>
              <a:t>Stizia</a:t>
            </a:r>
            <a:r>
              <a:rPr lang="en-US" dirty="0"/>
              <a:t> and </a:t>
            </a:r>
            <a:r>
              <a:rPr lang="en-US" dirty="0" smtClean="0"/>
              <a:t>Wood, 2007)</a:t>
            </a:r>
            <a:endParaRPr lang="en-US" dirty="0"/>
          </a:p>
        </p:txBody>
      </p:sp>
      <p:sp>
        <p:nvSpPr>
          <p:cNvPr id="4" name="Rettangolo 3"/>
          <p:cNvSpPr/>
          <p:nvPr/>
        </p:nvSpPr>
        <p:spPr>
          <a:xfrm>
            <a:off x="4781550" y="3810000"/>
            <a:ext cx="1504950" cy="895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PLAN</a:t>
            </a:r>
            <a:endParaRPr lang="en-GB" dirty="0"/>
          </a:p>
        </p:txBody>
      </p:sp>
      <p:sp>
        <p:nvSpPr>
          <p:cNvPr id="5" name="Rettangolo 4"/>
          <p:cNvSpPr/>
          <p:nvPr/>
        </p:nvSpPr>
        <p:spPr>
          <a:xfrm>
            <a:off x="6648450" y="4659868"/>
            <a:ext cx="1200442" cy="788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ACT</a:t>
            </a:r>
            <a:endParaRPr lang="en-GB" dirty="0"/>
          </a:p>
        </p:txBody>
      </p:sp>
      <p:sp>
        <p:nvSpPr>
          <p:cNvPr id="15" name="Rettangolo 14"/>
          <p:cNvSpPr/>
          <p:nvPr/>
        </p:nvSpPr>
        <p:spPr>
          <a:xfrm>
            <a:off x="4800600" y="5581650"/>
            <a:ext cx="1504950" cy="895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CHECK</a:t>
            </a:r>
            <a:endParaRPr lang="en-GB" dirty="0"/>
          </a:p>
        </p:txBody>
      </p:sp>
      <p:sp>
        <p:nvSpPr>
          <p:cNvPr id="16" name="Freccia circolare a destra 15"/>
          <p:cNvSpPr/>
          <p:nvPr/>
        </p:nvSpPr>
        <p:spPr>
          <a:xfrm rot="10800000" flipH="1">
            <a:off x="3659014" y="4210050"/>
            <a:ext cx="1084436" cy="181927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57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ccia circolare a sinistra 7"/>
          <p:cNvSpPr/>
          <p:nvPr/>
        </p:nvSpPr>
        <p:spPr>
          <a:xfrm rot="1894008">
            <a:off x="7182859" y="5082409"/>
            <a:ext cx="847165" cy="168308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Limits of the patient satisfaction </a:t>
            </a:r>
            <a:r>
              <a:rPr lang="en-US" dirty="0" smtClean="0"/>
              <a:t>concept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913774" y="1640542"/>
            <a:ext cx="10363826" cy="4881282"/>
          </a:xfrm>
        </p:spPr>
        <p:txBody>
          <a:bodyPr>
            <a:normAutofit/>
          </a:bodyPr>
          <a:lstStyle/>
          <a:p>
            <a:r>
              <a:rPr lang="en-US" dirty="0" smtClean="0"/>
              <a:t>Non </a:t>
            </a:r>
            <a:r>
              <a:rPr lang="en-US" dirty="0" err="1" smtClean="0"/>
              <a:t>abbiamo</a:t>
            </a:r>
            <a:r>
              <a:rPr lang="en-US" dirty="0" smtClean="0"/>
              <a:t> </a:t>
            </a:r>
            <a:r>
              <a:rPr lang="en-US" dirty="0" err="1" smtClean="0"/>
              <a:t>consenso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come </a:t>
            </a:r>
            <a:r>
              <a:rPr lang="en-US" dirty="0" err="1" smtClean="0"/>
              <a:t>definire</a:t>
            </a:r>
            <a:r>
              <a:rPr lang="en-US" dirty="0" smtClean="0"/>
              <a:t> la </a:t>
            </a:r>
            <a:r>
              <a:rPr lang="en-US" dirty="0" err="1" smtClean="0"/>
              <a:t>soddisfazione</a:t>
            </a:r>
            <a:r>
              <a:rPr lang="en-US" dirty="0" smtClean="0"/>
              <a:t> del </a:t>
            </a:r>
            <a:r>
              <a:rPr lang="en-US" dirty="0" err="1" smtClean="0"/>
              <a:t>paziente</a:t>
            </a:r>
            <a:r>
              <a:rPr lang="en-US" dirty="0" smtClean="0"/>
              <a:t> con </a:t>
            </a:r>
            <a:r>
              <a:rPr lang="en-US" dirty="0" err="1" smtClean="0"/>
              <a:t>demenza</a:t>
            </a:r>
            <a:r>
              <a:rPr lang="en-US" dirty="0" smtClean="0"/>
              <a:t> ( </a:t>
            </a:r>
            <a:r>
              <a:rPr lang="en-US" dirty="0" err="1" smtClean="0"/>
              <a:t>aiuto</a:t>
            </a:r>
            <a:r>
              <a:rPr lang="en-US" dirty="0" smtClean="0"/>
              <a:t> </a:t>
            </a:r>
            <a:r>
              <a:rPr lang="en-US" dirty="0" err="1" smtClean="0"/>
              <a:t>dalla</a:t>
            </a:r>
            <a:r>
              <a:rPr lang="en-US" dirty="0" smtClean="0"/>
              <a:t> </a:t>
            </a:r>
            <a:r>
              <a:rPr lang="en-US" dirty="0" err="1" smtClean="0"/>
              <a:t>medicina</a:t>
            </a:r>
            <a:r>
              <a:rPr lang="en-US" dirty="0" smtClean="0"/>
              <a:t> </a:t>
            </a:r>
            <a:r>
              <a:rPr lang="en-US" dirty="0" err="1" smtClean="0"/>
              <a:t>narrativa</a:t>
            </a:r>
            <a:r>
              <a:rPr lang="en-US" dirty="0" smtClean="0"/>
              <a:t>).</a:t>
            </a:r>
          </a:p>
          <a:p>
            <a:r>
              <a:rPr lang="en-US" dirty="0" err="1" smtClean="0"/>
              <a:t>Nel</a:t>
            </a:r>
            <a:r>
              <a:rPr lang="en-US" dirty="0" smtClean="0"/>
              <a:t> </a:t>
            </a:r>
            <a:r>
              <a:rPr lang="en-US" dirty="0" err="1" smtClean="0"/>
              <a:t>valutare</a:t>
            </a:r>
            <a:r>
              <a:rPr lang="en-US" dirty="0" smtClean="0"/>
              <a:t> la </a:t>
            </a:r>
            <a:r>
              <a:rPr lang="en-US" dirty="0" err="1" smtClean="0"/>
              <a:t>soddisfazione</a:t>
            </a:r>
            <a:r>
              <a:rPr lang="en-US" dirty="0" smtClean="0"/>
              <a:t> del </a:t>
            </a:r>
            <a:r>
              <a:rPr lang="en-US" dirty="0" err="1" smtClean="0"/>
              <a:t>paziente</a:t>
            </a:r>
            <a:r>
              <a:rPr lang="en-US" dirty="0" smtClean="0"/>
              <a:t> con </a:t>
            </a:r>
            <a:r>
              <a:rPr lang="en-US" dirty="0" err="1" smtClean="0"/>
              <a:t>demenza</a:t>
            </a:r>
            <a:r>
              <a:rPr lang="en-US" dirty="0" smtClean="0"/>
              <a:t> non </a:t>
            </a:r>
            <a:r>
              <a:rPr lang="en-US" dirty="0" err="1" smtClean="0"/>
              <a:t>possiamo</a:t>
            </a:r>
            <a:r>
              <a:rPr lang="en-US" dirty="0" smtClean="0"/>
              <a:t> </a:t>
            </a:r>
            <a:r>
              <a:rPr lang="en-US" dirty="0" err="1" smtClean="0"/>
              <a:t>trascurare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rapporto</a:t>
            </a:r>
            <a:r>
              <a:rPr lang="en-US" dirty="0" smtClean="0"/>
              <a:t> con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familiari</a:t>
            </a:r>
            <a:endParaRPr lang="en-US" dirty="0"/>
          </a:p>
        </p:txBody>
      </p:sp>
      <p:sp>
        <p:nvSpPr>
          <p:cNvPr id="4" name="Rettangolo 3"/>
          <p:cNvSpPr/>
          <p:nvPr/>
        </p:nvSpPr>
        <p:spPr>
          <a:xfrm>
            <a:off x="1748118" y="3523129"/>
            <a:ext cx="2649070" cy="9547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Ingresso</a:t>
            </a:r>
            <a:r>
              <a:rPr lang="en-GB" dirty="0" smtClean="0"/>
              <a:t> in RSA: </a:t>
            </a:r>
            <a:r>
              <a:rPr lang="en-GB" dirty="0" err="1" smtClean="0"/>
              <a:t>fallimento</a:t>
            </a:r>
            <a:r>
              <a:rPr lang="en-GB" dirty="0" smtClean="0"/>
              <a:t> </a:t>
            </a:r>
            <a:r>
              <a:rPr lang="en-GB" dirty="0" err="1" smtClean="0"/>
              <a:t>della</a:t>
            </a:r>
            <a:r>
              <a:rPr lang="en-GB" dirty="0" smtClean="0"/>
              <a:t> </a:t>
            </a:r>
            <a:r>
              <a:rPr lang="en-GB" dirty="0" err="1" smtClean="0"/>
              <a:t>famiglia</a:t>
            </a:r>
            <a:r>
              <a:rPr lang="en-GB" dirty="0" smtClean="0"/>
              <a:t> di </a:t>
            </a:r>
            <a:r>
              <a:rPr lang="en-GB" dirty="0" err="1" smtClean="0"/>
              <a:t>farsi</a:t>
            </a:r>
            <a:r>
              <a:rPr lang="en-GB" dirty="0" smtClean="0"/>
              <a:t> </a:t>
            </a:r>
            <a:r>
              <a:rPr lang="en-GB" dirty="0" err="1" smtClean="0"/>
              <a:t>carico</a:t>
            </a:r>
            <a:r>
              <a:rPr lang="en-GB" dirty="0" smtClean="0"/>
              <a:t> </a:t>
            </a:r>
            <a:r>
              <a:rPr lang="en-GB" dirty="0" err="1" smtClean="0"/>
              <a:t>della</a:t>
            </a:r>
            <a:r>
              <a:rPr lang="en-GB" dirty="0" smtClean="0"/>
              <a:t> </a:t>
            </a:r>
            <a:r>
              <a:rPr lang="en-GB" dirty="0" err="1" smtClean="0"/>
              <a:t>situazione</a:t>
            </a:r>
            <a:endParaRPr lang="en-GB" dirty="0"/>
          </a:p>
        </p:txBody>
      </p:sp>
      <p:sp>
        <p:nvSpPr>
          <p:cNvPr id="5" name="Freccia in giù 4"/>
          <p:cNvSpPr/>
          <p:nvPr/>
        </p:nvSpPr>
        <p:spPr>
          <a:xfrm rot="16200000">
            <a:off x="4827494" y="3220571"/>
            <a:ext cx="860612" cy="17212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e 5"/>
          <p:cNvSpPr/>
          <p:nvPr/>
        </p:nvSpPr>
        <p:spPr>
          <a:xfrm>
            <a:off x="6555441" y="3523129"/>
            <a:ext cx="4867835" cy="18019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RSA: CONTENITORE DI PAURA , ANGOSCIA </a:t>
            </a:r>
            <a:endParaRPr lang="en-GB" dirty="0"/>
          </a:p>
        </p:txBody>
      </p:sp>
      <p:sp>
        <p:nvSpPr>
          <p:cNvPr id="7" name="Rettangolo 6"/>
          <p:cNvSpPr/>
          <p:nvPr/>
        </p:nvSpPr>
        <p:spPr>
          <a:xfrm>
            <a:off x="1223682" y="5177118"/>
            <a:ext cx="5136777" cy="15329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MONITORARE E VALUTARE QUANTO LA STRUTTURA ACCOLGA LE PROBLEMATICHE, GLI UTENTI  E GLI OPERATORI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265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riangolo isoscele 19"/>
          <p:cNvSpPr/>
          <p:nvPr/>
        </p:nvSpPr>
        <p:spPr>
          <a:xfrm>
            <a:off x="7705164" y="4061013"/>
            <a:ext cx="3281085" cy="206636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1233564"/>
          </a:xfrm>
        </p:spPr>
        <p:txBody>
          <a:bodyPr/>
          <a:lstStyle/>
          <a:p>
            <a:r>
              <a:rPr lang="en-GB" dirty="0" smtClean="0"/>
              <a:t>SODDISFAZIONE IN RSA… OLTRE LA PRESTAZIONE SANITARIA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cure and </a:t>
            </a:r>
            <a:r>
              <a:rPr lang="en-GB" dirty="0" smtClean="0"/>
              <a:t>care Person </a:t>
            </a:r>
            <a:r>
              <a:rPr lang="en-GB" dirty="0" err="1" smtClean="0"/>
              <a:t>centered</a:t>
            </a:r>
            <a:endParaRPr lang="en-GB" dirty="0"/>
          </a:p>
        </p:txBody>
      </p:sp>
      <p:sp>
        <p:nvSpPr>
          <p:cNvPr id="4" name="Freccia a destra 3"/>
          <p:cNvSpPr/>
          <p:nvPr/>
        </p:nvSpPr>
        <p:spPr>
          <a:xfrm>
            <a:off x="5284694" y="2433918"/>
            <a:ext cx="1694330" cy="2420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ttangolo 4"/>
          <p:cNvSpPr/>
          <p:nvPr/>
        </p:nvSpPr>
        <p:spPr>
          <a:xfrm>
            <a:off x="7073153" y="2214694"/>
            <a:ext cx="4087906" cy="6629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Customer satisfaction</a:t>
            </a:r>
            <a:endParaRPr lang="en-GB" dirty="0"/>
          </a:p>
        </p:txBody>
      </p:sp>
      <p:sp>
        <p:nvSpPr>
          <p:cNvPr id="6" name="Rettangolo 5"/>
          <p:cNvSpPr/>
          <p:nvPr/>
        </p:nvSpPr>
        <p:spPr>
          <a:xfrm>
            <a:off x="1909482" y="3213847"/>
            <a:ext cx="6145306" cy="11927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Soddisfazione</a:t>
            </a:r>
            <a:r>
              <a:rPr lang="en-GB" dirty="0" smtClean="0"/>
              <a:t> : </a:t>
            </a:r>
            <a:r>
              <a:rPr lang="en-GB" dirty="0" err="1" smtClean="0"/>
              <a:t>grado</a:t>
            </a:r>
            <a:r>
              <a:rPr lang="en-GB" dirty="0" smtClean="0"/>
              <a:t> </a:t>
            </a:r>
            <a:r>
              <a:rPr lang="en-GB" dirty="0" err="1" smtClean="0"/>
              <a:t>percepito</a:t>
            </a:r>
            <a:r>
              <a:rPr lang="en-GB" dirty="0" smtClean="0"/>
              <a:t> di </a:t>
            </a:r>
            <a:r>
              <a:rPr lang="en-GB" dirty="0" err="1" smtClean="0"/>
              <a:t>qualità</a:t>
            </a:r>
            <a:endParaRPr lang="en-GB" dirty="0"/>
          </a:p>
        </p:txBody>
      </p:sp>
      <p:sp>
        <p:nvSpPr>
          <p:cNvPr id="7" name="Ovale 6"/>
          <p:cNvSpPr/>
          <p:nvPr/>
        </p:nvSpPr>
        <p:spPr>
          <a:xfrm>
            <a:off x="470647" y="4921624"/>
            <a:ext cx="2420471" cy="10219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Qualità</a:t>
            </a:r>
            <a:r>
              <a:rPr lang="en-GB" dirty="0" smtClean="0"/>
              <a:t> di </a:t>
            </a:r>
            <a:r>
              <a:rPr lang="en-GB" dirty="0" err="1" smtClean="0"/>
              <a:t>cura</a:t>
            </a:r>
            <a:endParaRPr lang="en-GB" dirty="0"/>
          </a:p>
        </p:txBody>
      </p:sp>
      <p:sp>
        <p:nvSpPr>
          <p:cNvPr id="8" name="Ovale 7"/>
          <p:cNvSpPr/>
          <p:nvPr/>
        </p:nvSpPr>
        <p:spPr>
          <a:xfrm>
            <a:off x="4047565" y="4921624"/>
            <a:ext cx="2501153" cy="1021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Qualità</a:t>
            </a:r>
            <a:r>
              <a:rPr lang="en-GB" dirty="0" smtClean="0"/>
              <a:t> di </a:t>
            </a:r>
            <a:r>
              <a:rPr lang="en-GB" dirty="0" err="1" smtClean="0"/>
              <a:t>assistenza</a:t>
            </a:r>
            <a:endParaRPr lang="en-GB" dirty="0"/>
          </a:p>
        </p:txBody>
      </p:sp>
      <p:sp>
        <p:nvSpPr>
          <p:cNvPr id="9" name="Ovale 8"/>
          <p:cNvSpPr/>
          <p:nvPr/>
        </p:nvSpPr>
        <p:spPr>
          <a:xfrm>
            <a:off x="8135470" y="4921625"/>
            <a:ext cx="2447365" cy="10219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Qualità</a:t>
            </a:r>
            <a:r>
              <a:rPr lang="en-GB" dirty="0" smtClean="0"/>
              <a:t> di vita</a:t>
            </a:r>
            <a:endParaRPr lang="en-GB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1936370" y="6158753"/>
            <a:ext cx="2420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ospedale</a:t>
            </a:r>
            <a:endParaRPr lang="en-GB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3455894" y="5903261"/>
            <a:ext cx="1656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Cure </a:t>
            </a:r>
            <a:r>
              <a:rPr lang="en-GB" dirty="0" err="1" smtClean="0"/>
              <a:t>intermedie</a:t>
            </a:r>
            <a:endParaRPr lang="en-GB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339791" y="5849470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CDCD</a:t>
            </a:r>
            <a:endParaRPr lang="en-GB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2823882" y="5365377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GPs</a:t>
            </a:r>
            <a:endParaRPr lang="en-GB" dirty="0"/>
          </a:p>
        </p:txBody>
      </p:sp>
      <p:sp>
        <p:nvSpPr>
          <p:cNvPr id="17" name="Freccia circolare a destra 16"/>
          <p:cNvSpPr/>
          <p:nvPr/>
        </p:nvSpPr>
        <p:spPr>
          <a:xfrm rot="5400000" flipV="1">
            <a:off x="2812670" y="2714074"/>
            <a:ext cx="860607" cy="403858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Freccia circolare in su 17"/>
          <p:cNvSpPr/>
          <p:nvPr/>
        </p:nvSpPr>
        <p:spPr>
          <a:xfrm>
            <a:off x="1102659" y="5943597"/>
            <a:ext cx="4453017" cy="7799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Freccia in giù 18"/>
          <p:cNvSpPr/>
          <p:nvPr/>
        </p:nvSpPr>
        <p:spPr>
          <a:xfrm rot="16200000">
            <a:off x="7100046" y="4787151"/>
            <a:ext cx="457199" cy="12102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CasellaDiTesto 20"/>
          <p:cNvSpPr txBox="1"/>
          <p:nvPr/>
        </p:nvSpPr>
        <p:spPr>
          <a:xfrm>
            <a:off x="8740590" y="3671048"/>
            <a:ext cx="115198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paziente</a:t>
            </a:r>
            <a:endParaRPr lang="en-GB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10905567" y="5862920"/>
            <a:ext cx="115644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caregiver</a:t>
            </a:r>
            <a:endParaRPr lang="en-GB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7059705" y="5963309"/>
            <a:ext cx="60465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staff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822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Customer satisfaction in </a:t>
            </a:r>
            <a:r>
              <a:rPr lang="en-GB" dirty="0" err="1" smtClean="0"/>
              <a:t>rsa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it-IT" dirty="0"/>
              <a:t>Affrontare il tema della qualità percepita nei servizi residenziali per anziani significa ragionare </a:t>
            </a:r>
            <a:r>
              <a:rPr lang="it-IT" dirty="0" smtClean="0"/>
              <a:t>sostanzialmente sulla </a:t>
            </a:r>
            <a:r>
              <a:rPr lang="it-IT" dirty="0"/>
              <a:t>qualità di vita, e non solo sullo specifico livello di qualità di singole prestazioni e del grado di soddisfazione; significa progettare un sistema di ascolto che rilevi con continuità le aspettative, le esigenze, il vissuto e le </a:t>
            </a:r>
            <a:r>
              <a:rPr lang="it-IT" dirty="0" smtClean="0"/>
              <a:t>valutazioni.</a:t>
            </a:r>
            <a:endParaRPr lang="it-IT" dirty="0"/>
          </a:p>
          <a:p>
            <a:r>
              <a:rPr lang="it-IT" dirty="0"/>
              <a:t>dei diversi attori del servizio e che sia in grado di </a:t>
            </a:r>
            <a:r>
              <a:rPr lang="it-IT" dirty="0" smtClean="0"/>
              <a:t>cogliere tutta </a:t>
            </a:r>
            <a:r>
              <a:rPr lang="it-IT" dirty="0"/>
              <a:t>l’ampiezza e la profondità di queste dimensioni </a:t>
            </a:r>
            <a:r>
              <a:rPr lang="it-IT" dirty="0" smtClean="0"/>
              <a:t>soggettive ( Non solo </a:t>
            </a:r>
            <a:r>
              <a:rPr lang="it-IT" dirty="0" err="1" smtClean="0"/>
              <a:t>caregiver</a:t>
            </a:r>
            <a:r>
              <a:rPr lang="it-IT" dirty="0" smtClean="0"/>
              <a:t>/paziente, ma anche professionisti </a:t>
            </a:r>
            <a:r>
              <a:rPr lang="it-IT" u="sng" dirty="0" smtClean="0"/>
              <a:t>e </a:t>
            </a:r>
            <a:r>
              <a:rPr lang="it-IT" b="1" u="sng" dirty="0" err="1" smtClean="0"/>
              <a:t>VOLOnTARI</a:t>
            </a:r>
            <a:r>
              <a:rPr lang="it-IT" b="1" u="sng" dirty="0" smtClean="0"/>
              <a:t>!)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401265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 NORMATIVA..INDICATORI DI QUALITA’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UMANIZZAZIONE….</a:t>
            </a:r>
            <a:r>
              <a:rPr lang="en-GB" dirty="0" err="1" smtClean="0"/>
              <a:t>VIVIBILITà</a:t>
            </a:r>
            <a:r>
              <a:rPr lang="en-GB" dirty="0" smtClean="0"/>
              <a:t>..ERRORE..</a:t>
            </a:r>
            <a:r>
              <a:rPr lang="en-GB" dirty="0" err="1" smtClean="0"/>
              <a:t>FALLIBILITà</a:t>
            </a:r>
            <a:r>
              <a:rPr lang="en-GB" dirty="0" smtClean="0"/>
              <a:t>..TRASPARENZA </a:t>
            </a:r>
            <a:r>
              <a:rPr lang="en-GB" dirty="0" err="1" smtClean="0"/>
              <a:t>CAPACITà</a:t>
            </a:r>
            <a:r>
              <a:rPr lang="en-GB" dirty="0" smtClean="0"/>
              <a:t> DI CHIEDERE SCUSA.</a:t>
            </a:r>
          </a:p>
          <a:p>
            <a:r>
              <a:rPr lang="en-GB" dirty="0" smtClean="0"/>
              <a:t>PERSONALIZZAZIONE DELL’ASSISTENZA… (MANCANO DOMANDE SULLE PREFERENZE..MANCANO INSERIMENTI GRADUALI..MANCA IL “PATIENT MANAGER”)</a:t>
            </a:r>
          </a:p>
          <a:p>
            <a:r>
              <a:rPr lang="en-GB" dirty="0" smtClean="0"/>
              <a:t>COMFORT ( PRESTAZIONI ALBERGHIERE)</a:t>
            </a:r>
          </a:p>
          <a:p>
            <a:r>
              <a:rPr lang="en-GB" dirty="0" smtClean="0"/>
              <a:t>INFORMAZIONE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82008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24302734"/>
              </p:ext>
            </p:extLst>
          </p:nvPr>
        </p:nvGraphicFramePr>
        <p:xfrm>
          <a:off x="0" y="2"/>
          <a:ext cx="12191999" cy="68427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04696"/>
                <a:gridCol w="1250462"/>
                <a:gridCol w="829111"/>
                <a:gridCol w="910661"/>
                <a:gridCol w="897069"/>
              </a:tblGrid>
              <a:tr h="79857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186 soggetti con MMSE : 19-25, ospiti</a:t>
                      </a:r>
                      <a:r>
                        <a:rPr lang="it-IT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di </a:t>
                      </a:r>
                      <a:r>
                        <a:rPr lang="it-IT" sz="1400" baseline="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rsa</a:t>
                      </a:r>
                      <a:r>
                        <a:rPr lang="it-IT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e loro rispettivi </a:t>
                      </a:r>
                      <a:r>
                        <a:rPr lang="it-IT" sz="1400" baseline="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caregiver</a:t>
                      </a:r>
                      <a:r>
                        <a:rPr lang="it-IT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Percentuale di restituzione tra i caregivers;0.001%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</a:t>
                      </a:r>
                      <a:r>
                        <a:rPr lang="it-IT" sz="16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lot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[&gt;8-10]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Enough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[6-8]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it-I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6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much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[3-5]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By no </a:t>
                      </a:r>
                      <a:r>
                        <a:rPr lang="it-IT" sz="16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means</a:t>
                      </a:r>
                      <a:r>
                        <a:rPr lang="it-I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[0-3]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985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you satisfied about the cleaning of the rooms?</a:t>
                      </a:r>
                      <a:endParaRPr lang="it-I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56%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44%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33272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you satisfied about the staff’s professionalism and courtesy?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51%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44%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</a:tr>
              <a:tr h="33272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 you feel heard by the staff who assist you?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49% </a:t>
                      </a:r>
                      <a:endParaRPr lang="it-IT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46% </a:t>
                      </a:r>
                      <a:endParaRPr lang="it-I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</a:tr>
              <a:tr h="33272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your requests fulfilled and accepted?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63% </a:t>
                      </a:r>
                      <a:endParaRPr lang="it-IT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35% </a:t>
                      </a:r>
                      <a:endParaRPr lang="it-I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</a:tr>
              <a:tr h="59897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you satisfied about the catering service?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37% </a:t>
                      </a:r>
                      <a:endParaRPr lang="it-IT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40% </a:t>
                      </a:r>
                      <a:endParaRPr lang="it-IT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</a:tr>
              <a:tr h="59897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you satisfied about the menu?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37% </a:t>
                      </a:r>
                      <a:endParaRPr lang="it-IT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44% </a:t>
                      </a:r>
                      <a:endParaRPr lang="it-IT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</a:tr>
              <a:tr h="59897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you satisfied about how meals are served?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32% </a:t>
                      </a:r>
                      <a:endParaRPr lang="it-IT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56% </a:t>
                      </a:r>
                      <a:endParaRPr lang="it-IT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7%</a:t>
                      </a:r>
                      <a:endParaRPr lang="en-GB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5%</a:t>
                      </a:r>
                      <a:endParaRPr lang="en-GB" dirty="0"/>
                    </a:p>
                  </a:txBody>
                  <a:tcPr marL="68580" marR="68580" marT="0" marB="0"/>
                </a:tc>
              </a:tr>
              <a:tr h="59897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you satisfied about the times of meals distribution?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37%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51%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5%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7%</a:t>
                      </a:r>
                      <a:endParaRPr lang="en-GB" dirty="0"/>
                    </a:p>
                  </a:txBody>
                  <a:tcPr marL="68580" marR="68580" marT="0" marB="0"/>
                </a:tc>
              </a:tr>
              <a:tr h="59897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you satisfied about the whole service offer?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53• %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47%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</a:tr>
              <a:tr h="59897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Would you recommend the structure to your acquaintance?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•40 %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53%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7%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</a:tr>
              <a:tr h="33272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you satisfied about the nursing home climate ( </a:t>
                      </a:r>
                      <a:r>
                        <a:rPr lang="en-US" sz="1200" b="1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peaceful,</a:t>
                      </a:r>
                      <a:r>
                        <a:rPr lang="it-IT" sz="1200" b="1" i="1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welcoming</a:t>
                      </a:r>
                      <a:r>
                        <a:rPr lang="it-IT" sz="1200" b="1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12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 </a:t>
                      </a:r>
                      <a:r>
                        <a:rPr lang="it-IT" sz="1200" b="1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familiar</a:t>
                      </a:r>
                      <a:r>
                        <a:rPr lang="it-IT" sz="12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?)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•44 %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44%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12%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</a:tr>
              <a:tr h="27985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you satisfied about the welcome received?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44%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51%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5%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</a:tr>
              <a:tr h="27985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you satisfied about the information received?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37%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58%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5%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/>
                </a:tc>
              </a:tr>
              <a:tr h="27985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you satisfied about the place?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42%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53%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5%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5499100" y="1219200"/>
            <a:ext cx="1866900" cy="3632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/>
              <a:t>Aspetti critici nel percorso di cura della diade persona affetta da demenza-caregiver misurando la customer satisfaction in RSA: esito del survey 2018 di “Villa Carpaneda”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91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81100" y="618517"/>
            <a:ext cx="10097126" cy="124838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Customer satisfaction : </a:t>
            </a:r>
            <a:r>
              <a:rPr lang="en-GB" dirty="0" err="1" smtClean="0"/>
              <a:t>analisi</a:t>
            </a:r>
            <a:r>
              <a:rPr lang="en-GB" dirty="0" smtClean="0"/>
              <a:t> </a:t>
            </a:r>
            <a:r>
              <a:rPr lang="en-GB" dirty="0" err="1" smtClean="0"/>
              <a:t>dati</a:t>
            </a:r>
            <a:r>
              <a:rPr lang="en-GB" dirty="0" smtClean="0"/>
              <a:t> caregiver </a:t>
            </a:r>
            <a:r>
              <a:rPr lang="en-GB" dirty="0" err="1" smtClean="0"/>
              <a:t>familiari</a:t>
            </a:r>
            <a:r>
              <a:rPr lang="en-GB" dirty="0" smtClean="0"/>
              <a:t> </a:t>
            </a:r>
            <a:r>
              <a:rPr lang="en-GB" dirty="0" err="1" smtClean="0"/>
              <a:t>sul</a:t>
            </a:r>
            <a:r>
              <a:rPr lang="en-GB" dirty="0" smtClean="0"/>
              <a:t> </a:t>
            </a:r>
            <a:r>
              <a:rPr lang="en-GB" dirty="0" err="1" smtClean="0"/>
              <a:t>percorso</a:t>
            </a:r>
            <a:r>
              <a:rPr lang="en-GB" dirty="0" smtClean="0"/>
              <a:t> di </a:t>
            </a:r>
            <a:r>
              <a:rPr lang="en-GB" dirty="0" err="1" smtClean="0"/>
              <a:t>cura</a:t>
            </a:r>
            <a:r>
              <a:rPr lang="en-GB" dirty="0" smtClean="0"/>
              <a:t> </a:t>
            </a:r>
            <a:r>
              <a:rPr lang="en-GB" dirty="0" err="1" smtClean="0"/>
              <a:t>ospedaliero</a:t>
            </a:r>
            <a:r>
              <a:rPr lang="en-GB" dirty="0" smtClean="0"/>
              <a:t> per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pazienti</a:t>
            </a:r>
            <a:r>
              <a:rPr lang="en-GB" dirty="0" smtClean="0"/>
              <a:t> con </a:t>
            </a:r>
            <a:r>
              <a:rPr lang="en-GB" dirty="0" err="1" smtClean="0"/>
              <a:t>demenza</a:t>
            </a:r>
            <a:r>
              <a:rPr lang="en-GB" dirty="0"/>
              <a:t> </a:t>
            </a:r>
            <a:r>
              <a:rPr lang="en-GB" dirty="0" err="1" smtClean="0"/>
              <a:t>su</a:t>
            </a:r>
            <a:r>
              <a:rPr lang="en-GB" dirty="0" smtClean="0"/>
              <a:t> survey </a:t>
            </a:r>
            <a:r>
              <a:rPr lang="en-GB" dirty="0" err="1" smtClean="0"/>
              <a:t>costruito</a:t>
            </a:r>
            <a:r>
              <a:rPr lang="en-GB" dirty="0" smtClean="0"/>
              <a:t> per </a:t>
            </a:r>
            <a:r>
              <a:rPr lang="en-GB" dirty="0" err="1" smtClean="0"/>
              <a:t>valutare</a:t>
            </a:r>
            <a:r>
              <a:rPr lang="en-GB" dirty="0" smtClean="0"/>
              <a:t> PDTA </a:t>
            </a:r>
            <a:r>
              <a:rPr lang="en-GB" dirty="0" err="1" smtClean="0"/>
              <a:t>demenza</a:t>
            </a:r>
            <a:endParaRPr lang="en-GB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913776" y="2239963"/>
            <a:ext cx="10364450" cy="449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47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091" y="32239"/>
            <a:ext cx="11374581" cy="1505615"/>
          </a:xfrm>
          <a:prstGeom prst="rect">
            <a:avLst/>
          </a:prstGeom>
        </p:spPr>
      </p:pic>
      <p:pic>
        <p:nvPicPr>
          <p:cNvPr id="4" name="Segnaposto contenuto 3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277092" y="1537854"/>
            <a:ext cx="11374580" cy="4488873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277091" y="6084708"/>
            <a:ext cx="11374581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dirty="0" smtClean="0"/>
              <a:t>  </a:t>
            </a:r>
            <a:r>
              <a:rPr lang="en-GB" sz="1400" dirty="0"/>
              <a:t>PWD, People With Dementia, GP, General Practitioner, CDCD, </a:t>
            </a:r>
            <a:r>
              <a:rPr lang="en-GB" sz="1400" dirty="0" err="1"/>
              <a:t>Center</a:t>
            </a:r>
            <a:r>
              <a:rPr lang="en-GB" sz="1400" dirty="0"/>
              <a:t> For Diagnosis Of Cognitive Disorders, MC, Multiservice </a:t>
            </a:r>
            <a:r>
              <a:rPr lang="en-GB" sz="1400" dirty="0" err="1"/>
              <a:t>Center</a:t>
            </a:r>
            <a:r>
              <a:rPr lang="en-GB" sz="1400" dirty="0"/>
              <a:t>, LO, Legal Office, SWs, Social Workers, V, Volunteers, PSY, Psychologists, AC, Alzheimer’s Café, NH, Nursing Home, PC, Palliative Care, ADC, Adult Day Care.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8243455" y="1731818"/>
            <a:ext cx="2805896" cy="36933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Frisardi V. &amp; al. 2019 , 3 (1)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0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0838" y="1157288"/>
            <a:ext cx="5100637" cy="5029225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4" name="Segnaposto contenuto 3"/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114300" y="2757488"/>
            <a:ext cx="6843713" cy="398621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300" y="0"/>
            <a:ext cx="6843713" cy="275748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643623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131" y="444749"/>
            <a:ext cx="6328196" cy="5968501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4" name="Segnaposto contenuto 3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5672137" y="2214694"/>
            <a:ext cx="6200775" cy="3428869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0527837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3775" y="232749"/>
            <a:ext cx="10364451" cy="1138851"/>
          </a:xfrm>
        </p:spPr>
        <p:txBody>
          <a:bodyPr/>
          <a:lstStyle/>
          <a:p>
            <a:r>
              <a:rPr lang="en-GB" dirty="0" smtClean="0"/>
              <a:t>Fattori </a:t>
            </a:r>
            <a:r>
              <a:rPr lang="en-GB" dirty="0" err="1" smtClean="0"/>
              <a:t>percepiti</a:t>
            </a:r>
            <a:r>
              <a:rPr lang="en-GB" dirty="0" smtClean="0"/>
              <a:t> . </a:t>
            </a:r>
            <a:r>
              <a:rPr lang="en-GB" dirty="0" err="1" smtClean="0"/>
              <a:t>Dati</a:t>
            </a:r>
            <a:r>
              <a:rPr lang="en-GB" dirty="0" smtClean="0"/>
              <a:t> </a:t>
            </a:r>
            <a:r>
              <a:rPr lang="en-GB" dirty="0" err="1" smtClean="0"/>
              <a:t>qualitativi</a:t>
            </a:r>
            <a:endParaRPr lang="en-GB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85775" y="1142997"/>
            <a:ext cx="11115675" cy="560070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6563044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638783"/>
          </a:xfrm>
        </p:spPr>
        <p:txBody>
          <a:bodyPr/>
          <a:lstStyle/>
          <a:p>
            <a:r>
              <a:rPr lang="en-GB" dirty="0"/>
              <a:t>Fattori </a:t>
            </a:r>
            <a:r>
              <a:rPr lang="en-GB" dirty="0" err="1"/>
              <a:t>percepiti</a:t>
            </a:r>
            <a:r>
              <a:rPr lang="en-GB" dirty="0"/>
              <a:t> . </a:t>
            </a:r>
            <a:r>
              <a:rPr lang="en-GB" dirty="0" err="1"/>
              <a:t>Dati</a:t>
            </a:r>
            <a:r>
              <a:rPr lang="en-GB" dirty="0"/>
              <a:t> </a:t>
            </a:r>
            <a:r>
              <a:rPr lang="en-GB" dirty="0" err="1"/>
              <a:t>qualitativi</a:t>
            </a:r>
            <a:endParaRPr lang="en-GB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28651" y="1257301"/>
            <a:ext cx="10958512" cy="5486400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6195250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3775" y="232749"/>
            <a:ext cx="10364451" cy="1596177"/>
          </a:xfrm>
        </p:spPr>
        <p:txBody>
          <a:bodyPr/>
          <a:lstStyle/>
          <a:p>
            <a:r>
              <a:rPr lang="en-US" dirty="0" err="1" smtClean="0"/>
              <a:t>ConclusionI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442913" y="1185863"/>
            <a:ext cx="11044237" cy="5500687"/>
          </a:xfr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Rivalutare</a:t>
            </a:r>
            <a:r>
              <a:rPr lang="en-US" dirty="0" smtClean="0"/>
              <a:t> la </a:t>
            </a:r>
            <a:r>
              <a:rPr lang="en-US" dirty="0" err="1" smtClean="0"/>
              <a:t>potenzialità</a:t>
            </a:r>
            <a:r>
              <a:rPr lang="en-US" dirty="0" smtClean="0"/>
              <a:t> </a:t>
            </a:r>
            <a:r>
              <a:rPr lang="en-US" dirty="0" err="1" smtClean="0"/>
              <a:t>della</a:t>
            </a:r>
            <a:r>
              <a:rPr lang="en-US" dirty="0" smtClean="0"/>
              <a:t> customer satisfaction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strumento</a:t>
            </a:r>
            <a:r>
              <a:rPr lang="en-US" dirty="0" smtClean="0"/>
              <a:t> per </a:t>
            </a:r>
            <a:r>
              <a:rPr lang="en-US" dirty="0" err="1" smtClean="0"/>
              <a:t>monitorare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diritto</a:t>
            </a:r>
            <a:r>
              <a:rPr lang="en-US" dirty="0" smtClean="0"/>
              <a:t> </a:t>
            </a:r>
            <a:r>
              <a:rPr lang="en-US" dirty="0" err="1" smtClean="0"/>
              <a:t>alla</a:t>
            </a:r>
            <a:r>
              <a:rPr lang="en-US" dirty="0" smtClean="0"/>
              <a:t> salute di </a:t>
            </a:r>
            <a:r>
              <a:rPr lang="en-US" dirty="0" err="1" smtClean="0"/>
              <a:t>pazienti</a:t>
            </a:r>
            <a:r>
              <a:rPr lang="en-US" dirty="0" smtClean="0"/>
              <a:t> fragile </a:t>
            </a:r>
            <a:r>
              <a:rPr lang="en-US" dirty="0" err="1" smtClean="0"/>
              <a:t>nel</a:t>
            </a:r>
            <a:r>
              <a:rPr lang="en-US" dirty="0" smtClean="0"/>
              <a:t> </a:t>
            </a:r>
            <a:r>
              <a:rPr lang="en-US" dirty="0" err="1" smtClean="0"/>
              <a:t>rispetto</a:t>
            </a:r>
            <a:r>
              <a:rPr lang="en-US" dirty="0" smtClean="0"/>
              <a:t> di </a:t>
            </a:r>
            <a:r>
              <a:rPr lang="en-US" dirty="0" err="1" smtClean="0"/>
              <a:t>regole</a:t>
            </a:r>
            <a:r>
              <a:rPr lang="en-US" dirty="0" smtClean="0"/>
              <a:t> </a:t>
            </a:r>
            <a:r>
              <a:rPr lang="en-US" dirty="0" err="1" smtClean="0"/>
              <a:t>etiche</a:t>
            </a:r>
            <a:r>
              <a:rPr lang="en-US" dirty="0" smtClean="0"/>
              <a:t> </a:t>
            </a:r>
            <a:r>
              <a:rPr lang="en-US" dirty="0" err="1" smtClean="0"/>
              <a:t>deontologiche</a:t>
            </a:r>
            <a:r>
              <a:rPr lang="en-US" dirty="0" smtClean="0"/>
              <a:t> e </a:t>
            </a:r>
            <a:r>
              <a:rPr lang="en-US" dirty="0" err="1" smtClean="0"/>
              <a:t>morali</a:t>
            </a:r>
            <a:r>
              <a:rPr lang="en-US" dirty="0" smtClean="0"/>
              <a:t>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Strumento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implementa</a:t>
            </a:r>
            <a:r>
              <a:rPr lang="en-US" dirty="0" smtClean="0"/>
              <a:t> </a:t>
            </a:r>
            <a:r>
              <a:rPr lang="en-US" dirty="0" smtClean="0"/>
              <a:t>e “</a:t>
            </a:r>
            <a:r>
              <a:rPr lang="en-US" dirty="0" err="1" smtClean="0"/>
              <a:t>sorveglia</a:t>
            </a:r>
            <a:r>
              <a:rPr lang="en-US" dirty="0" smtClean="0"/>
              <a:t>” </a:t>
            </a:r>
            <a:r>
              <a:rPr lang="en-US" dirty="0" smtClean="0"/>
              <a:t>la </a:t>
            </a:r>
            <a:r>
              <a:rPr lang="en-US" dirty="0" err="1" smtClean="0"/>
              <a:t>qualità</a:t>
            </a:r>
            <a:r>
              <a:rPr lang="en-US" dirty="0" smtClean="0"/>
              <a:t> di </a:t>
            </a:r>
            <a:r>
              <a:rPr lang="en-US" dirty="0" err="1" smtClean="0"/>
              <a:t>cura</a:t>
            </a:r>
            <a:r>
              <a:rPr lang="en-US" dirty="0" smtClean="0"/>
              <a:t> e I </a:t>
            </a:r>
            <a:r>
              <a:rPr lang="en-US" dirty="0" err="1" smtClean="0"/>
              <a:t>diritti</a:t>
            </a:r>
            <a:r>
              <a:rPr lang="en-US" dirty="0" smtClean="0"/>
              <a:t> </a:t>
            </a:r>
            <a:r>
              <a:rPr lang="en-US" dirty="0" err="1" smtClean="0"/>
              <a:t>basici</a:t>
            </a:r>
            <a:r>
              <a:rPr lang="en-US" dirty="0" smtClean="0"/>
              <a:t> </a:t>
            </a:r>
            <a:r>
              <a:rPr lang="en-US" dirty="0" err="1" smtClean="0"/>
              <a:t>delle</a:t>
            </a:r>
            <a:r>
              <a:rPr lang="en-US" dirty="0" smtClean="0"/>
              <a:t> </a:t>
            </a:r>
            <a:r>
              <a:rPr lang="en-US" dirty="0" err="1" smtClean="0"/>
              <a:t>persone</a:t>
            </a:r>
            <a:r>
              <a:rPr lang="en-US" dirty="0" smtClean="0"/>
              <a:t> </a:t>
            </a:r>
            <a:r>
              <a:rPr lang="en-US" dirty="0" err="1" smtClean="0"/>
              <a:t>istituzionalizzat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attraverso</a:t>
            </a:r>
            <a:r>
              <a:rPr lang="en-US" dirty="0" smtClean="0"/>
              <a:t> </a:t>
            </a:r>
            <a:r>
              <a:rPr lang="en-US" dirty="0" smtClean="0"/>
              <a:t>la voce di “</a:t>
            </a:r>
            <a:r>
              <a:rPr lang="en-US" dirty="0" err="1" smtClean="0"/>
              <a:t>attori</a:t>
            </a:r>
            <a:r>
              <a:rPr lang="en-US" dirty="0" smtClean="0"/>
              <a:t> </a:t>
            </a:r>
            <a:r>
              <a:rPr lang="en-US" dirty="0" err="1" smtClean="0"/>
              <a:t>corollari</a:t>
            </a:r>
            <a:r>
              <a:rPr lang="en-US" dirty="0" smtClean="0"/>
              <a:t>”.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Strumento</a:t>
            </a:r>
            <a:r>
              <a:rPr lang="en-US" dirty="0" smtClean="0"/>
              <a:t> di </a:t>
            </a:r>
            <a:r>
              <a:rPr lang="en-US" dirty="0" err="1" smtClean="0"/>
              <a:t>informazione</a:t>
            </a:r>
            <a:r>
              <a:rPr lang="en-US" dirty="0" smtClean="0"/>
              <a:t> </a:t>
            </a:r>
            <a:r>
              <a:rPr lang="en-US" dirty="0" err="1" smtClean="0"/>
              <a:t>delle</a:t>
            </a:r>
            <a:r>
              <a:rPr lang="en-US" dirty="0" smtClean="0"/>
              <a:t> appropriate/inappropriate “resource allocation”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Perfettibile</a:t>
            </a:r>
            <a:r>
              <a:rPr lang="en-US" dirty="0" smtClean="0"/>
              <a:t> </a:t>
            </a:r>
            <a:r>
              <a:rPr lang="en-US" dirty="0" err="1" smtClean="0"/>
              <a:t>metodologicamente</a:t>
            </a:r>
            <a:r>
              <a:rPr lang="en-US" dirty="0" smtClean="0"/>
              <a:t>,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r>
              <a:rPr lang="it-IT" dirty="0" smtClean="0"/>
              <a:t>rilevare </a:t>
            </a:r>
            <a:r>
              <a:rPr lang="it-IT" dirty="0"/>
              <a:t>la </a:t>
            </a:r>
            <a:r>
              <a:rPr lang="it-IT" dirty="0" err="1"/>
              <a:t>customer</a:t>
            </a:r>
            <a:r>
              <a:rPr lang="it-IT" dirty="0"/>
              <a:t> </a:t>
            </a:r>
            <a:r>
              <a:rPr lang="it-IT" dirty="0" err="1"/>
              <a:t>satisfaction</a:t>
            </a:r>
            <a:r>
              <a:rPr lang="it-IT" dirty="0"/>
              <a:t> consente alle organizzazioni di </a:t>
            </a:r>
            <a:r>
              <a:rPr lang="it-IT" b="1" dirty="0"/>
              <a:t>uscire dalla propria autoreferenzialità</a:t>
            </a:r>
            <a:r>
              <a:rPr lang="it-IT" dirty="0"/>
              <a:t> confrontandosi con la propria utenza (interna, diretta e allargata), l'ampliamento del confronto ad altre realtà </a:t>
            </a:r>
            <a:r>
              <a:rPr lang="it-IT" dirty="0" smtClean="0"/>
              <a:t>consentirebbe </a:t>
            </a:r>
            <a:r>
              <a:rPr lang="it-IT" dirty="0"/>
              <a:t>un'ulteriore occasione di sviluppo del proprio sistema di erogazione, nonché l'individuazione di significativi indicatori legati alla qualità </a:t>
            </a:r>
            <a:r>
              <a:rPr lang="it-IT" dirty="0" smtClean="0"/>
              <a:t>percepita  </a:t>
            </a:r>
            <a:r>
              <a:rPr lang="it-IT" dirty="0"/>
              <a:t>a completamento del sistema </a:t>
            </a:r>
            <a:r>
              <a:rPr lang="it-IT" dirty="0" smtClean="0"/>
              <a:t>delle RSA anche laddove la voce del paziente </a:t>
            </a:r>
            <a:r>
              <a:rPr lang="it-IT" dirty="0" err="1" smtClean="0"/>
              <a:t>e’</a:t>
            </a:r>
            <a:r>
              <a:rPr lang="it-IT" dirty="0" smtClean="0"/>
              <a:t> silenziata dalla malattia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974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083283"/>
          </a:xfrm>
        </p:spPr>
        <p:txBody>
          <a:bodyPr/>
          <a:lstStyle/>
          <a:p>
            <a:r>
              <a:rPr lang="en-GB" dirty="0" smtClean="0"/>
              <a:t>CONCLUSIONI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177799" y="1701800"/>
            <a:ext cx="11409363" cy="4899025"/>
          </a:xfrm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1400" dirty="0"/>
              <a:t>Ce la farò poiché la mia famiglia è lo specchio della mia anima e di tutto ciò in cui ho sempre creduto... Ce la farò perché ho il diritto e il dovere di farcela!</a:t>
            </a:r>
          </a:p>
          <a:p>
            <a:r>
              <a:rPr lang="it-IT" sz="1400" dirty="0"/>
              <a:t>Riuscirò nella mia lotta e in quella di tantissime altre persone che amano in maniera incondizionata, le quali non hanno rinunciato alla propria vita per un caro, ma hanno avuto </a:t>
            </a:r>
            <a:r>
              <a:rPr lang="it-IT" sz="1400" b="1" dirty="0"/>
              <a:t>la capacità di intrinsecarla tra tutte le difficoltà quotidiane </a:t>
            </a:r>
            <a:r>
              <a:rPr lang="it-IT" sz="1400" dirty="0"/>
              <a:t>trovando, a prescindere, la forza di respirare a pieni polmoni ogni giorno” Ci sono notti passate insonni per preoccupazioni, influenze difficili, infezioni, posture, esigenze di tutti i tipi o anche solo per una pipì, un'aspirazione o </a:t>
            </a:r>
            <a:r>
              <a:rPr lang="it-IT" sz="1400" b="1" dirty="0"/>
              <a:t>una qualsiasi necessità che una persona con disabilità non può fare </a:t>
            </a:r>
            <a:r>
              <a:rPr lang="it-IT" sz="1400" b="1" dirty="0" smtClean="0"/>
              <a:t>autonomamente.</a:t>
            </a:r>
            <a:endParaRPr lang="it-IT" sz="1400" b="1" dirty="0"/>
          </a:p>
          <a:p>
            <a:r>
              <a:rPr lang="it-IT" sz="1400" dirty="0"/>
              <a:t>...e dopo queste notti, ci sono mattine in cui scorgi dalla finestra di casa persone che in tutta fretta accompagnano i figli a scuola prima del caffè al bar e l'inizio del lavoro, altre che fanno jogging o la passeggiata col cane, e senza sapere nulla della loro vita, un po' le invidi...nello stesso momento, girandoti, vedi tuo figlio/a, il tuo genitore, tuo marito o tuo nonno a letto e sai che sta vivendo </a:t>
            </a:r>
            <a:r>
              <a:rPr lang="it-IT" sz="1400" b="1" dirty="0"/>
              <a:t>dignitosamente solo grazie a te e tra un senso di colpa e la gratitudine </a:t>
            </a:r>
            <a:r>
              <a:rPr lang="it-IT" sz="1400" dirty="0"/>
              <a:t>a Dio che sia li con te, non può che scendere una lacrima.</a:t>
            </a:r>
          </a:p>
          <a:p>
            <a:endParaRPr lang="it-IT" sz="1400" dirty="0"/>
          </a:p>
          <a:p>
            <a:r>
              <a:rPr lang="it-IT" sz="1400" b="1" dirty="0"/>
              <a:t>E i giorni passano, nessuno è mai uguale e tu cambi in balia di quei cambiamenti</a:t>
            </a:r>
            <a:r>
              <a:rPr lang="it-IT" sz="1400" b="1" dirty="0" smtClean="0"/>
              <a:t>! « SILVIA PARENTI..CAREGIVER FAMILIARE»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327283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ccia a destra 3"/>
          <p:cNvSpPr/>
          <p:nvPr/>
        </p:nvSpPr>
        <p:spPr>
          <a:xfrm>
            <a:off x="5284694" y="2433918"/>
            <a:ext cx="1694330" cy="2420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ttangolo 5"/>
          <p:cNvSpPr/>
          <p:nvPr/>
        </p:nvSpPr>
        <p:spPr>
          <a:xfrm>
            <a:off x="7394154" y="3527153"/>
            <a:ext cx="3766905" cy="11927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SODDISFAZIONE :</a:t>
            </a:r>
          </a:p>
          <a:p>
            <a:pPr algn="ctr"/>
            <a:r>
              <a:rPr lang="en-GB" b="1" dirty="0" smtClean="0">
                <a:solidFill>
                  <a:schemeClr val="tx1"/>
                </a:solidFill>
              </a:rPr>
              <a:t> GRADO PERCEPITO DI QUALITÀ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7" name="Ovale 6"/>
          <p:cNvSpPr/>
          <p:nvPr/>
        </p:nvSpPr>
        <p:spPr>
          <a:xfrm>
            <a:off x="111706" y="5113776"/>
            <a:ext cx="2420471" cy="10219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Qualità</a:t>
            </a:r>
            <a:r>
              <a:rPr lang="en-GB" dirty="0" smtClean="0"/>
              <a:t> di </a:t>
            </a:r>
            <a:r>
              <a:rPr lang="en-GB" dirty="0" err="1" smtClean="0"/>
              <a:t>cura</a:t>
            </a:r>
            <a:endParaRPr lang="en-GB" dirty="0"/>
          </a:p>
        </p:txBody>
      </p:sp>
      <p:sp>
        <p:nvSpPr>
          <p:cNvPr id="8" name="Ovale 7"/>
          <p:cNvSpPr/>
          <p:nvPr/>
        </p:nvSpPr>
        <p:spPr>
          <a:xfrm>
            <a:off x="2191043" y="5113776"/>
            <a:ext cx="2353243" cy="10219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Qualità</a:t>
            </a:r>
            <a:r>
              <a:rPr lang="en-GB" dirty="0" smtClean="0"/>
              <a:t> di </a:t>
            </a:r>
            <a:r>
              <a:rPr lang="en-GB" dirty="0" err="1" smtClean="0"/>
              <a:t>assistenza</a:t>
            </a:r>
            <a:endParaRPr lang="en-GB" dirty="0"/>
          </a:p>
        </p:txBody>
      </p:sp>
      <p:sp>
        <p:nvSpPr>
          <p:cNvPr id="9" name="Ovale 8"/>
          <p:cNvSpPr/>
          <p:nvPr/>
        </p:nvSpPr>
        <p:spPr>
          <a:xfrm>
            <a:off x="8054788" y="5212572"/>
            <a:ext cx="2447365" cy="10219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Qualità</a:t>
            </a:r>
            <a:r>
              <a:rPr lang="en-GB" dirty="0" smtClean="0"/>
              <a:t> di vita</a:t>
            </a:r>
            <a:endParaRPr lang="en-GB" dirty="0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383" y="230294"/>
            <a:ext cx="9767862" cy="1100344"/>
          </a:xfrm>
          <a:prstGeom prst="rect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</a:ln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9566" y="2266037"/>
            <a:ext cx="3227456" cy="2191594"/>
          </a:xfrm>
          <a:prstGeom prst="rect">
            <a:avLst/>
          </a:prstGeom>
        </p:spPr>
      </p:pic>
      <p:sp>
        <p:nvSpPr>
          <p:cNvPr id="16" name="Figura a mano libera 15"/>
          <p:cNvSpPr/>
          <p:nvPr/>
        </p:nvSpPr>
        <p:spPr>
          <a:xfrm>
            <a:off x="6096698" y="1436611"/>
            <a:ext cx="1764651" cy="1658851"/>
          </a:xfrm>
          <a:custGeom>
            <a:avLst/>
            <a:gdLst>
              <a:gd name="connsiteX0" fmla="*/ 221673 w 1764651"/>
              <a:gd name="connsiteY0" fmla="*/ 176414 h 1658851"/>
              <a:gd name="connsiteX1" fmla="*/ 221673 w 1764651"/>
              <a:gd name="connsiteY1" fmla="*/ 176414 h 1658851"/>
              <a:gd name="connsiteX2" fmla="*/ 166255 w 1764651"/>
              <a:gd name="connsiteY2" fmla="*/ 301105 h 1658851"/>
              <a:gd name="connsiteX3" fmla="*/ 124691 w 1764651"/>
              <a:gd name="connsiteY3" fmla="*/ 384232 h 1658851"/>
              <a:gd name="connsiteX4" fmla="*/ 110837 w 1764651"/>
              <a:gd name="connsiteY4" fmla="*/ 439651 h 1658851"/>
              <a:gd name="connsiteX5" fmla="*/ 96982 w 1764651"/>
              <a:gd name="connsiteY5" fmla="*/ 508923 h 1658851"/>
              <a:gd name="connsiteX6" fmla="*/ 69273 w 1764651"/>
              <a:gd name="connsiteY6" fmla="*/ 550487 h 1658851"/>
              <a:gd name="connsiteX7" fmla="*/ 55419 w 1764651"/>
              <a:gd name="connsiteY7" fmla="*/ 605905 h 1658851"/>
              <a:gd name="connsiteX8" fmla="*/ 0 w 1764651"/>
              <a:gd name="connsiteY8" fmla="*/ 716741 h 1658851"/>
              <a:gd name="connsiteX9" fmla="*/ 41564 w 1764651"/>
              <a:gd name="connsiteY9" fmla="*/ 993832 h 1658851"/>
              <a:gd name="connsiteX10" fmla="*/ 110837 w 1764651"/>
              <a:gd name="connsiteY10" fmla="*/ 1063105 h 1658851"/>
              <a:gd name="connsiteX11" fmla="*/ 346364 w 1764651"/>
              <a:gd name="connsiteY11" fmla="*/ 1173941 h 1658851"/>
              <a:gd name="connsiteX12" fmla="*/ 512619 w 1764651"/>
              <a:gd name="connsiteY12" fmla="*/ 1284778 h 1658851"/>
              <a:gd name="connsiteX13" fmla="*/ 609600 w 1764651"/>
              <a:gd name="connsiteY13" fmla="*/ 1354051 h 1658851"/>
              <a:gd name="connsiteX14" fmla="*/ 678873 w 1764651"/>
              <a:gd name="connsiteY14" fmla="*/ 1437178 h 1658851"/>
              <a:gd name="connsiteX15" fmla="*/ 720437 w 1764651"/>
              <a:gd name="connsiteY15" fmla="*/ 1423323 h 1658851"/>
              <a:gd name="connsiteX16" fmla="*/ 762000 w 1764651"/>
              <a:gd name="connsiteY16" fmla="*/ 1340196 h 1658851"/>
              <a:gd name="connsiteX17" fmla="*/ 803564 w 1764651"/>
              <a:gd name="connsiteY17" fmla="*/ 1284778 h 1658851"/>
              <a:gd name="connsiteX18" fmla="*/ 845128 w 1764651"/>
              <a:gd name="connsiteY18" fmla="*/ 1270923 h 1658851"/>
              <a:gd name="connsiteX19" fmla="*/ 1039091 w 1764651"/>
              <a:gd name="connsiteY19" fmla="*/ 1284778 h 1658851"/>
              <a:gd name="connsiteX20" fmla="*/ 1108364 w 1764651"/>
              <a:gd name="connsiteY20" fmla="*/ 1340196 h 1658851"/>
              <a:gd name="connsiteX21" fmla="*/ 1246910 w 1764651"/>
              <a:gd name="connsiteY21" fmla="*/ 1478741 h 1658851"/>
              <a:gd name="connsiteX22" fmla="*/ 1302328 w 1764651"/>
              <a:gd name="connsiteY22" fmla="*/ 1534160 h 1658851"/>
              <a:gd name="connsiteX23" fmla="*/ 1385455 w 1764651"/>
              <a:gd name="connsiteY23" fmla="*/ 1589578 h 1658851"/>
              <a:gd name="connsiteX24" fmla="*/ 1468582 w 1764651"/>
              <a:gd name="connsiteY24" fmla="*/ 1617287 h 1658851"/>
              <a:gd name="connsiteX25" fmla="*/ 1579419 w 1764651"/>
              <a:gd name="connsiteY25" fmla="*/ 1658851 h 1658851"/>
              <a:gd name="connsiteX26" fmla="*/ 1620982 w 1764651"/>
              <a:gd name="connsiteY26" fmla="*/ 1644996 h 1658851"/>
              <a:gd name="connsiteX27" fmla="*/ 1662546 w 1764651"/>
              <a:gd name="connsiteY27" fmla="*/ 1548014 h 1658851"/>
              <a:gd name="connsiteX28" fmla="*/ 1676400 w 1764651"/>
              <a:gd name="connsiteY28" fmla="*/ 1437178 h 1658851"/>
              <a:gd name="connsiteX29" fmla="*/ 1717964 w 1764651"/>
              <a:gd name="connsiteY29" fmla="*/ 1312487 h 1658851"/>
              <a:gd name="connsiteX30" fmla="*/ 1731819 w 1764651"/>
              <a:gd name="connsiteY30" fmla="*/ 1229360 h 1658851"/>
              <a:gd name="connsiteX31" fmla="*/ 1745673 w 1764651"/>
              <a:gd name="connsiteY31" fmla="*/ 966123 h 1658851"/>
              <a:gd name="connsiteX32" fmla="*/ 1745673 w 1764651"/>
              <a:gd name="connsiteY32" fmla="*/ 827578 h 1658851"/>
              <a:gd name="connsiteX33" fmla="*/ 1648691 w 1764651"/>
              <a:gd name="connsiteY33" fmla="*/ 730596 h 1658851"/>
              <a:gd name="connsiteX34" fmla="*/ 1648691 w 1764651"/>
              <a:gd name="connsiteY34" fmla="*/ 605905 h 1658851"/>
              <a:gd name="connsiteX35" fmla="*/ 1676400 w 1764651"/>
              <a:gd name="connsiteY35" fmla="*/ 522778 h 1658851"/>
              <a:gd name="connsiteX36" fmla="*/ 1565564 w 1764651"/>
              <a:gd name="connsiteY36" fmla="*/ 481214 h 1658851"/>
              <a:gd name="connsiteX37" fmla="*/ 1399310 w 1764651"/>
              <a:gd name="connsiteY37" fmla="*/ 467360 h 1658851"/>
              <a:gd name="connsiteX38" fmla="*/ 1330037 w 1764651"/>
              <a:gd name="connsiteY38" fmla="*/ 398087 h 1658851"/>
              <a:gd name="connsiteX39" fmla="*/ 1357746 w 1764651"/>
              <a:gd name="connsiteY39" fmla="*/ 176414 h 1658851"/>
              <a:gd name="connsiteX40" fmla="*/ 1371600 w 1764651"/>
              <a:gd name="connsiteY40" fmla="*/ 107141 h 1658851"/>
              <a:gd name="connsiteX41" fmla="*/ 1440873 w 1764651"/>
              <a:gd name="connsiteY41" fmla="*/ 24014 h 1658851"/>
              <a:gd name="connsiteX42" fmla="*/ 872837 w 1764651"/>
              <a:gd name="connsiteY42" fmla="*/ 24014 h 1658851"/>
              <a:gd name="connsiteX43" fmla="*/ 831273 w 1764651"/>
              <a:gd name="connsiteY43" fmla="*/ 51723 h 1658851"/>
              <a:gd name="connsiteX44" fmla="*/ 678873 w 1764651"/>
              <a:gd name="connsiteY44" fmla="*/ 79432 h 1658851"/>
              <a:gd name="connsiteX45" fmla="*/ 623455 w 1764651"/>
              <a:gd name="connsiteY45" fmla="*/ 93287 h 1658851"/>
              <a:gd name="connsiteX46" fmla="*/ 498764 w 1764651"/>
              <a:gd name="connsiteY46" fmla="*/ 148705 h 1658851"/>
              <a:gd name="connsiteX47" fmla="*/ 415637 w 1764651"/>
              <a:gd name="connsiteY47" fmla="*/ 190269 h 1658851"/>
              <a:gd name="connsiteX48" fmla="*/ 374073 w 1764651"/>
              <a:gd name="connsiteY48" fmla="*/ 204123 h 1658851"/>
              <a:gd name="connsiteX49" fmla="*/ 318655 w 1764651"/>
              <a:gd name="connsiteY49" fmla="*/ 134851 h 1658851"/>
              <a:gd name="connsiteX50" fmla="*/ 277091 w 1764651"/>
              <a:gd name="connsiteY50" fmla="*/ 148705 h 1658851"/>
              <a:gd name="connsiteX51" fmla="*/ 221673 w 1764651"/>
              <a:gd name="connsiteY51" fmla="*/ 176414 h 165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764651" h="1658851">
                <a:moveTo>
                  <a:pt x="221673" y="176414"/>
                </a:moveTo>
                <a:lnTo>
                  <a:pt x="221673" y="176414"/>
                </a:lnTo>
                <a:cubicBezTo>
                  <a:pt x="203200" y="217978"/>
                  <a:pt x="183749" y="259120"/>
                  <a:pt x="166255" y="301105"/>
                </a:cubicBezTo>
                <a:cubicBezTo>
                  <a:pt x="134389" y="377583"/>
                  <a:pt x="175033" y="308720"/>
                  <a:pt x="124691" y="384232"/>
                </a:cubicBezTo>
                <a:cubicBezTo>
                  <a:pt x="120073" y="402705"/>
                  <a:pt x="114968" y="421063"/>
                  <a:pt x="110837" y="439651"/>
                </a:cubicBezTo>
                <a:cubicBezTo>
                  <a:pt x="105729" y="462638"/>
                  <a:pt x="105250" y="486874"/>
                  <a:pt x="96982" y="508923"/>
                </a:cubicBezTo>
                <a:cubicBezTo>
                  <a:pt x="91135" y="524514"/>
                  <a:pt x="78509" y="536632"/>
                  <a:pt x="69273" y="550487"/>
                </a:cubicBezTo>
                <a:cubicBezTo>
                  <a:pt x="64655" y="568960"/>
                  <a:pt x="62743" y="588329"/>
                  <a:pt x="55419" y="605905"/>
                </a:cubicBezTo>
                <a:cubicBezTo>
                  <a:pt x="39532" y="644034"/>
                  <a:pt x="0" y="716741"/>
                  <a:pt x="0" y="716741"/>
                </a:cubicBezTo>
                <a:cubicBezTo>
                  <a:pt x="13855" y="809105"/>
                  <a:pt x="13099" y="904878"/>
                  <a:pt x="41564" y="993832"/>
                </a:cubicBezTo>
                <a:cubicBezTo>
                  <a:pt x="51517" y="1024934"/>
                  <a:pt x="84712" y="1043512"/>
                  <a:pt x="110837" y="1063105"/>
                </a:cubicBezTo>
                <a:cubicBezTo>
                  <a:pt x="220787" y="1145567"/>
                  <a:pt x="213617" y="1101533"/>
                  <a:pt x="346364" y="1173941"/>
                </a:cubicBezTo>
                <a:cubicBezTo>
                  <a:pt x="404836" y="1205835"/>
                  <a:pt x="457201" y="1247832"/>
                  <a:pt x="512619" y="1284778"/>
                </a:cubicBezTo>
                <a:cubicBezTo>
                  <a:pt x="548612" y="1308773"/>
                  <a:pt x="575229" y="1325409"/>
                  <a:pt x="609600" y="1354051"/>
                </a:cubicBezTo>
                <a:cubicBezTo>
                  <a:pt x="638962" y="1378519"/>
                  <a:pt x="655416" y="1405901"/>
                  <a:pt x="678873" y="1437178"/>
                </a:cubicBezTo>
                <a:cubicBezTo>
                  <a:pt x="692728" y="1432560"/>
                  <a:pt x="709033" y="1432446"/>
                  <a:pt x="720437" y="1423323"/>
                </a:cubicBezTo>
                <a:cubicBezTo>
                  <a:pt x="758547" y="1392835"/>
                  <a:pt x="740863" y="1377185"/>
                  <a:pt x="762000" y="1340196"/>
                </a:cubicBezTo>
                <a:cubicBezTo>
                  <a:pt x="773456" y="1320147"/>
                  <a:pt x="785825" y="1299560"/>
                  <a:pt x="803564" y="1284778"/>
                </a:cubicBezTo>
                <a:cubicBezTo>
                  <a:pt x="814783" y="1275429"/>
                  <a:pt x="831273" y="1275541"/>
                  <a:pt x="845128" y="1270923"/>
                </a:cubicBezTo>
                <a:cubicBezTo>
                  <a:pt x="909782" y="1275541"/>
                  <a:pt x="976406" y="1268282"/>
                  <a:pt x="1039091" y="1284778"/>
                </a:cubicBezTo>
                <a:cubicBezTo>
                  <a:pt x="1067688" y="1292304"/>
                  <a:pt x="1086746" y="1320019"/>
                  <a:pt x="1108364" y="1340196"/>
                </a:cubicBezTo>
                <a:cubicBezTo>
                  <a:pt x="1156110" y="1384759"/>
                  <a:pt x="1200728" y="1432559"/>
                  <a:pt x="1246910" y="1478741"/>
                </a:cubicBezTo>
                <a:cubicBezTo>
                  <a:pt x="1265383" y="1497214"/>
                  <a:pt x="1280591" y="1519669"/>
                  <a:pt x="1302328" y="1534160"/>
                </a:cubicBezTo>
                <a:cubicBezTo>
                  <a:pt x="1330037" y="1552633"/>
                  <a:pt x="1355669" y="1574685"/>
                  <a:pt x="1385455" y="1589578"/>
                </a:cubicBezTo>
                <a:cubicBezTo>
                  <a:pt x="1411579" y="1602640"/>
                  <a:pt x="1441133" y="1607305"/>
                  <a:pt x="1468582" y="1617287"/>
                </a:cubicBezTo>
                <a:cubicBezTo>
                  <a:pt x="1650839" y="1683562"/>
                  <a:pt x="1455877" y="1617669"/>
                  <a:pt x="1579419" y="1658851"/>
                </a:cubicBezTo>
                <a:cubicBezTo>
                  <a:pt x="1593273" y="1654233"/>
                  <a:pt x="1610656" y="1655323"/>
                  <a:pt x="1620982" y="1644996"/>
                </a:cubicBezTo>
                <a:cubicBezTo>
                  <a:pt x="1638102" y="1627876"/>
                  <a:pt x="1654266" y="1572853"/>
                  <a:pt x="1662546" y="1548014"/>
                </a:cubicBezTo>
                <a:cubicBezTo>
                  <a:pt x="1667164" y="1511069"/>
                  <a:pt x="1667872" y="1473421"/>
                  <a:pt x="1676400" y="1437178"/>
                </a:cubicBezTo>
                <a:cubicBezTo>
                  <a:pt x="1686435" y="1394531"/>
                  <a:pt x="1710761" y="1355703"/>
                  <a:pt x="1717964" y="1312487"/>
                </a:cubicBezTo>
                <a:lnTo>
                  <a:pt x="1731819" y="1229360"/>
                </a:lnTo>
                <a:cubicBezTo>
                  <a:pt x="1736437" y="1141614"/>
                  <a:pt x="1738061" y="1053660"/>
                  <a:pt x="1745673" y="966123"/>
                </a:cubicBezTo>
                <a:cubicBezTo>
                  <a:pt x="1750693" y="908393"/>
                  <a:pt x="1785744" y="892693"/>
                  <a:pt x="1745673" y="827578"/>
                </a:cubicBezTo>
                <a:cubicBezTo>
                  <a:pt x="1721712" y="788642"/>
                  <a:pt x="1648691" y="730596"/>
                  <a:pt x="1648691" y="730596"/>
                </a:cubicBezTo>
                <a:cubicBezTo>
                  <a:pt x="1628369" y="669626"/>
                  <a:pt x="1627792" y="689503"/>
                  <a:pt x="1648691" y="605905"/>
                </a:cubicBezTo>
                <a:cubicBezTo>
                  <a:pt x="1655775" y="577569"/>
                  <a:pt x="1676400" y="522778"/>
                  <a:pt x="1676400" y="522778"/>
                </a:cubicBezTo>
                <a:cubicBezTo>
                  <a:pt x="1639455" y="508923"/>
                  <a:pt x="1604255" y="488952"/>
                  <a:pt x="1565564" y="481214"/>
                </a:cubicBezTo>
                <a:cubicBezTo>
                  <a:pt x="1511034" y="470308"/>
                  <a:pt x="1451750" y="485868"/>
                  <a:pt x="1399310" y="467360"/>
                </a:cubicBezTo>
                <a:cubicBezTo>
                  <a:pt x="1368516" y="456492"/>
                  <a:pt x="1330037" y="398087"/>
                  <a:pt x="1330037" y="398087"/>
                </a:cubicBezTo>
                <a:cubicBezTo>
                  <a:pt x="1350797" y="148953"/>
                  <a:pt x="1328580" y="307663"/>
                  <a:pt x="1357746" y="176414"/>
                </a:cubicBezTo>
                <a:cubicBezTo>
                  <a:pt x="1362854" y="153426"/>
                  <a:pt x="1363332" y="129190"/>
                  <a:pt x="1371600" y="107141"/>
                </a:cubicBezTo>
                <a:cubicBezTo>
                  <a:pt x="1383172" y="76283"/>
                  <a:pt x="1419315" y="45573"/>
                  <a:pt x="1440873" y="24014"/>
                </a:cubicBezTo>
                <a:cubicBezTo>
                  <a:pt x="1212544" y="-8603"/>
                  <a:pt x="1260311" y="-7402"/>
                  <a:pt x="872837" y="24014"/>
                </a:cubicBezTo>
                <a:cubicBezTo>
                  <a:pt x="856240" y="25360"/>
                  <a:pt x="846578" y="45164"/>
                  <a:pt x="831273" y="51723"/>
                </a:cubicBezTo>
                <a:cubicBezTo>
                  <a:pt x="796538" y="66610"/>
                  <a:pt x="704903" y="74699"/>
                  <a:pt x="678873" y="79432"/>
                </a:cubicBezTo>
                <a:cubicBezTo>
                  <a:pt x="660139" y="82838"/>
                  <a:pt x="641928" y="88669"/>
                  <a:pt x="623455" y="93287"/>
                </a:cubicBezTo>
                <a:cubicBezTo>
                  <a:pt x="575089" y="165837"/>
                  <a:pt x="617218" y="125014"/>
                  <a:pt x="498764" y="148705"/>
                </a:cubicBezTo>
                <a:cubicBezTo>
                  <a:pt x="440724" y="160313"/>
                  <a:pt x="470127" y="163024"/>
                  <a:pt x="415637" y="190269"/>
                </a:cubicBezTo>
                <a:cubicBezTo>
                  <a:pt x="402575" y="196800"/>
                  <a:pt x="387928" y="199505"/>
                  <a:pt x="374073" y="204123"/>
                </a:cubicBezTo>
                <a:cubicBezTo>
                  <a:pt x="363267" y="171703"/>
                  <a:pt x="362891" y="142224"/>
                  <a:pt x="318655" y="134851"/>
                </a:cubicBezTo>
                <a:cubicBezTo>
                  <a:pt x="304250" y="132450"/>
                  <a:pt x="290946" y="144087"/>
                  <a:pt x="277091" y="148705"/>
                </a:cubicBezTo>
                <a:cubicBezTo>
                  <a:pt x="259972" y="200066"/>
                  <a:pt x="230909" y="171796"/>
                  <a:pt x="221673" y="176414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Person </a:t>
            </a:r>
            <a:r>
              <a:rPr lang="en-GB" dirty="0" err="1" smtClean="0"/>
              <a:t>centered</a:t>
            </a:r>
            <a:endParaRPr lang="en-GB" dirty="0"/>
          </a:p>
        </p:txBody>
      </p:sp>
      <p:sp>
        <p:nvSpPr>
          <p:cNvPr id="18" name="Figura a mano libera 17"/>
          <p:cNvSpPr/>
          <p:nvPr/>
        </p:nvSpPr>
        <p:spPr>
          <a:xfrm>
            <a:off x="2660169" y="1452755"/>
            <a:ext cx="1683227" cy="1445011"/>
          </a:xfrm>
          <a:custGeom>
            <a:avLst/>
            <a:gdLst>
              <a:gd name="connsiteX0" fmla="*/ 110837 w 1683227"/>
              <a:gd name="connsiteY0" fmla="*/ 426443 h 1445011"/>
              <a:gd name="connsiteX1" fmla="*/ 110837 w 1683227"/>
              <a:gd name="connsiteY1" fmla="*/ 426443 h 1445011"/>
              <a:gd name="connsiteX2" fmla="*/ 69273 w 1683227"/>
              <a:gd name="connsiteY2" fmla="*/ 592698 h 1445011"/>
              <a:gd name="connsiteX3" fmla="*/ 55419 w 1683227"/>
              <a:gd name="connsiteY3" fmla="*/ 689679 h 1445011"/>
              <a:gd name="connsiteX4" fmla="*/ 27709 w 1683227"/>
              <a:gd name="connsiteY4" fmla="*/ 786661 h 1445011"/>
              <a:gd name="connsiteX5" fmla="*/ 13855 w 1683227"/>
              <a:gd name="connsiteY5" fmla="*/ 869789 h 1445011"/>
              <a:gd name="connsiteX6" fmla="*/ 0 w 1683227"/>
              <a:gd name="connsiteY6" fmla="*/ 925207 h 1445011"/>
              <a:gd name="connsiteX7" fmla="*/ 27709 w 1683227"/>
              <a:gd name="connsiteY7" fmla="*/ 1049898 h 1445011"/>
              <a:gd name="connsiteX8" fmla="*/ 69273 w 1683227"/>
              <a:gd name="connsiteY8" fmla="*/ 1063752 h 1445011"/>
              <a:gd name="connsiteX9" fmla="*/ 124691 w 1683227"/>
              <a:gd name="connsiteY9" fmla="*/ 1105316 h 1445011"/>
              <a:gd name="connsiteX10" fmla="*/ 166255 w 1683227"/>
              <a:gd name="connsiteY10" fmla="*/ 1133025 h 1445011"/>
              <a:gd name="connsiteX11" fmla="*/ 207819 w 1683227"/>
              <a:gd name="connsiteY11" fmla="*/ 1202298 h 1445011"/>
              <a:gd name="connsiteX12" fmla="*/ 263237 w 1683227"/>
              <a:gd name="connsiteY12" fmla="*/ 1313134 h 1445011"/>
              <a:gd name="connsiteX13" fmla="*/ 318655 w 1683227"/>
              <a:gd name="connsiteY13" fmla="*/ 1340843 h 1445011"/>
              <a:gd name="connsiteX14" fmla="*/ 401782 w 1683227"/>
              <a:gd name="connsiteY14" fmla="*/ 1368552 h 1445011"/>
              <a:gd name="connsiteX15" fmla="*/ 443346 w 1683227"/>
              <a:gd name="connsiteY15" fmla="*/ 1382407 h 1445011"/>
              <a:gd name="connsiteX16" fmla="*/ 554182 w 1683227"/>
              <a:gd name="connsiteY16" fmla="*/ 1396261 h 1445011"/>
              <a:gd name="connsiteX17" fmla="*/ 595746 w 1683227"/>
              <a:gd name="connsiteY17" fmla="*/ 1423970 h 1445011"/>
              <a:gd name="connsiteX18" fmla="*/ 928255 w 1683227"/>
              <a:gd name="connsiteY18" fmla="*/ 1423970 h 1445011"/>
              <a:gd name="connsiteX19" fmla="*/ 983673 w 1683227"/>
              <a:gd name="connsiteY19" fmla="*/ 1410116 h 1445011"/>
              <a:gd name="connsiteX20" fmla="*/ 1149928 w 1683227"/>
              <a:gd name="connsiteY20" fmla="*/ 1396261 h 1445011"/>
              <a:gd name="connsiteX21" fmla="*/ 1191491 w 1683227"/>
              <a:gd name="connsiteY21" fmla="*/ 1354698 h 1445011"/>
              <a:gd name="connsiteX22" fmla="*/ 1274619 w 1683227"/>
              <a:gd name="connsiteY22" fmla="*/ 1326989 h 1445011"/>
              <a:gd name="connsiteX23" fmla="*/ 1440873 w 1683227"/>
              <a:gd name="connsiteY23" fmla="*/ 1285425 h 1445011"/>
              <a:gd name="connsiteX24" fmla="*/ 1482437 w 1683227"/>
              <a:gd name="connsiteY24" fmla="*/ 1271570 h 1445011"/>
              <a:gd name="connsiteX25" fmla="*/ 1537855 w 1683227"/>
              <a:gd name="connsiteY25" fmla="*/ 551134 h 1445011"/>
              <a:gd name="connsiteX26" fmla="*/ 1399309 w 1683227"/>
              <a:gd name="connsiteY26" fmla="*/ 537279 h 1445011"/>
              <a:gd name="connsiteX27" fmla="*/ 1343891 w 1683227"/>
              <a:gd name="connsiteY27" fmla="*/ 523425 h 1445011"/>
              <a:gd name="connsiteX28" fmla="*/ 1316182 w 1683227"/>
              <a:gd name="connsiteY28" fmla="*/ 481861 h 1445011"/>
              <a:gd name="connsiteX29" fmla="*/ 1274619 w 1683227"/>
              <a:gd name="connsiteY29" fmla="*/ 454152 h 1445011"/>
              <a:gd name="connsiteX30" fmla="*/ 1233055 w 1683227"/>
              <a:gd name="connsiteY30" fmla="*/ 440298 h 1445011"/>
              <a:gd name="connsiteX31" fmla="*/ 1080655 w 1683227"/>
              <a:gd name="connsiteY31" fmla="*/ 412589 h 1445011"/>
              <a:gd name="connsiteX32" fmla="*/ 997528 w 1683227"/>
              <a:gd name="connsiteY32" fmla="*/ 371025 h 1445011"/>
              <a:gd name="connsiteX33" fmla="*/ 886691 w 1683227"/>
              <a:gd name="connsiteY33" fmla="*/ 329461 h 1445011"/>
              <a:gd name="connsiteX34" fmla="*/ 789709 w 1683227"/>
              <a:gd name="connsiteY34" fmla="*/ 315607 h 1445011"/>
              <a:gd name="connsiteX35" fmla="*/ 748146 w 1683227"/>
              <a:gd name="connsiteY35" fmla="*/ 274043 h 1445011"/>
              <a:gd name="connsiteX36" fmla="*/ 720437 w 1683227"/>
              <a:gd name="connsiteY36" fmla="*/ 232479 h 1445011"/>
              <a:gd name="connsiteX37" fmla="*/ 678873 w 1683227"/>
              <a:gd name="connsiteY37" fmla="*/ 218625 h 1445011"/>
              <a:gd name="connsiteX38" fmla="*/ 484909 w 1683227"/>
              <a:gd name="connsiteY38" fmla="*/ 232479 h 1445011"/>
              <a:gd name="connsiteX39" fmla="*/ 110837 w 1683227"/>
              <a:gd name="connsiteY39" fmla="*/ 426443 h 1445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683227" h="1445011">
                <a:moveTo>
                  <a:pt x="110837" y="426443"/>
                </a:moveTo>
                <a:lnTo>
                  <a:pt x="110837" y="426443"/>
                </a:lnTo>
                <a:cubicBezTo>
                  <a:pt x="96982" y="481861"/>
                  <a:pt x="81041" y="536799"/>
                  <a:pt x="69273" y="592698"/>
                </a:cubicBezTo>
                <a:cubicBezTo>
                  <a:pt x="62546" y="624653"/>
                  <a:pt x="62261" y="657749"/>
                  <a:pt x="55419" y="689679"/>
                </a:cubicBezTo>
                <a:cubicBezTo>
                  <a:pt x="48374" y="722554"/>
                  <a:pt x="35269" y="753901"/>
                  <a:pt x="27709" y="786661"/>
                </a:cubicBezTo>
                <a:cubicBezTo>
                  <a:pt x="21392" y="814033"/>
                  <a:pt x="19364" y="842243"/>
                  <a:pt x="13855" y="869789"/>
                </a:cubicBezTo>
                <a:cubicBezTo>
                  <a:pt x="10121" y="888460"/>
                  <a:pt x="4618" y="906734"/>
                  <a:pt x="0" y="925207"/>
                </a:cubicBezTo>
                <a:cubicBezTo>
                  <a:pt x="9236" y="966771"/>
                  <a:pt x="8668" y="1011816"/>
                  <a:pt x="27709" y="1049898"/>
                </a:cubicBezTo>
                <a:cubicBezTo>
                  <a:pt x="34240" y="1062960"/>
                  <a:pt x="56593" y="1056506"/>
                  <a:pt x="69273" y="1063752"/>
                </a:cubicBezTo>
                <a:cubicBezTo>
                  <a:pt x="89322" y="1075208"/>
                  <a:pt x="105901" y="1091895"/>
                  <a:pt x="124691" y="1105316"/>
                </a:cubicBezTo>
                <a:cubicBezTo>
                  <a:pt x="138241" y="1114994"/>
                  <a:pt x="152400" y="1123789"/>
                  <a:pt x="166255" y="1133025"/>
                </a:cubicBezTo>
                <a:cubicBezTo>
                  <a:pt x="180110" y="1156116"/>
                  <a:pt x="195776" y="1178212"/>
                  <a:pt x="207819" y="1202298"/>
                </a:cubicBezTo>
                <a:cubicBezTo>
                  <a:pt x="220815" y="1228289"/>
                  <a:pt x="235725" y="1290207"/>
                  <a:pt x="263237" y="1313134"/>
                </a:cubicBezTo>
                <a:cubicBezTo>
                  <a:pt x="279103" y="1326356"/>
                  <a:pt x="299479" y="1333173"/>
                  <a:pt x="318655" y="1340843"/>
                </a:cubicBezTo>
                <a:cubicBezTo>
                  <a:pt x="345774" y="1351691"/>
                  <a:pt x="374073" y="1359316"/>
                  <a:pt x="401782" y="1368552"/>
                </a:cubicBezTo>
                <a:cubicBezTo>
                  <a:pt x="415637" y="1373170"/>
                  <a:pt x="428855" y="1380596"/>
                  <a:pt x="443346" y="1382407"/>
                </a:cubicBezTo>
                <a:lnTo>
                  <a:pt x="554182" y="1396261"/>
                </a:lnTo>
                <a:cubicBezTo>
                  <a:pt x="568037" y="1405497"/>
                  <a:pt x="580853" y="1416523"/>
                  <a:pt x="595746" y="1423970"/>
                </a:cubicBezTo>
                <a:cubicBezTo>
                  <a:pt x="688738" y="1470467"/>
                  <a:pt x="893177" y="1425640"/>
                  <a:pt x="928255" y="1423970"/>
                </a:cubicBezTo>
                <a:cubicBezTo>
                  <a:pt x="946728" y="1419352"/>
                  <a:pt x="964779" y="1412478"/>
                  <a:pt x="983673" y="1410116"/>
                </a:cubicBezTo>
                <a:cubicBezTo>
                  <a:pt x="1038854" y="1403218"/>
                  <a:pt x="1096195" y="1410590"/>
                  <a:pt x="1149928" y="1396261"/>
                </a:cubicBezTo>
                <a:cubicBezTo>
                  <a:pt x="1168859" y="1391213"/>
                  <a:pt x="1174364" y="1364213"/>
                  <a:pt x="1191491" y="1354698"/>
                </a:cubicBezTo>
                <a:cubicBezTo>
                  <a:pt x="1217024" y="1340513"/>
                  <a:pt x="1246910" y="1336226"/>
                  <a:pt x="1274619" y="1326989"/>
                </a:cubicBezTo>
                <a:cubicBezTo>
                  <a:pt x="1384401" y="1290395"/>
                  <a:pt x="1328930" y="1304081"/>
                  <a:pt x="1440873" y="1285425"/>
                </a:cubicBezTo>
                <a:cubicBezTo>
                  <a:pt x="1454728" y="1280807"/>
                  <a:pt x="1468269" y="1275112"/>
                  <a:pt x="1482437" y="1271570"/>
                </a:cubicBezTo>
                <a:cubicBezTo>
                  <a:pt x="1766386" y="1200583"/>
                  <a:pt x="1715445" y="1390653"/>
                  <a:pt x="1537855" y="551134"/>
                </a:cubicBezTo>
                <a:cubicBezTo>
                  <a:pt x="1528250" y="505726"/>
                  <a:pt x="1445491" y="541897"/>
                  <a:pt x="1399309" y="537279"/>
                </a:cubicBezTo>
                <a:cubicBezTo>
                  <a:pt x="1380836" y="532661"/>
                  <a:pt x="1359734" y="533987"/>
                  <a:pt x="1343891" y="523425"/>
                </a:cubicBezTo>
                <a:cubicBezTo>
                  <a:pt x="1330036" y="514189"/>
                  <a:pt x="1327956" y="493635"/>
                  <a:pt x="1316182" y="481861"/>
                </a:cubicBezTo>
                <a:cubicBezTo>
                  <a:pt x="1304408" y="470087"/>
                  <a:pt x="1289512" y="461598"/>
                  <a:pt x="1274619" y="454152"/>
                </a:cubicBezTo>
                <a:cubicBezTo>
                  <a:pt x="1261557" y="447621"/>
                  <a:pt x="1247097" y="444310"/>
                  <a:pt x="1233055" y="440298"/>
                </a:cubicBezTo>
                <a:cubicBezTo>
                  <a:pt x="1167724" y="421632"/>
                  <a:pt x="1159156" y="423803"/>
                  <a:pt x="1080655" y="412589"/>
                </a:cubicBezTo>
                <a:cubicBezTo>
                  <a:pt x="976178" y="377763"/>
                  <a:pt x="1104962" y="424742"/>
                  <a:pt x="997528" y="371025"/>
                </a:cubicBezTo>
                <a:cubicBezTo>
                  <a:pt x="991625" y="368073"/>
                  <a:pt x="906673" y="333457"/>
                  <a:pt x="886691" y="329461"/>
                </a:cubicBezTo>
                <a:cubicBezTo>
                  <a:pt x="854670" y="323057"/>
                  <a:pt x="822036" y="320225"/>
                  <a:pt x="789709" y="315607"/>
                </a:cubicBezTo>
                <a:cubicBezTo>
                  <a:pt x="775855" y="301752"/>
                  <a:pt x="760689" y="289095"/>
                  <a:pt x="748146" y="274043"/>
                </a:cubicBezTo>
                <a:cubicBezTo>
                  <a:pt x="737486" y="261251"/>
                  <a:pt x="733439" y="242881"/>
                  <a:pt x="720437" y="232479"/>
                </a:cubicBezTo>
                <a:cubicBezTo>
                  <a:pt x="709033" y="223356"/>
                  <a:pt x="692728" y="223243"/>
                  <a:pt x="678873" y="218625"/>
                </a:cubicBezTo>
                <a:cubicBezTo>
                  <a:pt x="614218" y="223243"/>
                  <a:pt x="427182" y="-284757"/>
                  <a:pt x="484909" y="232479"/>
                </a:cubicBezTo>
                <a:lnTo>
                  <a:pt x="110837" y="42644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Cure and care</a:t>
            </a:r>
            <a:endParaRPr lang="en-GB" dirty="0"/>
          </a:p>
        </p:txBody>
      </p:sp>
      <p:sp>
        <p:nvSpPr>
          <p:cNvPr id="19" name="Figura a mano libera 18"/>
          <p:cNvSpPr/>
          <p:nvPr/>
        </p:nvSpPr>
        <p:spPr>
          <a:xfrm>
            <a:off x="3844130" y="4077517"/>
            <a:ext cx="2660073" cy="1036259"/>
          </a:xfrm>
          <a:custGeom>
            <a:avLst/>
            <a:gdLst>
              <a:gd name="connsiteX0" fmla="*/ 277091 w 2008909"/>
              <a:gd name="connsiteY0" fmla="*/ 80295 h 1036259"/>
              <a:gd name="connsiteX1" fmla="*/ 277091 w 2008909"/>
              <a:gd name="connsiteY1" fmla="*/ 80295 h 1036259"/>
              <a:gd name="connsiteX2" fmla="*/ 1274619 w 2008909"/>
              <a:gd name="connsiteY2" fmla="*/ 80295 h 1036259"/>
              <a:gd name="connsiteX3" fmla="*/ 1385455 w 2008909"/>
              <a:gd name="connsiteY3" fmla="*/ 52586 h 1036259"/>
              <a:gd name="connsiteX4" fmla="*/ 1717964 w 2008909"/>
              <a:gd name="connsiteY4" fmla="*/ 38731 h 1036259"/>
              <a:gd name="connsiteX5" fmla="*/ 1745673 w 2008909"/>
              <a:gd name="connsiteY5" fmla="*/ 80295 h 1036259"/>
              <a:gd name="connsiteX6" fmla="*/ 1787237 w 2008909"/>
              <a:gd name="connsiteY6" fmla="*/ 94150 h 1036259"/>
              <a:gd name="connsiteX7" fmla="*/ 1828800 w 2008909"/>
              <a:gd name="connsiteY7" fmla="*/ 135713 h 1036259"/>
              <a:gd name="connsiteX8" fmla="*/ 1842655 w 2008909"/>
              <a:gd name="connsiteY8" fmla="*/ 246550 h 1036259"/>
              <a:gd name="connsiteX9" fmla="*/ 1870364 w 2008909"/>
              <a:gd name="connsiteY9" fmla="*/ 288113 h 1036259"/>
              <a:gd name="connsiteX10" fmla="*/ 1911928 w 2008909"/>
              <a:gd name="connsiteY10" fmla="*/ 371240 h 1036259"/>
              <a:gd name="connsiteX11" fmla="*/ 1953491 w 2008909"/>
              <a:gd name="connsiteY11" fmla="*/ 385095 h 1036259"/>
              <a:gd name="connsiteX12" fmla="*/ 1981200 w 2008909"/>
              <a:gd name="connsiteY12" fmla="*/ 468222 h 1036259"/>
              <a:gd name="connsiteX13" fmla="*/ 2008909 w 2008909"/>
              <a:gd name="connsiteY13" fmla="*/ 579059 h 1036259"/>
              <a:gd name="connsiteX14" fmla="*/ 1995055 w 2008909"/>
              <a:gd name="connsiteY14" fmla="*/ 648331 h 1036259"/>
              <a:gd name="connsiteX15" fmla="*/ 1911928 w 2008909"/>
              <a:gd name="connsiteY15" fmla="*/ 662186 h 1036259"/>
              <a:gd name="connsiteX16" fmla="*/ 1814946 w 2008909"/>
              <a:gd name="connsiteY16" fmla="*/ 689895 h 1036259"/>
              <a:gd name="connsiteX17" fmla="*/ 1620982 w 2008909"/>
              <a:gd name="connsiteY17" fmla="*/ 745313 h 1036259"/>
              <a:gd name="connsiteX18" fmla="*/ 1537855 w 2008909"/>
              <a:gd name="connsiteY18" fmla="*/ 773022 h 1036259"/>
              <a:gd name="connsiteX19" fmla="*/ 1385455 w 2008909"/>
              <a:gd name="connsiteY19" fmla="*/ 842295 h 1036259"/>
              <a:gd name="connsiteX20" fmla="*/ 1330037 w 2008909"/>
              <a:gd name="connsiteY20" fmla="*/ 856150 h 1036259"/>
              <a:gd name="connsiteX21" fmla="*/ 1246909 w 2008909"/>
              <a:gd name="connsiteY21" fmla="*/ 939277 h 1036259"/>
              <a:gd name="connsiteX22" fmla="*/ 1205346 w 2008909"/>
              <a:gd name="connsiteY22" fmla="*/ 980840 h 1036259"/>
              <a:gd name="connsiteX23" fmla="*/ 1163782 w 2008909"/>
              <a:gd name="connsiteY23" fmla="*/ 1008550 h 1036259"/>
              <a:gd name="connsiteX24" fmla="*/ 1066800 w 2008909"/>
              <a:gd name="connsiteY24" fmla="*/ 1036259 h 1036259"/>
              <a:gd name="connsiteX25" fmla="*/ 886691 w 2008909"/>
              <a:gd name="connsiteY25" fmla="*/ 1008550 h 1036259"/>
              <a:gd name="connsiteX26" fmla="*/ 803564 w 2008909"/>
              <a:gd name="connsiteY26" fmla="*/ 925422 h 1036259"/>
              <a:gd name="connsiteX27" fmla="*/ 748146 w 2008909"/>
              <a:gd name="connsiteY27" fmla="*/ 911568 h 1036259"/>
              <a:gd name="connsiteX28" fmla="*/ 665019 w 2008909"/>
              <a:gd name="connsiteY28" fmla="*/ 842295 h 1036259"/>
              <a:gd name="connsiteX29" fmla="*/ 637309 w 2008909"/>
              <a:gd name="connsiteY29" fmla="*/ 800731 h 1036259"/>
              <a:gd name="connsiteX30" fmla="*/ 581891 w 2008909"/>
              <a:gd name="connsiteY30" fmla="*/ 759168 h 1036259"/>
              <a:gd name="connsiteX31" fmla="*/ 554182 w 2008909"/>
              <a:gd name="connsiteY31" fmla="*/ 717604 h 1036259"/>
              <a:gd name="connsiteX32" fmla="*/ 540328 w 2008909"/>
              <a:gd name="connsiteY32" fmla="*/ 676040 h 1036259"/>
              <a:gd name="connsiteX33" fmla="*/ 457200 w 2008909"/>
              <a:gd name="connsiteY33" fmla="*/ 634477 h 1036259"/>
              <a:gd name="connsiteX34" fmla="*/ 110837 w 2008909"/>
              <a:gd name="connsiteY34" fmla="*/ 634477 h 1036259"/>
              <a:gd name="connsiteX35" fmla="*/ 96982 w 2008909"/>
              <a:gd name="connsiteY35" fmla="*/ 523640 h 1036259"/>
              <a:gd name="connsiteX36" fmla="*/ 83128 w 2008909"/>
              <a:gd name="connsiteY36" fmla="*/ 468222 h 1036259"/>
              <a:gd name="connsiteX37" fmla="*/ 27709 w 2008909"/>
              <a:gd name="connsiteY37" fmla="*/ 398950 h 1036259"/>
              <a:gd name="connsiteX38" fmla="*/ 0 w 2008909"/>
              <a:gd name="connsiteY38" fmla="*/ 357386 h 1036259"/>
              <a:gd name="connsiteX39" fmla="*/ 13855 w 2008909"/>
              <a:gd name="connsiteY39" fmla="*/ 232695 h 1036259"/>
              <a:gd name="connsiteX40" fmla="*/ 41564 w 2008909"/>
              <a:gd name="connsiteY40" fmla="*/ 191131 h 1036259"/>
              <a:gd name="connsiteX41" fmla="*/ 166255 w 2008909"/>
              <a:gd name="connsiteY41" fmla="*/ 135713 h 1036259"/>
              <a:gd name="connsiteX42" fmla="*/ 221673 w 2008909"/>
              <a:gd name="connsiteY42" fmla="*/ 108004 h 1036259"/>
              <a:gd name="connsiteX43" fmla="*/ 277091 w 2008909"/>
              <a:gd name="connsiteY43" fmla="*/ 80295 h 103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008909" h="1036259">
                <a:moveTo>
                  <a:pt x="277091" y="80295"/>
                </a:moveTo>
                <a:lnTo>
                  <a:pt x="277091" y="80295"/>
                </a:lnTo>
                <a:cubicBezTo>
                  <a:pt x="696943" y="102393"/>
                  <a:pt x="697246" y="108691"/>
                  <a:pt x="1274619" y="80295"/>
                </a:cubicBezTo>
                <a:cubicBezTo>
                  <a:pt x="1312655" y="78424"/>
                  <a:pt x="1385455" y="52586"/>
                  <a:pt x="1385455" y="52586"/>
                </a:cubicBezTo>
                <a:cubicBezTo>
                  <a:pt x="1499879" y="-23696"/>
                  <a:pt x="1456600" y="-6724"/>
                  <a:pt x="1717964" y="38731"/>
                </a:cubicBezTo>
                <a:cubicBezTo>
                  <a:pt x="1734369" y="41584"/>
                  <a:pt x="1732671" y="69893"/>
                  <a:pt x="1745673" y="80295"/>
                </a:cubicBezTo>
                <a:cubicBezTo>
                  <a:pt x="1757077" y="89418"/>
                  <a:pt x="1773382" y="89532"/>
                  <a:pt x="1787237" y="94150"/>
                </a:cubicBezTo>
                <a:cubicBezTo>
                  <a:pt x="1801091" y="108004"/>
                  <a:pt x="1822104" y="117300"/>
                  <a:pt x="1828800" y="135713"/>
                </a:cubicBezTo>
                <a:cubicBezTo>
                  <a:pt x="1841524" y="170705"/>
                  <a:pt x="1832858" y="210629"/>
                  <a:pt x="1842655" y="246550"/>
                </a:cubicBezTo>
                <a:cubicBezTo>
                  <a:pt x="1847036" y="262614"/>
                  <a:pt x="1862917" y="273220"/>
                  <a:pt x="1870364" y="288113"/>
                </a:cubicBezTo>
                <a:cubicBezTo>
                  <a:pt x="1887097" y="321578"/>
                  <a:pt x="1878840" y="344770"/>
                  <a:pt x="1911928" y="371240"/>
                </a:cubicBezTo>
                <a:cubicBezTo>
                  <a:pt x="1923332" y="380363"/>
                  <a:pt x="1939637" y="380477"/>
                  <a:pt x="1953491" y="385095"/>
                </a:cubicBezTo>
                <a:cubicBezTo>
                  <a:pt x="1962727" y="412804"/>
                  <a:pt x="1974116" y="439886"/>
                  <a:pt x="1981200" y="468222"/>
                </a:cubicBezTo>
                <a:lnTo>
                  <a:pt x="2008909" y="579059"/>
                </a:lnTo>
                <a:cubicBezTo>
                  <a:pt x="2004291" y="602150"/>
                  <a:pt x="2012934" y="633006"/>
                  <a:pt x="1995055" y="648331"/>
                </a:cubicBezTo>
                <a:cubicBezTo>
                  <a:pt x="1973727" y="666613"/>
                  <a:pt x="1939474" y="656677"/>
                  <a:pt x="1911928" y="662186"/>
                </a:cubicBezTo>
                <a:cubicBezTo>
                  <a:pt x="1782336" y="688104"/>
                  <a:pt x="1920594" y="663482"/>
                  <a:pt x="1814946" y="689895"/>
                </a:cubicBezTo>
                <a:cubicBezTo>
                  <a:pt x="1635359" y="734793"/>
                  <a:pt x="1893323" y="654533"/>
                  <a:pt x="1620982" y="745313"/>
                </a:cubicBezTo>
                <a:cubicBezTo>
                  <a:pt x="1593273" y="754549"/>
                  <a:pt x="1563979" y="759960"/>
                  <a:pt x="1537855" y="773022"/>
                </a:cubicBezTo>
                <a:cubicBezTo>
                  <a:pt x="1481328" y="801286"/>
                  <a:pt x="1444281" y="822686"/>
                  <a:pt x="1385455" y="842295"/>
                </a:cubicBezTo>
                <a:cubicBezTo>
                  <a:pt x="1367391" y="848316"/>
                  <a:pt x="1348510" y="851532"/>
                  <a:pt x="1330037" y="856150"/>
                </a:cubicBezTo>
                <a:cubicBezTo>
                  <a:pt x="1281258" y="929318"/>
                  <a:pt x="1327106" y="870537"/>
                  <a:pt x="1246909" y="939277"/>
                </a:cubicBezTo>
                <a:cubicBezTo>
                  <a:pt x="1232033" y="952028"/>
                  <a:pt x="1220398" y="968297"/>
                  <a:pt x="1205346" y="980840"/>
                </a:cubicBezTo>
                <a:cubicBezTo>
                  <a:pt x="1192554" y="991500"/>
                  <a:pt x="1178675" y="1001103"/>
                  <a:pt x="1163782" y="1008550"/>
                </a:cubicBezTo>
                <a:cubicBezTo>
                  <a:pt x="1143909" y="1018486"/>
                  <a:pt x="1084551" y="1031821"/>
                  <a:pt x="1066800" y="1036259"/>
                </a:cubicBezTo>
                <a:cubicBezTo>
                  <a:pt x="1006764" y="1027023"/>
                  <a:pt x="944965" y="1025690"/>
                  <a:pt x="886691" y="1008550"/>
                </a:cubicBezTo>
                <a:cubicBezTo>
                  <a:pt x="776383" y="976106"/>
                  <a:pt x="874057" y="972418"/>
                  <a:pt x="803564" y="925422"/>
                </a:cubicBezTo>
                <a:cubicBezTo>
                  <a:pt x="787721" y="914860"/>
                  <a:pt x="766619" y="916186"/>
                  <a:pt x="748146" y="911568"/>
                </a:cubicBezTo>
                <a:cubicBezTo>
                  <a:pt x="680638" y="810306"/>
                  <a:pt x="770484" y="930182"/>
                  <a:pt x="665019" y="842295"/>
                </a:cubicBezTo>
                <a:cubicBezTo>
                  <a:pt x="652227" y="831635"/>
                  <a:pt x="649083" y="812505"/>
                  <a:pt x="637309" y="800731"/>
                </a:cubicBezTo>
                <a:cubicBezTo>
                  <a:pt x="620981" y="784403"/>
                  <a:pt x="600364" y="773022"/>
                  <a:pt x="581891" y="759168"/>
                </a:cubicBezTo>
                <a:cubicBezTo>
                  <a:pt x="572655" y="745313"/>
                  <a:pt x="561628" y="732497"/>
                  <a:pt x="554182" y="717604"/>
                </a:cubicBezTo>
                <a:cubicBezTo>
                  <a:pt x="547651" y="704542"/>
                  <a:pt x="549451" y="687444"/>
                  <a:pt x="540328" y="676040"/>
                </a:cubicBezTo>
                <a:cubicBezTo>
                  <a:pt x="520795" y="651624"/>
                  <a:pt x="484581" y="643603"/>
                  <a:pt x="457200" y="634477"/>
                </a:cubicBezTo>
                <a:cubicBezTo>
                  <a:pt x="387656" y="640799"/>
                  <a:pt x="168364" y="668993"/>
                  <a:pt x="110837" y="634477"/>
                </a:cubicBezTo>
                <a:cubicBezTo>
                  <a:pt x="78910" y="615321"/>
                  <a:pt x="103103" y="560367"/>
                  <a:pt x="96982" y="523640"/>
                </a:cubicBezTo>
                <a:cubicBezTo>
                  <a:pt x="93852" y="504858"/>
                  <a:pt x="90629" y="485724"/>
                  <a:pt x="83128" y="468222"/>
                </a:cubicBezTo>
                <a:cubicBezTo>
                  <a:pt x="63446" y="422298"/>
                  <a:pt x="55212" y="433328"/>
                  <a:pt x="27709" y="398950"/>
                </a:cubicBezTo>
                <a:cubicBezTo>
                  <a:pt x="17307" y="385948"/>
                  <a:pt x="9236" y="371241"/>
                  <a:pt x="0" y="357386"/>
                </a:cubicBezTo>
                <a:cubicBezTo>
                  <a:pt x="4618" y="315822"/>
                  <a:pt x="3712" y="273266"/>
                  <a:pt x="13855" y="232695"/>
                </a:cubicBezTo>
                <a:cubicBezTo>
                  <a:pt x="17894" y="216541"/>
                  <a:pt x="29790" y="202905"/>
                  <a:pt x="41564" y="191131"/>
                </a:cubicBezTo>
                <a:cubicBezTo>
                  <a:pt x="74496" y="158199"/>
                  <a:pt x="125101" y="149431"/>
                  <a:pt x="166255" y="135713"/>
                </a:cubicBezTo>
                <a:cubicBezTo>
                  <a:pt x="214016" y="119793"/>
                  <a:pt x="197492" y="132186"/>
                  <a:pt x="221673" y="108004"/>
                </a:cubicBezTo>
                <a:lnTo>
                  <a:pt x="277091" y="8029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Empowerment</a:t>
            </a:r>
            <a:endParaRPr lang="en-GB" dirty="0"/>
          </a:p>
        </p:txBody>
      </p:sp>
      <p:sp>
        <p:nvSpPr>
          <p:cNvPr id="21" name="Rettangolo 20"/>
          <p:cNvSpPr/>
          <p:nvPr/>
        </p:nvSpPr>
        <p:spPr>
          <a:xfrm>
            <a:off x="757047" y="2877671"/>
            <a:ext cx="2197132" cy="204395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TECHNICAL SKILLS</a:t>
            </a:r>
          </a:p>
          <a:p>
            <a:pPr algn="ctr"/>
            <a:r>
              <a:rPr lang="en-GB" b="1" dirty="0" smtClean="0">
                <a:solidFill>
                  <a:schemeClr val="tx1"/>
                </a:solidFill>
              </a:rPr>
              <a:t>PLANNING</a:t>
            </a:r>
          </a:p>
          <a:p>
            <a:pPr algn="ctr"/>
            <a:r>
              <a:rPr lang="en-GB" b="1" dirty="0" smtClean="0">
                <a:solidFill>
                  <a:schemeClr val="tx1"/>
                </a:solidFill>
              </a:rPr>
              <a:t>ORGANIZATION</a:t>
            </a:r>
          </a:p>
          <a:p>
            <a:pPr algn="ctr"/>
            <a:r>
              <a:rPr lang="en-GB" b="1" dirty="0" smtClean="0">
                <a:solidFill>
                  <a:schemeClr val="tx1"/>
                </a:solidFill>
              </a:rPr>
              <a:t>MANAGEMENT</a:t>
            </a:r>
          </a:p>
          <a:p>
            <a:pPr algn="ctr"/>
            <a:r>
              <a:rPr lang="en-GB" b="1" dirty="0" smtClean="0">
                <a:solidFill>
                  <a:schemeClr val="tx1"/>
                </a:solidFill>
              </a:rPr>
              <a:t>BEST PRACTICES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111706" y="6135748"/>
            <a:ext cx="4820512" cy="5698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INDICATORI DI PROCESSO E DI PERFORMANCES</a:t>
            </a:r>
            <a:endParaRPr lang="en-GB" dirty="0"/>
          </a:p>
        </p:txBody>
      </p:sp>
      <p:pic>
        <p:nvPicPr>
          <p:cNvPr id="23" name="Immagin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06" y="1816415"/>
            <a:ext cx="1964216" cy="1279047"/>
          </a:xfrm>
          <a:prstGeom prst="rect">
            <a:avLst/>
          </a:prstGeom>
        </p:spPr>
      </p:pic>
      <p:sp>
        <p:nvSpPr>
          <p:cNvPr id="24" name="Freccia a destra 23"/>
          <p:cNvSpPr/>
          <p:nvPr/>
        </p:nvSpPr>
        <p:spPr>
          <a:xfrm>
            <a:off x="4696610" y="5484979"/>
            <a:ext cx="2870498" cy="3742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Immagin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4651" y="2450277"/>
            <a:ext cx="1984903" cy="1395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823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3775" y="860612"/>
            <a:ext cx="10364451" cy="995494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l"/>
            <a:r>
              <a:rPr lang="en-GB" dirty="0" smtClean="0"/>
              <a:t>Customer satisfaction e </a:t>
            </a:r>
            <a:r>
              <a:rPr lang="en-GB" dirty="0" err="1" smtClean="0"/>
              <a:t>diritto</a:t>
            </a:r>
            <a:r>
              <a:rPr lang="en-GB" dirty="0" smtClean="0"/>
              <a:t> </a:t>
            </a:r>
            <a:r>
              <a:rPr lang="en-GB" dirty="0" err="1" smtClean="0"/>
              <a:t>alla</a:t>
            </a:r>
            <a:r>
              <a:rPr lang="en-GB" dirty="0" smtClean="0"/>
              <a:t> salute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256120" y="2044700"/>
            <a:ext cx="11022106" cy="4382994"/>
          </a:xfrm>
        </p:spPr>
        <p:txBody>
          <a:bodyPr>
            <a:normAutofit/>
          </a:bodyPr>
          <a:lstStyle/>
          <a:p>
            <a:r>
              <a:rPr lang="en-US" dirty="0" smtClean="0"/>
              <a:t>take </a:t>
            </a:r>
            <a:r>
              <a:rPr lang="en-US" dirty="0"/>
              <a:t>into account </a:t>
            </a:r>
            <a:r>
              <a:rPr lang="en-US" b="1" dirty="0"/>
              <a:t>the opinion of patients </a:t>
            </a:r>
            <a:r>
              <a:rPr lang="en-US" dirty="0"/>
              <a:t>in </a:t>
            </a:r>
            <a:r>
              <a:rPr lang="en-US" b="1" dirty="0"/>
              <a:t>any health policy decision</a:t>
            </a:r>
            <a:r>
              <a:rPr lang="en-US" dirty="0"/>
              <a:t>; </a:t>
            </a:r>
            <a:r>
              <a:rPr lang="en-US" b="1" dirty="0" smtClean="0"/>
              <a:t>promoting </a:t>
            </a:r>
            <a:r>
              <a:rPr lang="en-US" b="1" dirty="0"/>
              <a:t>a participative process </a:t>
            </a:r>
            <a:r>
              <a:rPr lang="en-US" dirty="0"/>
              <a:t>in the evaluation of health care activities seems to be </a:t>
            </a:r>
            <a:r>
              <a:rPr lang="en-US" b="1" dirty="0"/>
              <a:t>a central value </a:t>
            </a:r>
            <a:r>
              <a:rPr lang="en-US" dirty="0"/>
              <a:t>of </a:t>
            </a:r>
            <a:r>
              <a:rPr lang="en-US" dirty="0" smtClean="0"/>
              <a:t>modern societies. </a:t>
            </a:r>
          </a:p>
          <a:p>
            <a:pPr marL="0" indent="0">
              <a:buNone/>
            </a:pPr>
            <a:r>
              <a:rPr lang="en-US" b="1" dirty="0" smtClean="0"/>
              <a:t>To restore </a:t>
            </a:r>
            <a:r>
              <a:rPr lang="en-US" b="1" dirty="0"/>
              <a:t>confidence </a:t>
            </a:r>
            <a:r>
              <a:rPr lang="en-US" dirty="0"/>
              <a:t>into public services, 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to </a:t>
            </a:r>
            <a:r>
              <a:rPr lang="en-US" b="1" dirty="0"/>
              <a:t>improve the quality of care 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to strengthen </a:t>
            </a:r>
            <a:r>
              <a:rPr lang="en-US" b="1" dirty="0"/>
              <a:t>social links </a:t>
            </a:r>
            <a:r>
              <a:rPr lang="en-US" dirty="0"/>
              <a:t>in the community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b="1" dirty="0" smtClean="0"/>
              <a:t>to </a:t>
            </a:r>
            <a:r>
              <a:rPr lang="en-US" b="1" dirty="0"/>
              <a:t>promote a pluralistic model of decision-making </a:t>
            </a:r>
            <a:endParaRPr lang="en-US" b="1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patient-health professional </a:t>
            </a:r>
            <a:r>
              <a:rPr lang="en-US" dirty="0" smtClean="0"/>
              <a:t>relationship                </a:t>
            </a:r>
            <a:r>
              <a:rPr lang="en-US" b="1" dirty="0" smtClean="0"/>
              <a:t>new </a:t>
            </a:r>
            <a:r>
              <a:rPr lang="en-US" b="1" dirty="0"/>
              <a:t>expectations </a:t>
            </a:r>
            <a:r>
              <a:rPr lang="en-US" b="1" dirty="0" smtClean="0"/>
              <a:t>and demands 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5" name="Freccia a destra 4"/>
          <p:cNvSpPr/>
          <p:nvPr/>
        </p:nvSpPr>
        <p:spPr>
          <a:xfrm>
            <a:off x="5782235" y="5862917"/>
            <a:ext cx="874059" cy="2420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67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measurement of patient satisfaction is of </a:t>
            </a:r>
            <a:r>
              <a:rPr lang="en-US" b="1" u="sng" dirty="0">
                <a:solidFill>
                  <a:srgbClr val="FF0000"/>
                </a:solidFill>
              </a:rPr>
              <a:t>value</a:t>
            </a:r>
            <a:r>
              <a:rPr lang="en-US" dirty="0"/>
              <a:t> to the health system</a:t>
            </a:r>
            <a:endParaRPr lang="en-GB" dirty="0"/>
          </a:p>
        </p:txBody>
      </p:sp>
      <p:sp>
        <p:nvSpPr>
          <p:cNvPr id="11" name="Rettangolo 10"/>
          <p:cNvSpPr/>
          <p:nvPr/>
        </p:nvSpPr>
        <p:spPr>
          <a:xfrm>
            <a:off x="653304" y="3429000"/>
            <a:ext cx="3099546" cy="22165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Un rating </a:t>
            </a:r>
            <a:r>
              <a:rPr lang="en-GB" sz="2800" dirty="0" err="1" smtClean="0"/>
              <a:t>positivo</a:t>
            </a:r>
            <a:endParaRPr lang="en-GB" sz="2800" dirty="0"/>
          </a:p>
        </p:txBody>
      </p:sp>
      <p:sp>
        <p:nvSpPr>
          <p:cNvPr id="12" name="Freccia a destra 11"/>
          <p:cNvSpPr/>
          <p:nvPr/>
        </p:nvSpPr>
        <p:spPr>
          <a:xfrm>
            <a:off x="3993777" y="4018429"/>
            <a:ext cx="1828800" cy="5109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ttangolo 12"/>
          <p:cNvSpPr/>
          <p:nvPr/>
        </p:nvSpPr>
        <p:spPr>
          <a:xfrm>
            <a:off x="6771715" y="2914650"/>
            <a:ext cx="3915335" cy="3162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00050" indent="-400050">
              <a:buFont typeface="+mj-lt"/>
              <a:buAutoNum type="romanUcPeriod"/>
            </a:pPr>
            <a:r>
              <a:rPr lang="en-GB" sz="2400" dirty="0" err="1" smtClean="0"/>
              <a:t>Miglior</a:t>
            </a:r>
            <a:r>
              <a:rPr lang="en-GB" sz="2400" dirty="0" smtClean="0"/>
              <a:t> outcome </a:t>
            </a:r>
            <a:r>
              <a:rPr lang="en-GB" sz="2400" dirty="0" err="1" smtClean="0"/>
              <a:t>clinico</a:t>
            </a:r>
            <a:endParaRPr lang="en-GB" sz="2400" dirty="0" smtClean="0"/>
          </a:p>
          <a:p>
            <a:pPr marL="400050" indent="-400050">
              <a:buFont typeface="+mj-lt"/>
              <a:buAutoNum type="romanUcPeriod"/>
            </a:pPr>
            <a:r>
              <a:rPr lang="en-GB" sz="2400" dirty="0" err="1" smtClean="0"/>
              <a:t>Aumento</a:t>
            </a:r>
            <a:r>
              <a:rPr lang="en-GB" sz="2400" dirty="0" smtClean="0"/>
              <a:t> </a:t>
            </a:r>
            <a:r>
              <a:rPr lang="en-GB" sz="2400" dirty="0" err="1" smtClean="0"/>
              <a:t>della</a:t>
            </a:r>
            <a:r>
              <a:rPr lang="en-GB" sz="2400" dirty="0" smtClean="0"/>
              <a:t> </a:t>
            </a:r>
            <a:r>
              <a:rPr lang="en-GB" sz="2400" dirty="0" err="1" smtClean="0"/>
              <a:t>sicurezza</a:t>
            </a:r>
            <a:r>
              <a:rPr lang="en-GB" sz="2400" dirty="0" smtClean="0"/>
              <a:t> </a:t>
            </a:r>
            <a:r>
              <a:rPr lang="en-GB" sz="2400" dirty="0" err="1" smtClean="0"/>
              <a:t>dei</a:t>
            </a:r>
            <a:r>
              <a:rPr lang="en-GB" sz="2400" dirty="0" smtClean="0"/>
              <a:t> </a:t>
            </a:r>
            <a:r>
              <a:rPr lang="en-GB" sz="2400" dirty="0" err="1" smtClean="0"/>
              <a:t>pazienti</a:t>
            </a:r>
            <a:r>
              <a:rPr lang="en-GB" sz="2400" dirty="0" smtClean="0"/>
              <a:t> </a:t>
            </a:r>
          </a:p>
          <a:p>
            <a:pPr marL="400050" indent="-400050">
              <a:buFont typeface="+mj-lt"/>
              <a:buAutoNum type="romanUcPeriod"/>
            </a:pPr>
            <a:r>
              <a:rPr lang="en-GB" sz="2400" dirty="0" err="1"/>
              <a:t>O</a:t>
            </a:r>
            <a:r>
              <a:rPr lang="en-GB" sz="2400" dirty="0" err="1" smtClean="0"/>
              <a:t>ttimizzazione</a:t>
            </a:r>
            <a:r>
              <a:rPr lang="en-GB" sz="2400" dirty="0" smtClean="0"/>
              <a:t> </a:t>
            </a:r>
            <a:r>
              <a:rPr lang="en-GB" sz="2400" dirty="0" err="1" smtClean="0"/>
              <a:t>dell’utilizzo</a:t>
            </a:r>
            <a:r>
              <a:rPr lang="en-GB" sz="2400" dirty="0" smtClean="0"/>
              <a:t> del Sistema sanitaria</a:t>
            </a:r>
          </a:p>
          <a:p>
            <a:pPr marL="400050" indent="-400050">
              <a:buFont typeface="+mj-lt"/>
              <a:buAutoNum type="romanUcPeriod"/>
            </a:pPr>
            <a:r>
              <a:rPr lang="en-GB" sz="2400" dirty="0" err="1" smtClean="0"/>
              <a:t>Aderenza</a:t>
            </a:r>
            <a:r>
              <a:rPr lang="en-GB" sz="2400" dirty="0" smtClean="0"/>
              <a:t> </a:t>
            </a:r>
            <a:r>
              <a:rPr lang="en-GB" sz="2400" dirty="0" err="1" smtClean="0"/>
              <a:t>alle</a:t>
            </a:r>
            <a:r>
              <a:rPr lang="en-GB" sz="2400" dirty="0" smtClean="0"/>
              <a:t> </a:t>
            </a:r>
            <a:r>
              <a:rPr lang="en-GB" sz="2400" dirty="0" err="1" smtClean="0"/>
              <a:t>buone</a:t>
            </a:r>
            <a:r>
              <a:rPr lang="en-GB" sz="2400" dirty="0" smtClean="0"/>
              <a:t> </a:t>
            </a:r>
            <a:r>
              <a:rPr lang="en-GB" sz="2400" dirty="0" err="1" smtClean="0"/>
              <a:t>pratiche</a:t>
            </a:r>
            <a:r>
              <a:rPr lang="en-GB" sz="2400" dirty="0" smtClean="0"/>
              <a:t> </a:t>
            </a:r>
            <a:r>
              <a:rPr lang="en-GB" sz="2400" dirty="0" err="1" smtClean="0"/>
              <a:t>cliniche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8908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228600" y="1231900"/>
            <a:ext cx="11544300" cy="5435600"/>
          </a:xfrm>
          <a:ln w="57150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1400" dirty="0" smtClean="0"/>
              <a:t>, </a:t>
            </a:r>
          </a:p>
          <a:p>
            <a:pPr marL="0" indent="0" algn="just">
              <a:buNone/>
            </a:pPr>
            <a:r>
              <a:rPr lang="it-IT" sz="1400" dirty="0" smtClean="0"/>
              <a:t>- </a:t>
            </a:r>
            <a:r>
              <a:rPr lang="it-IT" sz="1400" dirty="0"/>
              <a:t>Il </a:t>
            </a:r>
            <a:r>
              <a:rPr lang="it-IT" sz="1400" b="1" dirty="0"/>
              <a:t>coinvolgimento e la partecipazione </a:t>
            </a:r>
            <a:r>
              <a:rPr lang="it-IT" sz="1400" dirty="0"/>
              <a:t>degli attori </a:t>
            </a:r>
            <a:r>
              <a:rPr lang="it-IT" sz="1400" dirty="0" smtClean="0"/>
              <a:t>del servizio </a:t>
            </a:r>
            <a:r>
              <a:rPr lang="it-IT" sz="1400" dirty="0"/>
              <a:t>alle diverse fasi del </a:t>
            </a:r>
            <a:r>
              <a:rPr lang="it-IT" sz="1400" dirty="0" smtClean="0"/>
              <a:t>processo: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it-IT" sz="1400" dirty="0" smtClean="0"/>
              <a:t>definizione/revisione </a:t>
            </a:r>
            <a:r>
              <a:rPr lang="it-IT" sz="1400" dirty="0"/>
              <a:t>degli strumenti, </a:t>
            </a:r>
            <a:endParaRPr lang="it-IT" sz="1400" dirty="0" smtClean="0"/>
          </a:p>
          <a:p>
            <a:pPr algn="just">
              <a:buFont typeface="Wingdings" panose="05000000000000000000" pitchFamily="2" charset="2"/>
              <a:buChar char="q"/>
            </a:pPr>
            <a:r>
              <a:rPr lang="it-IT" sz="1400" dirty="0" smtClean="0"/>
              <a:t>analisi </a:t>
            </a:r>
            <a:r>
              <a:rPr lang="it-IT" sz="1400" dirty="0"/>
              <a:t>dei risultati </a:t>
            </a:r>
            <a:endParaRPr lang="it-IT" sz="1400" dirty="0" smtClean="0"/>
          </a:p>
          <a:p>
            <a:pPr algn="just">
              <a:buFont typeface="Wingdings" panose="05000000000000000000" pitchFamily="2" charset="2"/>
              <a:buChar char="q"/>
            </a:pPr>
            <a:r>
              <a:rPr lang="it-IT" sz="1400" dirty="0" smtClean="0"/>
              <a:t>progettazione </a:t>
            </a:r>
            <a:r>
              <a:rPr lang="it-IT" sz="1400" dirty="0"/>
              <a:t>del miglioramento.</a:t>
            </a:r>
          </a:p>
          <a:p>
            <a:pPr algn="just">
              <a:buFontTx/>
              <a:buChar char="-"/>
            </a:pPr>
            <a:r>
              <a:rPr lang="it-IT" sz="1400" b="1" dirty="0" smtClean="0"/>
              <a:t>La comunicazione </a:t>
            </a:r>
            <a:r>
              <a:rPr lang="it-IT" sz="1400" b="1" dirty="0"/>
              <a:t>con le persone </a:t>
            </a:r>
            <a:r>
              <a:rPr lang="it-IT" sz="1400" b="1" dirty="0" smtClean="0"/>
              <a:t>coinvolte nella </a:t>
            </a:r>
            <a:r>
              <a:rPr lang="it-IT" sz="1400" b="1" dirty="0"/>
              <a:t>rilevazione </a:t>
            </a:r>
            <a:endParaRPr lang="it-IT" sz="1400" b="1" dirty="0" smtClean="0"/>
          </a:p>
          <a:p>
            <a:pPr algn="just">
              <a:buFont typeface="Wingdings" panose="05000000000000000000" pitchFamily="2" charset="2"/>
              <a:buChar char="q"/>
            </a:pPr>
            <a:r>
              <a:rPr lang="it-IT" sz="1400" dirty="0" smtClean="0"/>
              <a:t>gli </a:t>
            </a:r>
            <a:r>
              <a:rPr lang="it-IT" sz="1400" dirty="0"/>
              <a:t>obiettivi</a:t>
            </a:r>
            <a:r>
              <a:rPr lang="it-IT" sz="1400" dirty="0" smtClean="0"/>
              <a:t>,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it-IT" sz="1400" dirty="0" smtClean="0"/>
              <a:t> </a:t>
            </a:r>
            <a:r>
              <a:rPr lang="it-IT" sz="1400" dirty="0"/>
              <a:t>le modalità di rilevazione e </a:t>
            </a:r>
            <a:r>
              <a:rPr lang="it-IT" sz="1400" dirty="0" smtClean="0"/>
              <a:t>restituzione,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it-IT" sz="1400" dirty="0" smtClean="0"/>
              <a:t>l'utilizzo </a:t>
            </a:r>
            <a:r>
              <a:rPr lang="it-IT" sz="1400" dirty="0"/>
              <a:t>dei risultati. </a:t>
            </a:r>
            <a:r>
              <a:rPr lang="it-IT" sz="1400" dirty="0" smtClean="0"/>
              <a:t>(PUNTO NEVRALGICO </a:t>
            </a:r>
            <a:r>
              <a:rPr lang="it-IT" sz="1400" b="1" u="sng" dirty="0" smtClean="0"/>
              <a:t>nell’assicurare </a:t>
            </a:r>
            <a:r>
              <a:rPr lang="it-IT" sz="1400" b="1" u="sng" dirty="0"/>
              <a:t>tassi di adesione elevati e costant</a:t>
            </a:r>
            <a:r>
              <a:rPr lang="it-IT" sz="1400" dirty="0"/>
              <a:t>i.</a:t>
            </a:r>
          </a:p>
          <a:p>
            <a:pPr marL="0" indent="0" algn="just">
              <a:buNone/>
            </a:pPr>
            <a:r>
              <a:rPr lang="it-IT" sz="1400" dirty="0"/>
              <a:t>- </a:t>
            </a:r>
            <a:r>
              <a:rPr lang="it-IT" sz="1400" b="1" dirty="0"/>
              <a:t>La restituzione tempestiva </a:t>
            </a:r>
            <a:r>
              <a:rPr lang="it-IT" sz="1400" dirty="0"/>
              <a:t>dei risultati. </a:t>
            </a:r>
            <a:r>
              <a:rPr lang="it-IT" sz="1400" dirty="0" smtClean="0"/>
              <a:t>(non </a:t>
            </a:r>
            <a:r>
              <a:rPr lang="it-IT" sz="1400" dirty="0"/>
              <a:t>disattendere le legittime aspettative delle persone coinvolte, che vedono nella sollecita restituzione dei risultati il senso della propria </a:t>
            </a:r>
            <a:r>
              <a:rPr lang="it-IT" sz="1400" dirty="0" smtClean="0"/>
              <a:t>partecipazione)</a:t>
            </a:r>
            <a:endParaRPr lang="it-IT" sz="1400" dirty="0"/>
          </a:p>
          <a:p>
            <a:pPr marL="0" indent="0" algn="just">
              <a:buNone/>
            </a:pPr>
            <a:r>
              <a:rPr lang="it-IT" sz="1400" b="1" dirty="0"/>
              <a:t>- </a:t>
            </a:r>
            <a:r>
              <a:rPr lang="it-IT" sz="1400" b="1" dirty="0" smtClean="0"/>
              <a:t>diffusione </a:t>
            </a:r>
            <a:r>
              <a:rPr lang="it-IT" sz="1400" b="1" dirty="0"/>
              <a:t>dei risultati </a:t>
            </a:r>
            <a:r>
              <a:rPr lang="it-IT" sz="1400" dirty="0"/>
              <a:t>(specifiche riunioni di </a:t>
            </a:r>
            <a:r>
              <a:rPr lang="it-IT" sz="1400" dirty="0" smtClean="0"/>
              <a:t>discussione con </a:t>
            </a:r>
            <a:r>
              <a:rPr lang="it-IT" sz="1400" dirty="0"/>
              <a:t>le équipe, i familiari, i residenti; report a diversi livelli di dettaglio; "poster" riassuntivi, lettere, giornalino, ecc.).</a:t>
            </a:r>
          </a:p>
          <a:p>
            <a:pPr marL="0" indent="0" algn="just">
              <a:buNone/>
            </a:pPr>
            <a:r>
              <a:rPr lang="it-IT" sz="1400" dirty="0"/>
              <a:t>- </a:t>
            </a:r>
            <a:r>
              <a:rPr lang="it-IT" sz="1400" b="1" dirty="0"/>
              <a:t>Il confronto </a:t>
            </a:r>
            <a:r>
              <a:rPr lang="it-IT" sz="1400" dirty="0"/>
              <a:t>con altre </a:t>
            </a:r>
            <a:r>
              <a:rPr lang="it-IT" sz="1400" dirty="0" smtClean="0"/>
              <a:t>strutture (</a:t>
            </a:r>
            <a:r>
              <a:rPr lang="it-IT" sz="1400" dirty="0"/>
              <a:t>a livello </a:t>
            </a:r>
            <a:r>
              <a:rPr lang="it-IT" sz="1400" dirty="0" smtClean="0"/>
              <a:t>di metodologia </a:t>
            </a:r>
            <a:r>
              <a:rPr lang="it-IT" sz="1400" dirty="0"/>
              <a:t>e di risultati) e con le istituzioni, finalizzate all'individuazione di elementi e trend comuni utili all'evoluzione dei servizi e allo sviluppo delle politiche sociosanitarie.</a:t>
            </a:r>
            <a:endParaRPr lang="en-GB" sz="1400" dirty="0"/>
          </a:p>
        </p:txBody>
      </p:sp>
      <p:sp>
        <p:nvSpPr>
          <p:cNvPr id="2" name="Rettangolo 1"/>
          <p:cNvSpPr/>
          <p:nvPr/>
        </p:nvSpPr>
        <p:spPr>
          <a:xfrm>
            <a:off x="2692400" y="444500"/>
            <a:ext cx="7239000" cy="66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FATTORI DI SUCCESSO DI UN ‘INDAGINE DI CUSTOMER SATISFACTION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062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3775" y="161317"/>
            <a:ext cx="10364451" cy="1596177"/>
          </a:xfrm>
        </p:spPr>
        <p:txBody>
          <a:bodyPr/>
          <a:lstStyle/>
          <a:p>
            <a:r>
              <a:rPr lang="en-US" dirty="0" smtClean="0"/>
              <a:t>patient </a:t>
            </a:r>
            <a:r>
              <a:rPr lang="en-US" dirty="0"/>
              <a:t>satisfaction  </a:t>
            </a:r>
            <a:r>
              <a:rPr lang="en-US" dirty="0" err="1" smtClean="0"/>
              <a:t>nei</a:t>
            </a:r>
            <a:r>
              <a:rPr lang="en-US" dirty="0" smtClean="0"/>
              <a:t> </a:t>
            </a:r>
            <a:r>
              <a:rPr lang="en-US" dirty="0" err="1" smtClean="0"/>
              <a:t>sistemi</a:t>
            </a:r>
            <a:r>
              <a:rPr lang="en-US" dirty="0" smtClean="0"/>
              <a:t> di </a:t>
            </a:r>
            <a:r>
              <a:rPr lang="en-US" dirty="0" err="1" smtClean="0"/>
              <a:t>cura</a:t>
            </a:r>
            <a:r>
              <a:rPr lang="en-US" dirty="0" smtClean="0"/>
              <a:t>.. STORIA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247650" y="1536700"/>
            <a:ext cx="11207750" cy="4958229"/>
          </a:xfrm>
        </p:spPr>
        <p:txBody>
          <a:bodyPr>
            <a:noAutofit/>
          </a:bodyPr>
          <a:lstStyle/>
          <a:p>
            <a:r>
              <a:rPr lang="en-US" sz="2400" dirty="0" err="1"/>
              <a:t>Abdellah</a:t>
            </a:r>
            <a:r>
              <a:rPr lang="en-US" sz="2400" dirty="0"/>
              <a:t> FG, Levine E. </a:t>
            </a:r>
            <a:r>
              <a:rPr lang="en-US" sz="2400" b="1" u="sng" dirty="0">
                <a:solidFill>
                  <a:srgbClr val="C00000"/>
                </a:solidFill>
              </a:rPr>
              <a:t>(1957)</a:t>
            </a:r>
            <a:r>
              <a:rPr lang="en-US" sz="2400" b="1" dirty="0">
                <a:solidFill>
                  <a:srgbClr val="C00000"/>
                </a:solidFill>
              </a:rPr>
              <a:t>. </a:t>
            </a:r>
            <a:r>
              <a:rPr lang="en-US" sz="2400" dirty="0"/>
              <a:t>Developing a measure of patient and personnel satisfaction with nursing care. </a:t>
            </a:r>
            <a:r>
              <a:rPr lang="en-US" sz="2400" b="1" dirty="0" smtClean="0"/>
              <a:t>4000 publications dal  1998 al 2007 (in </a:t>
            </a:r>
            <a:r>
              <a:rPr lang="en-US" sz="2400" b="1" dirty="0"/>
              <a:t>the development and utilization </a:t>
            </a:r>
            <a:r>
              <a:rPr lang="en-US" sz="2400" b="1" dirty="0" smtClean="0"/>
              <a:t>of specific </a:t>
            </a:r>
            <a:r>
              <a:rPr lang="en-US" sz="2400" b="1" dirty="0"/>
              <a:t>tools </a:t>
            </a:r>
            <a:r>
              <a:rPr lang="en-US" sz="2400" b="1" dirty="0" smtClean="0"/>
              <a:t>)</a:t>
            </a:r>
          </a:p>
          <a:p>
            <a:r>
              <a:rPr lang="en-US" sz="2400" dirty="0"/>
              <a:t>Wagner D, Bear M. </a:t>
            </a:r>
            <a:r>
              <a:rPr lang="en-US" sz="2400" b="1" u="sng" dirty="0">
                <a:solidFill>
                  <a:srgbClr val="C00000"/>
                </a:solidFill>
              </a:rPr>
              <a:t>(2009). </a:t>
            </a:r>
            <a:r>
              <a:rPr lang="en-US" sz="2400" dirty="0"/>
              <a:t>Patient satisfaction with nursing care: a concept analysis within a nursing </a:t>
            </a:r>
            <a:r>
              <a:rPr lang="en-US" sz="2400" dirty="0" smtClean="0"/>
              <a:t>framework.. </a:t>
            </a:r>
            <a:r>
              <a:rPr lang="en-US" sz="2400" b="1" dirty="0"/>
              <a:t>more focus was put on the clarification </a:t>
            </a:r>
            <a:r>
              <a:rPr lang="en-US" sz="2400" b="1" dirty="0" smtClean="0"/>
              <a:t>ON </a:t>
            </a:r>
            <a:r>
              <a:rPr lang="en-US" sz="2400" b="1" dirty="0"/>
              <a:t>the concept of patient </a:t>
            </a:r>
            <a:r>
              <a:rPr lang="en-US" sz="2400" b="1" dirty="0" smtClean="0"/>
              <a:t>satisfaction.</a:t>
            </a:r>
          </a:p>
          <a:p>
            <a:r>
              <a:rPr lang="en-US" sz="2400" dirty="0" smtClean="0"/>
              <a:t>IDENTIFICAZIONE essential </a:t>
            </a:r>
            <a:r>
              <a:rPr lang="en-US" sz="2400" dirty="0"/>
              <a:t>components of patient satisfaction (Perreault et al. 2001; </a:t>
            </a:r>
            <a:r>
              <a:rPr lang="en-US" sz="2400" dirty="0" smtClean="0"/>
              <a:t>Hall and </a:t>
            </a:r>
            <a:r>
              <a:rPr lang="en-US" sz="2400" dirty="0"/>
              <a:t>Dornan, 1988) and on its specific explanatory </a:t>
            </a:r>
            <a:r>
              <a:rPr lang="en-US" sz="2400" dirty="0" smtClean="0"/>
              <a:t>factors. </a:t>
            </a:r>
            <a:r>
              <a:rPr lang="en-US" sz="2400" dirty="0"/>
              <a:t>(Bautista et al. 2007) explored the relationship between patient satisfaction and the quality of care (Van </a:t>
            </a:r>
            <a:r>
              <a:rPr lang="en-US" sz="2400" dirty="0" err="1"/>
              <a:t>Campen</a:t>
            </a:r>
            <a:r>
              <a:rPr lang="en-US" sz="2400" dirty="0"/>
              <a:t> and </a:t>
            </a:r>
            <a:r>
              <a:rPr lang="en-US" sz="2400" dirty="0" err="1" smtClean="0"/>
              <a:t>Sixma</a:t>
            </a:r>
            <a:r>
              <a:rPr lang="en-US" sz="2400" dirty="0"/>
              <a:t>)</a:t>
            </a:r>
          </a:p>
          <a:p>
            <a:endParaRPr lang="en-US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7493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1123950" y="781050"/>
            <a:ext cx="10153650" cy="5010150"/>
          </a:xfrm>
          <a:ln>
            <a:solidFill>
              <a:srgbClr val="FFFF00"/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2800" dirty="0" smtClean="0"/>
              <a:t>patient </a:t>
            </a:r>
            <a:r>
              <a:rPr lang="en-US" sz="2800" dirty="0"/>
              <a:t>satisfaction corresponds to </a:t>
            </a:r>
            <a:r>
              <a:rPr lang="en-US" sz="2800" b="1" dirty="0"/>
              <a:t>the gap between </a:t>
            </a:r>
            <a:r>
              <a:rPr lang="en-US" sz="2800" b="1" dirty="0" smtClean="0"/>
              <a:t>the expected </a:t>
            </a:r>
            <a:r>
              <a:rPr lang="en-US" sz="2800" b="1" dirty="0"/>
              <a:t>and perceived </a:t>
            </a:r>
            <a:r>
              <a:rPr lang="en-US" sz="2800" dirty="0"/>
              <a:t>characteristics of a service (</a:t>
            </a:r>
            <a:r>
              <a:rPr lang="en-US" sz="2800" dirty="0" err="1"/>
              <a:t>Lochoro</a:t>
            </a:r>
            <a:r>
              <a:rPr lang="en-US" sz="2800" dirty="0"/>
              <a:t>, 2004).</a:t>
            </a:r>
          </a:p>
          <a:p>
            <a:r>
              <a:rPr lang="en-US" sz="2800" dirty="0" smtClean="0"/>
              <a:t>patient </a:t>
            </a:r>
            <a:r>
              <a:rPr lang="en-US" sz="2800" dirty="0"/>
              <a:t>satisfaction as an indicator of the quality of care and integrates </a:t>
            </a:r>
            <a:r>
              <a:rPr lang="en-US" sz="2800" dirty="0" smtClean="0"/>
              <a:t>in its </a:t>
            </a:r>
            <a:r>
              <a:rPr lang="en-US" sz="2800" dirty="0"/>
              <a:t>definition the </a:t>
            </a:r>
            <a:r>
              <a:rPr lang="en-US" sz="2800" b="1" dirty="0" smtClean="0"/>
              <a:t>patients</a:t>
            </a:r>
            <a:r>
              <a:rPr lang="en-US" sz="2800" b="1" dirty="0"/>
              <a:t>’ experiences </a:t>
            </a:r>
            <a:r>
              <a:rPr lang="en-US" sz="2800" dirty="0"/>
              <a:t>as a key-element of (</a:t>
            </a:r>
            <a:r>
              <a:rPr lang="en-US" sz="2800" dirty="0" smtClean="0"/>
              <a:t>un)satisfaction.  </a:t>
            </a:r>
            <a:r>
              <a:rPr lang="en-US" sz="2800" dirty="0"/>
              <a:t>(</a:t>
            </a:r>
            <a:r>
              <a:rPr lang="en-US" sz="2800" dirty="0" err="1"/>
              <a:t>Wolosin</a:t>
            </a:r>
            <a:r>
              <a:rPr lang="en-US" sz="2800" dirty="0"/>
              <a:t>, 2005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 </a:t>
            </a:r>
            <a:r>
              <a:rPr lang="en-US" sz="2800" dirty="0"/>
              <a:t>experiences </a:t>
            </a:r>
            <a:r>
              <a:rPr lang="en-US" sz="2800" dirty="0" smtClean="0"/>
              <a:t>that exceed </a:t>
            </a:r>
            <a:r>
              <a:rPr lang="en-US" sz="2800" dirty="0"/>
              <a:t>expectations lead to satisfied patients, while those that fail to meet expectations cause </a:t>
            </a:r>
            <a:r>
              <a:rPr lang="en-US" sz="2800" dirty="0" smtClean="0"/>
              <a:t>dissatisfaction</a:t>
            </a:r>
            <a:r>
              <a:rPr lang="en-US" sz="2800" dirty="0"/>
              <a:t> </a:t>
            </a:r>
            <a:r>
              <a:rPr lang="en-US" sz="2800" dirty="0" smtClean="0"/>
              <a:t>(</a:t>
            </a:r>
            <a:r>
              <a:rPr lang="en-US" sz="2800" dirty="0" err="1" smtClean="0"/>
              <a:t>Mrayyan</a:t>
            </a:r>
            <a:r>
              <a:rPr lang="en-US" sz="2800" dirty="0"/>
              <a:t>, 2006) </a:t>
            </a:r>
            <a:endParaRPr lang="en-US" sz="2800" dirty="0" smtClean="0"/>
          </a:p>
          <a:p>
            <a:r>
              <a:rPr lang="en-US" sz="2800" dirty="0" smtClean="0"/>
              <a:t>THE DEGREE to which nursing care </a:t>
            </a:r>
            <a:r>
              <a:rPr lang="en-US" sz="2800" dirty="0"/>
              <a:t>(as well as public health activities) meets patients’ expectations in terms of </a:t>
            </a:r>
            <a:r>
              <a:rPr lang="en-US" sz="2800" b="1" dirty="0"/>
              <a:t>art of </a:t>
            </a:r>
            <a:r>
              <a:rPr lang="en-US" sz="2800" b="1" dirty="0" smtClean="0"/>
              <a:t>care</a:t>
            </a:r>
            <a:r>
              <a:rPr lang="en-US" sz="2800" dirty="0" smtClean="0"/>
              <a:t>, technical </a:t>
            </a:r>
            <a:r>
              <a:rPr lang="en-US" sz="2800" dirty="0"/>
              <a:t>quality, physical environment, </a:t>
            </a:r>
            <a:r>
              <a:rPr lang="en-US" sz="2800" b="1" dirty="0"/>
              <a:t>availability and continuity </a:t>
            </a:r>
            <a:r>
              <a:rPr lang="en-US" sz="2800" dirty="0"/>
              <a:t>of care and the </a:t>
            </a:r>
            <a:r>
              <a:rPr lang="en-US" sz="2800" b="1" dirty="0"/>
              <a:t>efficacy</a:t>
            </a:r>
            <a:r>
              <a:rPr lang="en-US" sz="2800" dirty="0"/>
              <a:t> /outcomes of care. </a:t>
            </a:r>
            <a:endParaRPr lang="en-GB" sz="28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913774" y="6057900"/>
            <a:ext cx="9982826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“ LA SODDISFAZIONE DE PAZIENTE è LA </a:t>
            </a:r>
            <a:r>
              <a:rPr lang="it-IT" b="1" dirty="0" smtClean="0"/>
              <a:t>VOCE CHE CONTA</a:t>
            </a:r>
          </a:p>
          <a:p>
            <a:pPr algn="ctr"/>
            <a:r>
              <a:rPr lang="it-IT" b="1" dirty="0" smtClean="0"/>
              <a:t> POICHE’ </a:t>
            </a:r>
            <a:r>
              <a:rPr lang="it-IT" b="1" dirty="0"/>
              <a:t>RIFLETTE LA RISPOSTA ALLA </a:t>
            </a:r>
            <a:r>
              <a:rPr lang="it-IT" b="1" dirty="0" smtClean="0"/>
              <a:t>SPERIMENTATA </a:t>
            </a:r>
            <a:r>
              <a:rPr lang="it-IT" b="1" dirty="0"/>
              <a:t>INTERAZIONE CON IL SERVIZIO </a:t>
            </a:r>
          </a:p>
        </p:txBody>
      </p:sp>
    </p:spTree>
    <p:extLst>
      <p:ext uri="{BB962C8B-B14F-4D97-AF65-F5344CB8AC3E}">
        <p14:creationId xmlns:p14="http://schemas.microsoft.com/office/powerpoint/2010/main" val="356760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95628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GB" dirty="0" smtClean="0"/>
              <a:t>Customer satisfaction: beyond the legal obligation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174813" y="1739900"/>
            <a:ext cx="11618258" cy="440372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1800" dirty="0" err="1" smtClean="0"/>
              <a:t>esigenza</a:t>
            </a:r>
            <a:r>
              <a:rPr lang="en-US" sz="1800" dirty="0" smtClean="0"/>
              <a:t> di </a:t>
            </a:r>
            <a:r>
              <a:rPr lang="en-US" sz="1800" dirty="0" err="1" smtClean="0"/>
              <a:t>migliorare</a:t>
            </a:r>
            <a:r>
              <a:rPr lang="en-US" sz="1800" dirty="0" smtClean="0"/>
              <a:t> la </a:t>
            </a:r>
            <a:r>
              <a:rPr lang="en-US" sz="1800" dirty="0" err="1" smtClean="0"/>
              <a:t>soddisfazione</a:t>
            </a:r>
            <a:r>
              <a:rPr lang="en-US" sz="1800" dirty="0" smtClean="0"/>
              <a:t> </a:t>
            </a:r>
            <a:r>
              <a:rPr lang="en-US" sz="1800" dirty="0" err="1" smtClean="0"/>
              <a:t>dei</a:t>
            </a:r>
            <a:r>
              <a:rPr lang="en-US" sz="1800" dirty="0" smtClean="0"/>
              <a:t> </a:t>
            </a:r>
            <a:r>
              <a:rPr lang="en-US" sz="1800" dirty="0" err="1" smtClean="0"/>
              <a:t>cittadini</a:t>
            </a:r>
            <a:r>
              <a:rPr lang="en-US" sz="1800" dirty="0" smtClean="0"/>
              <a:t> e </a:t>
            </a:r>
            <a:r>
              <a:rPr lang="en-US" sz="1800" dirty="0" err="1" smtClean="0"/>
              <a:t>delle</a:t>
            </a:r>
            <a:r>
              <a:rPr lang="en-US" sz="1800" dirty="0" smtClean="0"/>
              <a:t> </a:t>
            </a:r>
            <a:r>
              <a:rPr lang="en-US" sz="1800" dirty="0" err="1" smtClean="0"/>
              <a:t>imprese</a:t>
            </a:r>
            <a:r>
              <a:rPr lang="en-US" sz="1800" dirty="0" smtClean="0"/>
              <a:t> in </a:t>
            </a:r>
            <a:r>
              <a:rPr lang="en-US" sz="1800" dirty="0" err="1" smtClean="0"/>
              <a:t>relazione</a:t>
            </a:r>
            <a:r>
              <a:rPr lang="en-US" sz="1800" dirty="0" smtClean="0"/>
              <a:t> </a:t>
            </a:r>
            <a:r>
              <a:rPr lang="en-US" sz="1800" dirty="0" err="1" smtClean="0"/>
              <a:t>ai</a:t>
            </a:r>
            <a:r>
              <a:rPr lang="en-US" sz="1800" dirty="0" smtClean="0"/>
              <a:t> </a:t>
            </a:r>
            <a:r>
              <a:rPr lang="en-US" sz="1800" dirty="0" err="1" smtClean="0"/>
              <a:t>servizi</a:t>
            </a:r>
            <a:r>
              <a:rPr lang="en-US" sz="1800" dirty="0"/>
              <a:t> </a:t>
            </a:r>
            <a:r>
              <a:rPr lang="en-US" sz="1800" dirty="0" err="1" smtClean="0"/>
              <a:t>offerti</a:t>
            </a:r>
            <a:r>
              <a:rPr lang="en-US" sz="1800" dirty="0" smtClean="0"/>
              <a:t> (DIRETTIVA </a:t>
            </a:r>
            <a:r>
              <a:rPr lang="en-US" sz="1800" dirty="0" err="1"/>
              <a:t>Ministero</a:t>
            </a:r>
            <a:r>
              <a:rPr lang="en-US" sz="1800" dirty="0"/>
              <a:t> per la </a:t>
            </a:r>
            <a:r>
              <a:rPr lang="en-US" sz="1800" dirty="0" err="1"/>
              <a:t>funzione</a:t>
            </a:r>
            <a:r>
              <a:rPr lang="en-US" sz="1800" dirty="0"/>
              <a:t>  </a:t>
            </a:r>
            <a:r>
              <a:rPr lang="en-US" sz="1800" dirty="0" err="1"/>
              <a:t>pubblica</a:t>
            </a:r>
            <a:r>
              <a:rPr lang="en-US" sz="1800" dirty="0"/>
              <a:t>, 2003 ) 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Il </a:t>
            </a:r>
            <a:r>
              <a:rPr lang="en-US" sz="1800" b="1" dirty="0" err="1" smtClean="0"/>
              <a:t>valore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della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c.S</a:t>
            </a:r>
            <a:r>
              <a:rPr lang="en-US" sz="1800" b="1" dirty="0" smtClean="0"/>
              <a:t>. </a:t>
            </a:r>
            <a:r>
              <a:rPr lang="en-US" sz="1800" dirty="0" err="1" smtClean="0"/>
              <a:t>nelle</a:t>
            </a:r>
            <a:r>
              <a:rPr lang="en-US" sz="1800" dirty="0" smtClean="0"/>
              <a:t> </a:t>
            </a:r>
            <a:r>
              <a:rPr lang="en-US" sz="1800" dirty="0" err="1" smtClean="0"/>
              <a:t>amministrazioni</a:t>
            </a:r>
            <a:r>
              <a:rPr lang="en-US" sz="1800" dirty="0" smtClean="0"/>
              <a:t> </a:t>
            </a:r>
            <a:r>
              <a:rPr lang="en-US" sz="1800" dirty="0" err="1" smtClean="0"/>
              <a:t>pubbliche</a:t>
            </a:r>
            <a:r>
              <a:rPr lang="en-US" sz="1800" dirty="0" smtClean="0"/>
              <a:t> e </a:t>
            </a:r>
            <a:r>
              <a:rPr lang="en-US" sz="1800" dirty="0" err="1" smtClean="0"/>
              <a:t>organizzazionI</a:t>
            </a:r>
            <a:r>
              <a:rPr lang="en-US" sz="1800" dirty="0" smtClean="0"/>
              <a:t> private  : </a:t>
            </a:r>
            <a:r>
              <a:rPr lang="en-US" sz="1800" b="1" dirty="0" smtClean="0"/>
              <a:t>non solo  </a:t>
            </a:r>
            <a:r>
              <a:rPr lang="en-US" sz="1800" b="1" dirty="0" err="1" smtClean="0"/>
              <a:t>natura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economica</a:t>
            </a:r>
            <a:r>
              <a:rPr lang="en-US" sz="1800" b="1" dirty="0" smtClean="0"/>
              <a:t> </a:t>
            </a:r>
            <a:r>
              <a:rPr lang="en-US" sz="1800" dirty="0" smtClean="0"/>
              <a:t>(</a:t>
            </a:r>
            <a:r>
              <a:rPr lang="en-US" sz="1800" dirty="0" err="1" smtClean="0"/>
              <a:t>accreditamento</a:t>
            </a:r>
            <a:r>
              <a:rPr lang="en-US" sz="1800" dirty="0" smtClean="0"/>
              <a:t>) ma </a:t>
            </a:r>
            <a:r>
              <a:rPr lang="en-US" sz="1800" dirty="0" err="1" smtClean="0"/>
              <a:t>anche</a:t>
            </a:r>
            <a:r>
              <a:rPr lang="en-US" sz="1800" dirty="0" smtClean="0"/>
              <a:t> </a:t>
            </a:r>
            <a:r>
              <a:rPr lang="en-US" sz="1800" b="1" dirty="0" smtClean="0"/>
              <a:t>risorsa</a:t>
            </a:r>
            <a:r>
              <a:rPr lang="en-US" sz="1800" dirty="0" smtClean="0"/>
              <a:t> per </a:t>
            </a:r>
            <a:r>
              <a:rPr lang="en-US" sz="1800" dirty="0" err="1" smtClean="0"/>
              <a:t>individuare</a:t>
            </a:r>
            <a:r>
              <a:rPr lang="en-US" sz="1800" dirty="0" smtClean="0"/>
              <a:t>  </a:t>
            </a:r>
            <a:r>
              <a:rPr lang="en-US" sz="1800" dirty="0" err="1" smtClean="0"/>
              <a:t>il</a:t>
            </a:r>
            <a:r>
              <a:rPr lang="en-US" sz="1800" dirty="0" smtClean="0"/>
              <a:t> </a:t>
            </a:r>
            <a:r>
              <a:rPr lang="en-US" sz="1800" dirty="0" err="1" smtClean="0"/>
              <a:t>potenziale</a:t>
            </a:r>
            <a:r>
              <a:rPr lang="en-US" sz="1800" dirty="0" smtClean="0"/>
              <a:t> </a:t>
            </a:r>
            <a:r>
              <a:rPr lang="en-US" sz="1800" dirty="0" err="1" smtClean="0"/>
              <a:t>miglioramento</a:t>
            </a:r>
            <a:r>
              <a:rPr lang="en-US" sz="1800" dirty="0" smtClean="0"/>
              <a:t> (IL </a:t>
            </a:r>
            <a:r>
              <a:rPr lang="en-US" sz="1800" dirty="0" err="1" smtClean="0"/>
              <a:t>bisogno</a:t>
            </a:r>
            <a:r>
              <a:rPr lang="en-US" sz="1800" dirty="0" smtClean="0"/>
              <a:t> E LE ASPETTATIVE /</a:t>
            </a:r>
            <a:r>
              <a:rPr lang="en-US" sz="1800" dirty="0" err="1" smtClean="0"/>
              <a:t>ciò</a:t>
            </a:r>
            <a:r>
              <a:rPr lang="en-US" sz="1800" dirty="0" smtClean="0"/>
              <a:t> </a:t>
            </a:r>
            <a:r>
              <a:rPr lang="en-US" sz="1800" dirty="0" err="1" smtClean="0"/>
              <a:t>che</a:t>
            </a:r>
            <a:r>
              <a:rPr lang="en-US" sz="1800" dirty="0" smtClean="0"/>
              <a:t> </a:t>
            </a:r>
            <a:r>
              <a:rPr lang="en-US" sz="1800" dirty="0" err="1" smtClean="0"/>
              <a:t>l’amministrazione</a:t>
            </a:r>
            <a:r>
              <a:rPr lang="en-US" sz="1800" dirty="0" smtClean="0"/>
              <a:t> è </a:t>
            </a:r>
            <a:r>
              <a:rPr lang="en-US" sz="1800" dirty="0" err="1" smtClean="0"/>
              <a:t>stata</a:t>
            </a:r>
            <a:r>
              <a:rPr lang="en-US" sz="1800" dirty="0" smtClean="0"/>
              <a:t> In </a:t>
            </a:r>
            <a:r>
              <a:rPr lang="en-US" sz="1800" dirty="0" err="1" smtClean="0"/>
              <a:t>grado</a:t>
            </a:r>
            <a:r>
              <a:rPr lang="en-US" sz="1800" dirty="0" smtClean="0"/>
              <a:t> di </a:t>
            </a:r>
            <a:r>
              <a:rPr lang="en-US" sz="1800" dirty="0" err="1" smtClean="0"/>
              <a:t>realizzare</a:t>
            </a:r>
            <a:r>
              <a:rPr lang="en-US" sz="1800" dirty="0" smtClean="0"/>
              <a:t>)</a:t>
            </a: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“</a:t>
            </a:r>
            <a:r>
              <a:rPr lang="en-US" sz="1800" dirty="0"/>
              <a:t>the health system of the future should be patient-centered, with the patient as a key-evaluator</a:t>
            </a:r>
            <a:r>
              <a:rPr lang="en-US" sz="1800" dirty="0" smtClean="0"/>
              <a:t>” </a:t>
            </a:r>
            <a:r>
              <a:rPr lang="en-US" sz="1800" b="1" dirty="0"/>
              <a:t>(IOM2001</a:t>
            </a:r>
            <a:r>
              <a:rPr lang="en-US" sz="1800" b="1" dirty="0" smtClean="0"/>
              <a:t>). </a:t>
            </a:r>
            <a:r>
              <a:rPr lang="en-US" sz="1800" b="1" dirty="0" err="1" smtClean="0">
                <a:solidFill>
                  <a:srgbClr val="C00000"/>
                </a:solidFill>
              </a:rPr>
              <a:t>Nel</a:t>
            </a:r>
            <a:r>
              <a:rPr lang="en-US" sz="1800" b="1" dirty="0" smtClean="0">
                <a:solidFill>
                  <a:srgbClr val="C00000"/>
                </a:solidFill>
              </a:rPr>
              <a:t> 2020?</a:t>
            </a:r>
            <a:endParaRPr lang="en-US" sz="18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1800" dirty="0" smtClean="0"/>
              <a:t>patient </a:t>
            </a:r>
            <a:r>
              <a:rPr lang="en-US" sz="1800" dirty="0"/>
              <a:t>satisfaction, in </a:t>
            </a:r>
            <a:r>
              <a:rPr lang="en-US" sz="1800" b="1" dirty="0" smtClean="0"/>
              <a:t>promoting </a:t>
            </a:r>
            <a:r>
              <a:rPr lang="en-US" sz="1800" b="1" dirty="0"/>
              <a:t>partnership </a:t>
            </a:r>
            <a:r>
              <a:rPr lang="en-US" sz="1800" dirty="0"/>
              <a:t>among various actors of the health system (patients, </a:t>
            </a:r>
            <a:r>
              <a:rPr lang="en-US" sz="1800" dirty="0" smtClean="0"/>
              <a:t>health professionals</a:t>
            </a:r>
            <a:r>
              <a:rPr lang="en-US" sz="1800" dirty="0"/>
              <a:t>, managers, politician), contributes </a:t>
            </a:r>
            <a:r>
              <a:rPr lang="en-US" sz="1800" b="1" dirty="0"/>
              <a:t>to the protection and the promotion of the right to health </a:t>
            </a:r>
            <a:r>
              <a:rPr lang="en-US" sz="1800" b="1" dirty="0" smtClean="0"/>
              <a:t>Cure &amp; care. (?????????????)</a:t>
            </a:r>
            <a:endParaRPr lang="en-US" sz="1800" b="1" dirty="0"/>
          </a:p>
          <a:p>
            <a:endParaRPr lang="en-US" sz="1800" b="1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97534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occia">
  <a:themeElements>
    <a:clrScheme name="Goccia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Goccia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occi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TM04033925[[fn=Goccia]]</Template>
  <TotalTime>671</TotalTime>
  <Words>2274</Words>
  <Application>Microsoft Office PowerPoint</Application>
  <PresentationFormat>Widescreen</PresentationFormat>
  <Paragraphs>229</Paragraphs>
  <Slides>25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31" baseType="lpstr">
      <vt:lpstr>Arial</vt:lpstr>
      <vt:lpstr>Calibri</vt:lpstr>
      <vt:lpstr>Times New Roman</vt:lpstr>
      <vt:lpstr>Tw Cen MT</vt:lpstr>
      <vt:lpstr>Wingdings</vt:lpstr>
      <vt:lpstr>Goccia</vt:lpstr>
      <vt:lpstr>Customer satisfaction in RSA e  Ospedale:  esiti di percezione del percorso di cura nella diade demenza-caregiver</vt:lpstr>
      <vt:lpstr>Presentazione standard di PowerPoint</vt:lpstr>
      <vt:lpstr>Presentazione standard di PowerPoint</vt:lpstr>
      <vt:lpstr>Customer satisfaction e diritto alla salute</vt:lpstr>
      <vt:lpstr>The measurement of patient satisfaction is of value to the health system</vt:lpstr>
      <vt:lpstr>Presentazione standard di PowerPoint</vt:lpstr>
      <vt:lpstr>patient satisfaction  nei sistemi di cura.. STORIA</vt:lpstr>
      <vt:lpstr>Presentazione standard di PowerPoint</vt:lpstr>
      <vt:lpstr>Customer satisfaction: beyond the legal obligation</vt:lpstr>
      <vt:lpstr>Patient Satisfation: How To Measure It? </vt:lpstr>
      <vt:lpstr> consapevolezza che il livello di soddisfazione degli utenti costituisce una risorsa importante per la riorganizzazione dei servizi in risposta alle aspettative stesse dei cittadini </vt:lpstr>
      <vt:lpstr>Presentazione standard di PowerPoint</vt:lpstr>
      <vt:lpstr>The measurement of patient satisfaction is of value to the health system</vt:lpstr>
      <vt:lpstr> Limits of the patient satisfaction concept </vt:lpstr>
      <vt:lpstr>SODDISFAZIONE IN RSA… OLTRE LA PRESTAZIONE SANITARIA</vt:lpstr>
      <vt:lpstr>Customer satisfaction in rsa</vt:lpstr>
      <vt:lpstr>LA NORMATIVA..INDICATORI DI QUALITA’</vt:lpstr>
      <vt:lpstr>Presentazione standard di PowerPoint</vt:lpstr>
      <vt:lpstr>Customer satisfaction : analisi dati caregiver familiari sul percorso di cura ospedaliero per i pazienti con demenza su survey costruito per valutare PDTA demenza</vt:lpstr>
      <vt:lpstr>Presentazione standard di PowerPoint</vt:lpstr>
      <vt:lpstr>Presentazione standard di PowerPoint</vt:lpstr>
      <vt:lpstr>Fattori percepiti . Dati qualitativi</vt:lpstr>
      <vt:lpstr>Fattori percepiti . Dati qualitativi</vt:lpstr>
      <vt:lpstr>ConclusionI </vt:lpstr>
      <vt:lpstr>CONCLUSIONI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Customer satisfaction in RSA e  Ospedale:  esiti di percezione del percorso di cura nella diade demenza caregiver</dc:title>
  <dc:creator>vincy frisardi</dc:creator>
  <cp:lastModifiedBy>vincy frisardi</cp:lastModifiedBy>
  <cp:revision>65</cp:revision>
  <dcterms:created xsi:type="dcterms:W3CDTF">2020-01-18T12:41:14Z</dcterms:created>
  <dcterms:modified xsi:type="dcterms:W3CDTF">2020-01-31T09:43:49Z</dcterms:modified>
</cp:coreProperties>
</file>