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2" r:id="rId2"/>
  </p:sldMasterIdLst>
  <p:notesMasterIdLst>
    <p:notesMasterId r:id="rId53"/>
  </p:notesMasterIdLst>
  <p:sldIdLst>
    <p:sldId id="256" r:id="rId3"/>
    <p:sldId id="297" r:id="rId4"/>
    <p:sldId id="257" r:id="rId5"/>
    <p:sldId id="258" r:id="rId6"/>
    <p:sldId id="259" r:id="rId7"/>
    <p:sldId id="260" r:id="rId8"/>
    <p:sldId id="261" r:id="rId9"/>
    <p:sldId id="262" r:id="rId10"/>
    <p:sldId id="263" r:id="rId11"/>
    <p:sldId id="264" r:id="rId12"/>
    <p:sldId id="265" r:id="rId13"/>
    <p:sldId id="266" r:id="rId14"/>
    <p:sldId id="267" r:id="rId15"/>
    <p:sldId id="298" r:id="rId16"/>
    <p:sldId id="299" r:id="rId17"/>
    <p:sldId id="300" r:id="rId18"/>
    <p:sldId id="301" r:id="rId19"/>
    <p:sldId id="268" r:id="rId20"/>
    <p:sldId id="269" r:id="rId21"/>
    <p:sldId id="270" r:id="rId22"/>
    <p:sldId id="271" r:id="rId23"/>
    <p:sldId id="302" r:id="rId24"/>
    <p:sldId id="303" r:id="rId25"/>
    <p:sldId id="307" r:id="rId26"/>
    <p:sldId id="308" r:id="rId27"/>
    <p:sldId id="272" r:id="rId28"/>
    <p:sldId id="273" r:id="rId29"/>
    <p:sldId id="274" r:id="rId30"/>
    <p:sldId id="306" r:id="rId31"/>
    <p:sldId id="304" r:id="rId32"/>
    <p:sldId id="305" r:id="rId33"/>
    <p:sldId id="275" r:id="rId34"/>
    <p:sldId id="286" r:id="rId35"/>
    <p:sldId id="276" r:id="rId36"/>
    <p:sldId id="277" r:id="rId37"/>
    <p:sldId id="278" r:id="rId38"/>
    <p:sldId id="296" r:id="rId39"/>
    <p:sldId id="279" r:id="rId40"/>
    <p:sldId id="280" r:id="rId41"/>
    <p:sldId id="281" r:id="rId42"/>
    <p:sldId id="282" r:id="rId43"/>
    <p:sldId id="283" r:id="rId44"/>
    <p:sldId id="284" r:id="rId45"/>
    <p:sldId id="285" r:id="rId46"/>
    <p:sldId id="289" r:id="rId47"/>
    <p:sldId id="290" r:id="rId48"/>
    <p:sldId id="291" r:id="rId49"/>
    <p:sldId id="293" r:id="rId50"/>
    <p:sldId id="294" r:id="rId51"/>
    <p:sldId id="295" r:id="rId52"/>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F4C82"/>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5262" autoAdjust="0"/>
  </p:normalViewPr>
  <p:slideViewPr>
    <p:cSldViewPr snapToGrid="0">
      <p:cViewPr varScale="1">
        <p:scale>
          <a:sx n="65" d="100"/>
          <a:sy n="65" d="100"/>
        </p:scale>
        <p:origin x="724" y="40"/>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snapToGrid="0">
      <p:cViewPr varScale="1">
        <p:scale>
          <a:sx n="63" d="100"/>
          <a:sy n="63" d="100"/>
        </p:scale>
        <p:origin x="3134" y="67"/>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viewProps" Target="viewProp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notesMaster" Target="notesMasters/notesMaster1.xml"/><Relationship Id="rId5" Type="http://schemas.openxmlformats.org/officeDocument/2006/relationships/slide" Target="slides/slide3.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theme" Target="theme/theme1.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tableStyles" Target="tableStyles.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it-IT"/>
          </a:p>
        </p:txBody>
      </p:sp>
      <p:sp>
        <p:nvSpPr>
          <p:cNvPr id="3" name="Segnaposto dat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9862D90-5AC5-492F-A55C-F61CD039C18E}" type="datetimeFigureOut">
              <a:rPr lang="it-IT" smtClean="0"/>
              <a:t>30/01/2020</a:t>
            </a:fld>
            <a:endParaRPr lang="it-IT"/>
          </a:p>
        </p:txBody>
      </p:sp>
      <p:sp>
        <p:nvSpPr>
          <p:cNvPr id="4" name="Segnaposto immagin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it-IT"/>
          </a:p>
        </p:txBody>
      </p:sp>
      <p:sp>
        <p:nvSpPr>
          <p:cNvPr id="5" name="Segnaposto note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6" name="Segnaposto piè di pa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it-IT"/>
          </a:p>
        </p:txBody>
      </p:sp>
      <p:sp>
        <p:nvSpPr>
          <p:cNvPr id="7" name="Segnaposto numero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9D9821B-15C8-4C60-A655-C94C33E0CEC8}" type="slidenum">
              <a:rPr lang="it-IT" smtClean="0"/>
              <a:t>‹N›</a:t>
            </a:fld>
            <a:endParaRPr lang="it-IT"/>
          </a:p>
        </p:txBody>
      </p:sp>
    </p:spTree>
    <p:extLst>
      <p:ext uri="{BB962C8B-B14F-4D97-AF65-F5344CB8AC3E}">
        <p14:creationId xmlns:p14="http://schemas.microsoft.com/office/powerpoint/2010/main" val="370621000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a:t>Copertina iniziale</a:t>
            </a:r>
          </a:p>
          <a:p>
            <a:endParaRPr lang="it-IT" dirty="0"/>
          </a:p>
        </p:txBody>
      </p:sp>
      <p:sp>
        <p:nvSpPr>
          <p:cNvPr id="4" name="Segnaposto numero diapositiva 3"/>
          <p:cNvSpPr>
            <a:spLocks noGrp="1"/>
          </p:cNvSpPr>
          <p:nvPr>
            <p:ph type="sldNum" sz="quarter" idx="10"/>
          </p:nvPr>
        </p:nvSpPr>
        <p:spPr/>
        <p:txBody>
          <a:bodyPr/>
          <a:lstStyle/>
          <a:p>
            <a:fld id="{39D9821B-15C8-4C60-A655-C94C33E0CEC8}" type="slidenum">
              <a:rPr lang="it-IT" smtClean="0"/>
              <a:t>1</a:t>
            </a:fld>
            <a:endParaRPr lang="it-IT"/>
          </a:p>
        </p:txBody>
      </p:sp>
    </p:spTree>
    <p:extLst>
      <p:ext uri="{BB962C8B-B14F-4D97-AF65-F5344CB8AC3E}">
        <p14:creationId xmlns:p14="http://schemas.microsoft.com/office/powerpoint/2010/main" val="218444574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b="1" u="sng" dirty="0"/>
              <a:t>Induzione</a:t>
            </a:r>
            <a:r>
              <a:rPr lang="it-IT" dirty="0"/>
              <a:t> a Campodarsego</a:t>
            </a:r>
          </a:p>
        </p:txBody>
      </p:sp>
      <p:sp>
        <p:nvSpPr>
          <p:cNvPr id="4" name="Segnaposto numero diapositiva 3"/>
          <p:cNvSpPr>
            <a:spLocks noGrp="1"/>
          </p:cNvSpPr>
          <p:nvPr>
            <p:ph type="sldNum" sz="quarter" idx="10"/>
          </p:nvPr>
        </p:nvSpPr>
        <p:spPr/>
        <p:txBody>
          <a:bodyPr/>
          <a:lstStyle/>
          <a:p>
            <a:fld id="{AB454CED-E3E6-4021-BB7F-B943ED1003CF}" type="slidenum">
              <a:rPr lang="it-IT" smtClean="0"/>
              <a:t>25</a:t>
            </a:fld>
            <a:endParaRPr lang="it-IT"/>
          </a:p>
        </p:txBody>
      </p:sp>
    </p:spTree>
    <p:extLst>
      <p:ext uri="{BB962C8B-B14F-4D97-AF65-F5344CB8AC3E}">
        <p14:creationId xmlns:p14="http://schemas.microsoft.com/office/powerpoint/2010/main" val="34085725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fld id="{39D9821B-15C8-4C60-A655-C94C33E0CEC8}" type="slidenum">
              <a:rPr lang="it-IT" smtClean="0"/>
              <a:t>26</a:t>
            </a:fld>
            <a:endParaRPr lang="it-IT"/>
          </a:p>
        </p:txBody>
      </p:sp>
    </p:spTree>
    <p:extLst>
      <p:ext uri="{BB962C8B-B14F-4D97-AF65-F5344CB8AC3E}">
        <p14:creationId xmlns:p14="http://schemas.microsoft.com/office/powerpoint/2010/main" val="63582116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it-IT" dirty="0"/>
              <a:t>Esempi di Corsico</a:t>
            </a:r>
          </a:p>
          <a:p>
            <a:endParaRPr lang="it-IT" dirty="0"/>
          </a:p>
        </p:txBody>
      </p:sp>
      <p:sp>
        <p:nvSpPr>
          <p:cNvPr id="4" name="Segnaposto numero diapositiva 3"/>
          <p:cNvSpPr>
            <a:spLocks noGrp="1"/>
          </p:cNvSpPr>
          <p:nvPr>
            <p:ph type="sldNum" sz="quarter" idx="10"/>
          </p:nvPr>
        </p:nvSpPr>
        <p:spPr/>
        <p:txBody>
          <a:bodyPr/>
          <a:lstStyle/>
          <a:p>
            <a:fld id="{39D9821B-15C8-4C60-A655-C94C33E0CEC8}" type="slidenum">
              <a:rPr lang="it-IT" smtClean="0"/>
              <a:t>27</a:t>
            </a:fld>
            <a:endParaRPr lang="it-IT"/>
          </a:p>
        </p:txBody>
      </p:sp>
    </p:spTree>
    <p:extLst>
      <p:ext uri="{BB962C8B-B14F-4D97-AF65-F5344CB8AC3E}">
        <p14:creationId xmlns:p14="http://schemas.microsoft.com/office/powerpoint/2010/main" val="344471088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454CED-E3E6-4021-BB7F-B943ED1003CF}" type="slidenum">
              <a:rPr kumimoji="0" lang="it-IT"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it-IT"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7961229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fld id="{AB454CED-E3E6-4021-BB7F-B943ED1003CF}" type="slidenum">
              <a:rPr lang="it-IT" smtClean="0"/>
              <a:t>31</a:t>
            </a:fld>
            <a:endParaRPr lang="it-IT"/>
          </a:p>
        </p:txBody>
      </p:sp>
    </p:spTree>
    <p:extLst>
      <p:ext uri="{BB962C8B-B14F-4D97-AF65-F5344CB8AC3E}">
        <p14:creationId xmlns:p14="http://schemas.microsoft.com/office/powerpoint/2010/main" val="7957019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5"/>
          </p:nvPr>
        </p:nvSpPr>
        <p:spPr/>
        <p:txBody>
          <a:bodyPr/>
          <a:lstStyle/>
          <a:p>
            <a:fld id="{39D9821B-15C8-4C60-A655-C94C33E0CEC8}" type="slidenum">
              <a:rPr lang="it-IT" smtClean="0"/>
              <a:t>8</a:t>
            </a:fld>
            <a:endParaRPr lang="it-IT"/>
          </a:p>
        </p:txBody>
      </p:sp>
    </p:spTree>
    <p:extLst>
      <p:ext uri="{BB962C8B-B14F-4D97-AF65-F5344CB8AC3E}">
        <p14:creationId xmlns:p14="http://schemas.microsoft.com/office/powerpoint/2010/main" val="140969847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fld id="{39D9821B-15C8-4C60-A655-C94C33E0CEC8}" type="slidenum">
              <a:rPr lang="it-IT" smtClean="0"/>
              <a:t>12</a:t>
            </a:fld>
            <a:endParaRPr lang="it-IT"/>
          </a:p>
        </p:txBody>
      </p:sp>
    </p:spTree>
    <p:extLst>
      <p:ext uri="{BB962C8B-B14F-4D97-AF65-F5344CB8AC3E}">
        <p14:creationId xmlns:p14="http://schemas.microsoft.com/office/powerpoint/2010/main" val="100896513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454CED-E3E6-4021-BB7F-B943ED1003CF}" type="slidenum">
              <a:rPr kumimoji="0" lang="it-IT"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it-IT"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2787390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fld id="{AB454CED-E3E6-4021-BB7F-B943ED1003CF}" type="slidenum">
              <a:rPr lang="it-IT" smtClean="0"/>
              <a:t>15</a:t>
            </a:fld>
            <a:endParaRPr lang="it-IT"/>
          </a:p>
        </p:txBody>
      </p:sp>
    </p:spTree>
    <p:extLst>
      <p:ext uri="{BB962C8B-B14F-4D97-AF65-F5344CB8AC3E}">
        <p14:creationId xmlns:p14="http://schemas.microsoft.com/office/powerpoint/2010/main" val="150753372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fld id="{AB454CED-E3E6-4021-BB7F-B943ED1003CF}" type="slidenum">
              <a:rPr lang="it-IT" smtClean="0"/>
              <a:t>16</a:t>
            </a:fld>
            <a:endParaRPr lang="it-IT"/>
          </a:p>
        </p:txBody>
      </p:sp>
    </p:spTree>
    <p:extLst>
      <p:ext uri="{BB962C8B-B14F-4D97-AF65-F5344CB8AC3E}">
        <p14:creationId xmlns:p14="http://schemas.microsoft.com/office/powerpoint/2010/main" val="328041561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smtClean="0"/>
              <a:t>1. Aria di famiglia Gheron pur con l’estro dei singoli progettisti; 2.</a:t>
            </a:r>
            <a:r>
              <a:rPr lang="it-IT" baseline="0" dirty="0" smtClean="0"/>
              <a:t> assistenza agli ospiti; 3. ambiente famigliare e non ospedaliero</a:t>
            </a:r>
            <a:endParaRPr lang="it-IT" dirty="0"/>
          </a:p>
        </p:txBody>
      </p:sp>
      <p:sp>
        <p:nvSpPr>
          <p:cNvPr id="4" name="Segnaposto numero diapositiva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454CED-E3E6-4021-BB7F-B943ED1003CF}" type="slidenum">
              <a:rPr kumimoji="0" lang="it-IT"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it-IT"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8778947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err="1"/>
              <a:t>Ele</a:t>
            </a:r>
            <a:r>
              <a:rPr lang="it-IT" dirty="0"/>
              <a:t>!!!</a:t>
            </a:r>
          </a:p>
        </p:txBody>
      </p:sp>
      <p:sp>
        <p:nvSpPr>
          <p:cNvPr id="4" name="Segnaposto numero diapositiva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454CED-E3E6-4021-BB7F-B943ED1003CF}" type="slidenum">
              <a:rPr kumimoji="0" lang="it-IT"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it-IT"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0411363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fld id="{AB454CED-E3E6-4021-BB7F-B943ED1003CF}" type="slidenum">
              <a:rPr lang="it-IT" smtClean="0"/>
              <a:t>24</a:t>
            </a:fld>
            <a:endParaRPr lang="it-IT"/>
          </a:p>
        </p:txBody>
      </p:sp>
    </p:spTree>
    <p:extLst>
      <p:ext uri="{BB962C8B-B14F-4D97-AF65-F5344CB8AC3E}">
        <p14:creationId xmlns:p14="http://schemas.microsoft.com/office/powerpoint/2010/main" val="326606441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it-IT"/>
              <a:t>Fare clic per modificare lo stile del titolo dello schema</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it-IT"/>
              <a:t>Fare clic per modificare lo stile del sottotitolo dello schema</a:t>
            </a:r>
            <a:endParaRPr lang="en-US" dirty="0"/>
          </a:p>
        </p:txBody>
      </p:sp>
      <p:sp>
        <p:nvSpPr>
          <p:cNvPr id="4" name="Date Placeholder 3"/>
          <p:cNvSpPr>
            <a:spLocks noGrp="1"/>
          </p:cNvSpPr>
          <p:nvPr>
            <p:ph type="dt" sz="half" idx="10"/>
          </p:nvPr>
        </p:nvSpPr>
        <p:spPr/>
        <p:txBody>
          <a:bodyPr/>
          <a:lstStyle/>
          <a:p>
            <a:fld id="{96B83E1D-49B3-4081-801C-5821461FBE61}" type="datetimeFigureOut">
              <a:rPr lang="it-IT" smtClean="0"/>
              <a:t>30/01/2020</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075F96A3-2936-4FFA-A532-34653E9826C1}" type="slidenum">
              <a:rPr lang="it-IT" smtClean="0"/>
              <a:t>‹N›</a:t>
            </a:fld>
            <a:endParaRPr lang="it-IT"/>
          </a:p>
        </p:txBody>
      </p:sp>
    </p:spTree>
    <p:extLst>
      <p:ext uri="{BB962C8B-B14F-4D97-AF65-F5344CB8AC3E}">
        <p14:creationId xmlns:p14="http://schemas.microsoft.com/office/powerpoint/2010/main" val="77389206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t>Fare clic per modificare lo stile del titolo dello schema</a:t>
            </a:r>
            <a:endParaRPr lang="en-US" dirty="0"/>
          </a:p>
        </p:txBody>
      </p:sp>
      <p:sp>
        <p:nvSpPr>
          <p:cNvPr id="3" name="Vertical Text Placeholder 2"/>
          <p:cNvSpPr>
            <a:spLocks noGrp="1"/>
          </p:cNvSpPr>
          <p:nvPr>
            <p:ph type="body" orient="vert" idx="1"/>
          </p:nvPr>
        </p:nvSpPr>
        <p:spPr/>
        <p:txBody>
          <a:bodyPr vert="eaVert"/>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Date Placeholder 3"/>
          <p:cNvSpPr>
            <a:spLocks noGrp="1"/>
          </p:cNvSpPr>
          <p:nvPr>
            <p:ph type="dt" sz="half" idx="10"/>
          </p:nvPr>
        </p:nvSpPr>
        <p:spPr/>
        <p:txBody>
          <a:bodyPr/>
          <a:lstStyle/>
          <a:p>
            <a:fld id="{96B83E1D-49B3-4081-801C-5821461FBE61}" type="datetimeFigureOut">
              <a:rPr lang="it-IT" smtClean="0"/>
              <a:t>30/01/2020</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075F96A3-2936-4FFA-A532-34653E9826C1}" type="slidenum">
              <a:rPr lang="it-IT" smtClean="0"/>
              <a:t>‹N›</a:t>
            </a:fld>
            <a:endParaRPr lang="it-IT"/>
          </a:p>
        </p:txBody>
      </p:sp>
    </p:spTree>
    <p:extLst>
      <p:ext uri="{BB962C8B-B14F-4D97-AF65-F5344CB8AC3E}">
        <p14:creationId xmlns:p14="http://schemas.microsoft.com/office/powerpoint/2010/main" val="276101471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it-IT"/>
              <a:t>Fare clic per modificare lo stile del titolo dello schema</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Date Placeholder 3"/>
          <p:cNvSpPr>
            <a:spLocks noGrp="1"/>
          </p:cNvSpPr>
          <p:nvPr>
            <p:ph type="dt" sz="half" idx="10"/>
          </p:nvPr>
        </p:nvSpPr>
        <p:spPr/>
        <p:txBody>
          <a:bodyPr/>
          <a:lstStyle/>
          <a:p>
            <a:fld id="{96B83E1D-49B3-4081-801C-5821461FBE61}" type="datetimeFigureOut">
              <a:rPr lang="it-IT" smtClean="0"/>
              <a:t>30/01/2020</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075F96A3-2936-4FFA-A532-34653E9826C1}" type="slidenum">
              <a:rPr lang="it-IT" smtClean="0"/>
              <a:t>‹N›</a:t>
            </a:fld>
            <a:endParaRPr lang="it-IT"/>
          </a:p>
        </p:txBody>
      </p:sp>
    </p:spTree>
    <p:extLst>
      <p:ext uri="{BB962C8B-B14F-4D97-AF65-F5344CB8AC3E}">
        <p14:creationId xmlns:p14="http://schemas.microsoft.com/office/powerpoint/2010/main" val="375997966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p:cNvSpPr>
            <a:spLocks noGrp="1"/>
          </p:cNvSpPr>
          <p:nvPr>
            <p:ph type="ctrTitle"/>
          </p:nvPr>
        </p:nvSpPr>
        <p:spPr>
          <a:xfrm>
            <a:off x="1524000" y="1122363"/>
            <a:ext cx="9144000" cy="2387600"/>
          </a:xfrm>
        </p:spPr>
        <p:txBody>
          <a:bodyPr anchor="b"/>
          <a:lstStyle>
            <a:lvl1pPr algn="ctr">
              <a:defRPr sz="6000"/>
            </a:lvl1pPr>
          </a:lstStyle>
          <a:p>
            <a:r>
              <a:rPr lang="it-IT"/>
              <a:t>Fare clic per modificare lo stile del titolo</a:t>
            </a:r>
          </a:p>
        </p:txBody>
      </p:sp>
      <p:sp>
        <p:nvSpPr>
          <p:cNvPr id="3" name="Sottotitolo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it-IT"/>
              <a:t>Fare clic per modificare lo stile del sottotitolo dello schema</a:t>
            </a:r>
          </a:p>
        </p:txBody>
      </p:sp>
      <p:sp>
        <p:nvSpPr>
          <p:cNvPr id="4" name="Segnaposto data 3"/>
          <p:cNvSpPr>
            <a:spLocks noGrp="1"/>
          </p:cNvSpPr>
          <p:nvPr>
            <p:ph type="dt" sz="half" idx="10"/>
          </p:nvPr>
        </p:nvSpPr>
        <p:spPr/>
        <p:txBody>
          <a:bodyPr/>
          <a:lstStyle/>
          <a:p>
            <a:fld id="{23C6FCC7-8433-4823-A6CD-EFCD9ABE9BDF}" type="datetimeFigureOut">
              <a:rPr lang="it-IT" smtClean="0"/>
              <a:t>30/01/2020</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32684507-E485-4D51-B5D4-BC4F8824D83E}" type="slidenum">
              <a:rPr lang="it-IT" smtClean="0"/>
              <a:t>‹N›</a:t>
            </a:fld>
            <a:endParaRPr lang="it-IT"/>
          </a:p>
        </p:txBody>
      </p:sp>
    </p:spTree>
    <p:extLst>
      <p:ext uri="{BB962C8B-B14F-4D97-AF65-F5344CB8AC3E}">
        <p14:creationId xmlns:p14="http://schemas.microsoft.com/office/powerpoint/2010/main" val="363263886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contenuto 2"/>
          <p:cNvSpPr>
            <a:spLocks noGrp="1"/>
          </p:cNvSpPr>
          <p:nvPr>
            <p:ph idx="1"/>
          </p:nvPr>
        </p:nvSpPr>
        <p:spPr/>
        <p:txBody>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p:txBody>
          <a:bodyPr/>
          <a:lstStyle/>
          <a:p>
            <a:fld id="{23C6FCC7-8433-4823-A6CD-EFCD9ABE9BDF}" type="datetimeFigureOut">
              <a:rPr lang="it-IT" smtClean="0"/>
              <a:t>30/01/2020</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32684507-E485-4D51-B5D4-BC4F8824D83E}" type="slidenum">
              <a:rPr lang="it-IT" smtClean="0"/>
              <a:t>‹N›</a:t>
            </a:fld>
            <a:endParaRPr lang="it-IT"/>
          </a:p>
        </p:txBody>
      </p:sp>
    </p:spTree>
    <p:extLst>
      <p:ext uri="{BB962C8B-B14F-4D97-AF65-F5344CB8AC3E}">
        <p14:creationId xmlns:p14="http://schemas.microsoft.com/office/powerpoint/2010/main" val="266647753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831850" y="1709738"/>
            <a:ext cx="10515600" cy="2852737"/>
          </a:xfrm>
        </p:spPr>
        <p:txBody>
          <a:bodyPr anchor="b"/>
          <a:lstStyle>
            <a:lvl1pPr>
              <a:defRPr sz="6000"/>
            </a:lvl1pPr>
          </a:lstStyle>
          <a:p>
            <a:r>
              <a:rPr lang="it-IT"/>
              <a:t>Fare clic per modificare lo stile del titolo</a:t>
            </a:r>
          </a:p>
        </p:txBody>
      </p:sp>
      <p:sp>
        <p:nvSpPr>
          <p:cNvPr id="3" name="Segnaposto testo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it-IT"/>
              <a:t>Modifica gli stili del testo dello schema</a:t>
            </a:r>
          </a:p>
        </p:txBody>
      </p:sp>
      <p:sp>
        <p:nvSpPr>
          <p:cNvPr id="4" name="Segnaposto data 3"/>
          <p:cNvSpPr>
            <a:spLocks noGrp="1"/>
          </p:cNvSpPr>
          <p:nvPr>
            <p:ph type="dt" sz="half" idx="10"/>
          </p:nvPr>
        </p:nvSpPr>
        <p:spPr/>
        <p:txBody>
          <a:bodyPr/>
          <a:lstStyle/>
          <a:p>
            <a:fld id="{23C6FCC7-8433-4823-A6CD-EFCD9ABE9BDF}" type="datetimeFigureOut">
              <a:rPr lang="it-IT" smtClean="0"/>
              <a:t>30/01/2020</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32684507-E485-4D51-B5D4-BC4F8824D83E}" type="slidenum">
              <a:rPr lang="it-IT" smtClean="0"/>
              <a:t>‹N›</a:t>
            </a:fld>
            <a:endParaRPr lang="it-IT"/>
          </a:p>
        </p:txBody>
      </p:sp>
    </p:spTree>
    <p:extLst>
      <p:ext uri="{BB962C8B-B14F-4D97-AF65-F5344CB8AC3E}">
        <p14:creationId xmlns:p14="http://schemas.microsoft.com/office/powerpoint/2010/main" val="349016550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contenuto 2"/>
          <p:cNvSpPr>
            <a:spLocks noGrp="1"/>
          </p:cNvSpPr>
          <p:nvPr>
            <p:ph sz="half" idx="1"/>
          </p:nvPr>
        </p:nvSpPr>
        <p:spPr>
          <a:xfrm>
            <a:off x="838200" y="1825625"/>
            <a:ext cx="5181600" cy="4351338"/>
          </a:xfrm>
        </p:spPr>
        <p:txBody>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contenuto 3"/>
          <p:cNvSpPr>
            <a:spLocks noGrp="1"/>
          </p:cNvSpPr>
          <p:nvPr>
            <p:ph sz="half" idx="2"/>
          </p:nvPr>
        </p:nvSpPr>
        <p:spPr>
          <a:xfrm>
            <a:off x="6172200" y="1825625"/>
            <a:ext cx="5181600" cy="4351338"/>
          </a:xfrm>
        </p:spPr>
        <p:txBody>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data 4"/>
          <p:cNvSpPr>
            <a:spLocks noGrp="1"/>
          </p:cNvSpPr>
          <p:nvPr>
            <p:ph type="dt" sz="half" idx="10"/>
          </p:nvPr>
        </p:nvSpPr>
        <p:spPr/>
        <p:txBody>
          <a:bodyPr/>
          <a:lstStyle/>
          <a:p>
            <a:fld id="{23C6FCC7-8433-4823-A6CD-EFCD9ABE9BDF}" type="datetimeFigureOut">
              <a:rPr lang="it-IT" smtClean="0"/>
              <a:t>30/01/2020</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32684507-E485-4D51-B5D4-BC4F8824D83E}" type="slidenum">
              <a:rPr lang="it-IT" smtClean="0"/>
              <a:t>‹N›</a:t>
            </a:fld>
            <a:endParaRPr lang="it-IT"/>
          </a:p>
        </p:txBody>
      </p:sp>
    </p:spTree>
    <p:extLst>
      <p:ext uri="{BB962C8B-B14F-4D97-AF65-F5344CB8AC3E}">
        <p14:creationId xmlns:p14="http://schemas.microsoft.com/office/powerpoint/2010/main" val="270638741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a:xfrm>
            <a:off x="839788" y="365125"/>
            <a:ext cx="10515600" cy="1325563"/>
          </a:xfrm>
        </p:spPr>
        <p:txBody>
          <a:bodyPr/>
          <a:lstStyle/>
          <a:p>
            <a:r>
              <a:rPr lang="it-IT"/>
              <a:t>Fare clic per modificare lo stile del titolo</a:t>
            </a:r>
          </a:p>
        </p:txBody>
      </p:sp>
      <p:sp>
        <p:nvSpPr>
          <p:cNvPr id="3" name="Segnaposto testo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Modifica gli stili del testo dello schema</a:t>
            </a:r>
          </a:p>
        </p:txBody>
      </p:sp>
      <p:sp>
        <p:nvSpPr>
          <p:cNvPr id="4" name="Segnaposto contenuto 3"/>
          <p:cNvSpPr>
            <a:spLocks noGrp="1"/>
          </p:cNvSpPr>
          <p:nvPr>
            <p:ph sz="half" idx="2"/>
          </p:nvPr>
        </p:nvSpPr>
        <p:spPr>
          <a:xfrm>
            <a:off x="839788" y="2505075"/>
            <a:ext cx="5157787" cy="3684588"/>
          </a:xfrm>
        </p:spPr>
        <p:txBody>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testo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Modifica gli stili del testo dello schema</a:t>
            </a:r>
          </a:p>
        </p:txBody>
      </p:sp>
      <p:sp>
        <p:nvSpPr>
          <p:cNvPr id="6" name="Segnaposto contenuto 5"/>
          <p:cNvSpPr>
            <a:spLocks noGrp="1"/>
          </p:cNvSpPr>
          <p:nvPr>
            <p:ph sz="quarter" idx="4"/>
          </p:nvPr>
        </p:nvSpPr>
        <p:spPr>
          <a:xfrm>
            <a:off x="6172200" y="2505075"/>
            <a:ext cx="5183188" cy="3684588"/>
          </a:xfrm>
        </p:spPr>
        <p:txBody>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7" name="Segnaposto data 6"/>
          <p:cNvSpPr>
            <a:spLocks noGrp="1"/>
          </p:cNvSpPr>
          <p:nvPr>
            <p:ph type="dt" sz="half" idx="10"/>
          </p:nvPr>
        </p:nvSpPr>
        <p:spPr/>
        <p:txBody>
          <a:bodyPr/>
          <a:lstStyle/>
          <a:p>
            <a:fld id="{23C6FCC7-8433-4823-A6CD-EFCD9ABE9BDF}" type="datetimeFigureOut">
              <a:rPr lang="it-IT" smtClean="0"/>
              <a:t>30/01/2020</a:t>
            </a:fld>
            <a:endParaRPr lang="it-IT"/>
          </a:p>
        </p:txBody>
      </p:sp>
      <p:sp>
        <p:nvSpPr>
          <p:cNvPr id="8" name="Segnaposto piè di pagina 7"/>
          <p:cNvSpPr>
            <a:spLocks noGrp="1"/>
          </p:cNvSpPr>
          <p:nvPr>
            <p:ph type="ftr" sz="quarter" idx="11"/>
          </p:nvPr>
        </p:nvSpPr>
        <p:spPr/>
        <p:txBody>
          <a:bodyPr/>
          <a:lstStyle/>
          <a:p>
            <a:endParaRPr lang="it-IT"/>
          </a:p>
        </p:txBody>
      </p:sp>
      <p:sp>
        <p:nvSpPr>
          <p:cNvPr id="9" name="Segnaposto numero diapositiva 8"/>
          <p:cNvSpPr>
            <a:spLocks noGrp="1"/>
          </p:cNvSpPr>
          <p:nvPr>
            <p:ph type="sldNum" sz="quarter" idx="12"/>
          </p:nvPr>
        </p:nvSpPr>
        <p:spPr/>
        <p:txBody>
          <a:bodyPr/>
          <a:lstStyle/>
          <a:p>
            <a:fld id="{32684507-E485-4D51-B5D4-BC4F8824D83E}" type="slidenum">
              <a:rPr lang="it-IT" smtClean="0"/>
              <a:t>‹N›</a:t>
            </a:fld>
            <a:endParaRPr lang="it-IT"/>
          </a:p>
        </p:txBody>
      </p:sp>
    </p:spTree>
    <p:extLst>
      <p:ext uri="{BB962C8B-B14F-4D97-AF65-F5344CB8AC3E}">
        <p14:creationId xmlns:p14="http://schemas.microsoft.com/office/powerpoint/2010/main" val="327077578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data 2"/>
          <p:cNvSpPr>
            <a:spLocks noGrp="1"/>
          </p:cNvSpPr>
          <p:nvPr>
            <p:ph type="dt" sz="half" idx="10"/>
          </p:nvPr>
        </p:nvSpPr>
        <p:spPr/>
        <p:txBody>
          <a:bodyPr/>
          <a:lstStyle/>
          <a:p>
            <a:fld id="{23C6FCC7-8433-4823-A6CD-EFCD9ABE9BDF}" type="datetimeFigureOut">
              <a:rPr lang="it-IT" smtClean="0"/>
              <a:t>30/01/2020</a:t>
            </a:fld>
            <a:endParaRPr lang="it-IT"/>
          </a:p>
        </p:txBody>
      </p:sp>
      <p:sp>
        <p:nvSpPr>
          <p:cNvPr id="4" name="Segnaposto piè di pagina 3"/>
          <p:cNvSpPr>
            <a:spLocks noGrp="1"/>
          </p:cNvSpPr>
          <p:nvPr>
            <p:ph type="ftr" sz="quarter" idx="11"/>
          </p:nvPr>
        </p:nvSpPr>
        <p:spPr/>
        <p:txBody>
          <a:bodyPr/>
          <a:lstStyle/>
          <a:p>
            <a:endParaRPr lang="it-IT"/>
          </a:p>
        </p:txBody>
      </p:sp>
      <p:sp>
        <p:nvSpPr>
          <p:cNvPr id="5" name="Segnaposto numero diapositiva 4"/>
          <p:cNvSpPr>
            <a:spLocks noGrp="1"/>
          </p:cNvSpPr>
          <p:nvPr>
            <p:ph type="sldNum" sz="quarter" idx="12"/>
          </p:nvPr>
        </p:nvSpPr>
        <p:spPr/>
        <p:txBody>
          <a:bodyPr/>
          <a:lstStyle/>
          <a:p>
            <a:fld id="{32684507-E485-4D51-B5D4-BC4F8824D83E}" type="slidenum">
              <a:rPr lang="it-IT" smtClean="0"/>
              <a:t>‹N›</a:t>
            </a:fld>
            <a:endParaRPr lang="it-IT"/>
          </a:p>
        </p:txBody>
      </p:sp>
    </p:spTree>
    <p:extLst>
      <p:ext uri="{BB962C8B-B14F-4D97-AF65-F5344CB8AC3E}">
        <p14:creationId xmlns:p14="http://schemas.microsoft.com/office/powerpoint/2010/main" val="406434956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data 1"/>
          <p:cNvSpPr>
            <a:spLocks noGrp="1"/>
          </p:cNvSpPr>
          <p:nvPr>
            <p:ph type="dt" sz="half" idx="10"/>
          </p:nvPr>
        </p:nvSpPr>
        <p:spPr/>
        <p:txBody>
          <a:bodyPr/>
          <a:lstStyle/>
          <a:p>
            <a:fld id="{23C6FCC7-8433-4823-A6CD-EFCD9ABE9BDF}" type="datetimeFigureOut">
              <a:rPr lang="it-IT" smtClean="0"/>
              <a:t>30/01/2020</a:t>
            </a:fld>
            <a:endParaRPr lang="it-IT"/>
          </a:p>
        </p:txBody>
      </p:sp>
      <p:sp>
        <p:nvSpPr>
          <p:cNvPr id="3" name="Segnaposto piè di pagina 2"/>
          <p:cNvSpPr>
            <a:spLocks noGrp="1"/>
          </p:cNvSpPr>
          <p:nvPr>
            <p:ph type="ftr" sz="quarter" idx="11"/>
          </p:nvPr>
        </p:nvSpPr>
        <p:spPr/>
        <p:txBody>
          <a:bodyPr/>
          <a:lstStyle/>
          <a:p>
            <a:endParaRPr lang="it-IT"/>
          </a:p>
        </p:txBody>
      </p:sp>
      <p:sp>
        <p:nvSpPr>
          <p:cNvPr id="4" name="Segnaposto numero diapositiva 3"/>
          <p:cNvSpPr>
            <a:spLocks noGrp="1"/>
          </p:cNvSpPr>
          <p:nvPr>
            <p:ph type="sldNum" sz="quarter" idx="12"/>
          </p:nvPr>
        </p:nvSpPr>
        <p:spPr/>
        <p:txBody>
          <a:bodyPr/>
          <a:lstStyle/>
          <a:p>
            <a:fld id="{32684507-E485-4D51-B5D4-BC4F8824D83E}" type="slidenum">
              <a:rPr lang="it-IT" smtClean="0"/>
              <a:t>‹N›</a:t>
            </a:fld>
            <a:endParaRPr lang="it-IT"/>
          </a:p>
        </p:txBody>
      </p:sp>
    </p:spTree>
    <p:extLst>
      <p:ext uri="{BB962C8B-B14F-4D97-AF65-F5344CB8AC3E}">
        <p14:creationId xmlns:p14="http://schemas.microsoft.com/office/powerpoint/2010/main" val="351204374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839788" y="457200"/>
            <a:ext cx="3932237" cy="1600200"/>
          </a:xfrm>
        </p:spPr>
        <p:txBody>
          <a:bodyPr anchor="b"/>
          <a:lstStyle>
            <a:lvl1pPr>
              <a:defRPr sz="3200"/>
            </a:lvl1pPr>
          </a:lstStyle>
          <a:p>
            <a:r>
              <a:rPr lang="it-IT"/>
              <a:t>Fare clic per modificare lo stile del titolo</a:t>
            </a:r>
          </a:p>
        </p:txBody>
      </p:sp>
      <p:sp>
        <p:nvSpPr>
          <p:cNvPr id="3" name="Segnaposto contenuto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tes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Modifica gli stili del testo dello schema</a:t>
            </a:r>
          </a:p>
        </p:txBody>
      </p:sp>
      <p:sp>
        <p:nvSpPr>
          <p:cNvPr id="5" name="Segnaposto data 4"/>
          <p:cNvSpPr>
            <a:spLocks noGrp="1"/>
          </p:cNvSpPr>
          <p:nvPr>
            <p:ph type="dt" sz="half" idx="10"/>
          </p:nvPr>
        </p:nvSpPr>
        <p:spPr/>
        <p:txBody>
          <a:bodyPr/>
          <a:lstStyle/>
          <a:p>
            <a:fld id="{23C6FCC7-8433-4823-A6CD-EFCD9ABE9BDF}" type="datetimeFigureOut">
              <a:rPr lang="it-IT" smtClean="0"/>
              <a:t>30/01/2020</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32684507-E485-4D51-B5D4-BC4F8824D83E}" type="slidenum">
              <a:rPr lang="it-IT" smtClean="0"/>
              <a:t>‹N›</a:t>
            </a:fld>
            <a:endParaRPr lang="it-IT"/>
          </a:p>
        </p:txBody>
      </p:sp>
    </p:spTree>
    <p:extLst>
      <p:ext uri="{BB962C8B-B14F-4D97-AF65-F5344CB8AC3E}">
        <p14:creationId xmlns:p14="http://schemas.microsoft.com/office/powerpoint/2010/main" val="37493813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t>Fare clic per modificare lo stile del titolo dello schema</a:t>
            </a:r>
            <a:endParaRPr lang="en-US" dirty="0"/>
          </a:p>
        </p:txBody>
      </p:sp>
      <p:sp>
        <p:nvSpPr>
          <p:cNvPr id="3" name="Content Placeholder 2"/>
          <p:cNvSpPr>
            <a:spLocks noGrp="1"/>
          </p:cNvSpPr>
          <p:nvPr>
            <p:ph idx="1"/>
          </p:nvPr>
        </p:nvSpPr>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Date Placeholder 3"/>
          <p:cNvSpPr>
            <a:spLocks noGrp="1"/>
          </p:cNvSpPr>
          <p:nvPr>
            <p:ph type="dt" sz="half" idx="10"/>
          </p:nvPr>
        </p:nvSpPr>
        <p:spPr/>
        <p:txBody>
          <a:bodyPr/>
          <a:lstStyle/>
          <a:p>
            <a:fld id="{96B83E1D-49B3-4081-801C-5821461FBE61}" type="datetimeFigureOut">
              <a:rPr lang="it-IT" smtClean="0"/>
              <a:t>30/01/2020</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075F96A3-2936-4FFA-A532-34653E9826C1}" type="slidenum">
              <a:rPr lang="it-IT" smtClean="0"/>
              <a:t>‹N›</a:t>
            </a:fld>
            <a:endParaRPr lang="it-IT"/>
          </a:p>
        </p:txBody>
      </p:sp>
    </p:spTree>
    <p:extLst>
      <p:ext uri="{BB962C8B-B14F-4D97-AF65-F5344CB8AC3E}">
        <p14:creationId xmlns:p14="http://schemas.microsoft.com/office/powerpoint/2010/main" val="14913476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839788" y="457200"/>
            <a:ext cx="3932237" cy="1600200"/>
          </a:xfrm>
        </p:spPr>
        <p:txBody>
          <a:bodyPr anchor="b"/>
          <a:lstStyle>
            <a:lvl1pPr>
              <a:defRPr sz="3200"/>
            </a:lvl1pPr>
          </a:lstStyle>
          <a:p>
            <a:r>
              <a:rPr lang="it-IT"/>
              <a:t>Fare clic per modificare lo stile del titolo</a:t>
            </a:r>
          </a:p>
        </p:txBody>
      </p:sp>
      <p:sp>
        <p:nvSpPr>
          <p:cNvPr id="3" name="Segnaposto immagine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t-IT"/>
          </a:p>
        </p:txBody>
      </p:sp>
      <p:sp>
        <p:nvSpPr>
          <p:cNvPr id="4" name="Segnaposto tes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Modifica gli stili del testo dello schema</a:t>
            </a:r>
          </a:p>
        </p:txBody>
      </p:sp>
      <p:sp>
        <p:nvSpPr>
          <p:cNvPr id="5" name="Segnaposto data 4"/>
          <p:cNvSpPr>
            <a:spLocks noGrp="1"/>
          </p:cNvSpPr>
          <p:nvPr>
            <p:ph type="dt" sz="half" idx="10"/>
          </p:nvPr>
        </p:nvSpPr>
        <p:spPr/>
        <p:txBody>
          <a:bodyPr/>
          <a:lstStyle/>
          <a:p>
            <a:fld id="{23C6FCC7-8433-4823-A6CD-EFCD9ABE9BDF}" type="datetimeFigureOut">
              <a:rPr lang="it-IT" smtClean="0"/>
              <a:t>30/01/2020</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32684507-E485-4D51-B5D4-BC4F8824D83E}" type="slidenum">
              <a:rPr lang="it-IT" smtClean="0"/>
              <a:t>‹N›</a:t>
            </a:fld>
            <a:endParaRPr lang="it-IT"/>
          </a:p>
        </p:txBody>
      </p:sp>
    </p:spTree>
    <p:extLst>
      <p:ext uri="{BB962C8B-B14F-4D97-AF65-F5344CB8AC3E}">
        <p14:creationId xmlns:p14="http://schemas.microsoft.com/office/powerpoint/2010/main" val="131944208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testo verticale 2"/>
          <p:cNvSpPr>
            <a:spLocks noGrp="1"/>
          </p:cNvSpPr>
          <p:nvPr>
            <p:ph type="body" orient="vert" idx="1"/>
          </p:nvPr>
        </p:nvSpPr>
        <p:spPr/>
        <p:txBody>
          <a:bodyPr vert="eaVert"/>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p:txBody>
          <a:bodyPr/>
          <a:lstStyle/>
          <a:p>
            <a:fld id="{23C6FCC7-8433-4823-A6CD-EFCD9ABE9BDF}" type="datetimeFigureOut">
              <a:rPr lang="it-IT" smtClean="0"/>
              <a:t>30/01/2020</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32684507-E485-4D51-B5D4-BC4F8824D83E}" type="slidenum">
              <a:rPr lang="it-IT" smtClean="0"/>
              <a:t>‹N›</a:t>
            </a:fld>
            <a:endParaRPr lang="it-IT"/>
          </a:p>
        </p:txBody>
      </p:sp>
    </p:spTree>
    <p:extLst>
      <p:ext uri="{BB962C8B-B14F-4D97-AF65-F5344CB8AC3E}">
        <p14:creationId xmlns:p14="http://schemas.microsoft.com/office/powerpoint/2010/main" val="215741740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8724900" y="365125"/>
            <a:ext cx="2628900" cy="5811838"/>
          </a:xfrm>
        </p:spPr>
        <p:txBody>
          <a:bodyPr vert="eaVert"/>
          <a:lstStyle/>
          <a:p>
            <a:r>
              <a:rPr lang="it-IT"/>
              <a:t>Fare clic per modificare lo stile del titolo</a:t>
            </a:r>
          </a:p>
        </p:txBody>
      </p:sp>
      <p:sp>
        <p:nvSpPr>
          <p:cNvPr id="3" name="Segnaposto testo verticale 2"/>
          <p:cNvSpPr>
            <a:spLocks noGrp="1"/>
          </p:cNvSpPr>
          <p:nvPr>
            <p:ph type="body" orient="vert" idx="1"/>
          </p:nvPr>
        </p:nvSpPr>
        <p:spPr>
          <a:xfrm>
            <a:off x="838200" y="365125"/>
            <a:ext cx="7734300" cy="5811838"/>
          </a:xfrm>
        </p:spPr>
        <p:txBody>
          <a:bodyPr vert="eaVert"/>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p:txBody>
          <a:bodyPr/>
          <a:lstStyle/>
          <a:p>
            <a:fld id="{23C6FCC7-8433-4823-A6CD-EFCD9ABE9BDF}" type="datetimeFigureOut">
              <a:rPr lang="it-IT" smtClean="0"/>
              <a:t>30/01/2020</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32684507-E485-4D51-B5D4-BC4F8824D83E}" type="slidenum">
              <a:rPr lang="it-IT" smtClean="0"/>
              <a:t>‹N›</a:t>
            </a:fld>
            <a:endParaRPr lang="it-IT"/>
          </a:p>
        </p:txBody>
      </p:sp>
    </p:spTree>
    <p:extLst>
      <p:ext uri="{BB962C8B-B14F-4D97-AF65-F5344CB8AC3E}">
        <p14:creationId xmlns:p14="http://schemas.microsoft.com/office/powerpoint/2010/main" val="169077461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it-IT"/>
              <a:t>Fare clic per modificare lo stile del titolo dello schema</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it-IT"/>
              <a:t>Fare clic per modificare gli stili del testo dello schema</a:t>
            </a:r>
          </a:p>
        </p:txBody>
      </p:sp>
      <p:sp>
        <p:nvSpPr>
          <p:cNvPr id="4" name="Date Placeholder 3"/>
          <p:cNvSpPr>
            <a:spLocks noGrp="1"/>
          </p:cNvSpPr>
          <p:nvPr>
            <p:ph type="dt" sz="half" idx="10"/>
          </p:nvPr>
        </p:nvSpPr>
        <p:spPr/>
        <p:txBody>
          <a:bodyPr/>
          <a:lstStyle/>
          <a:p>
            <a:fld id="{96B83E1D-49B3-4081-801C-5821461FBE61}" type="datetimeFigureOut">
              <a:rPr lang="it-IT" smtClean="0"/>
              <a:t>30/01/2020</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075F96A3-2936-4FFA-A532-34653E9826C1}" type="slidenum">
              <a:rPr lang="it-IT" smtClean="0"/>
              <a:t>‹N›</a:t>
            </a:fld>
            <a:endParaRPr lang="it-IT"/>
          </a:p>
        </p:txBody>
      </p:sp>
    </p:spTree>
    <p:extLst>
      <p:ext uri="{BB962C8B-B14F-4D97-AF65-F5344CB8AC3E}">
        <p14:creationId xmlns:p14="http://schemas.microsoft.com/office/powerpoint/2010/main" val="179365994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t>Fare clic per modificare lo stile del titolo dello schema</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5" name="Date Placeholder 4"/>
          <p:cNvSpPr>
            <a:spLocks noGrp="1"/>
          </p:cNvSpPr>
          <p:nvPr>
            <p:ph type="dt" sz="half" idx="10"/>
          </p:nvPr>
        </p:nvSpPr>
        <p:spPr/>
        <p:txBody>
          <a:bodyPr/>
          <a:lstStyle/>
          <a:p>
            <a:fld id="{96B83E1D-49B3-4081-801C-5821461FBE61}" type="datetimeFigureOut">
              <a:rPr lang="it-IT" smtClean="0"/>
              <a:t>30/01/2020</a:t>
            </a:fld>
            <a:endParaRPr lang="it-IT"/>
          </a:p>
        </p:txBody>
      </p:sp>
      <p:sp>
        <p:nvSpPr>
          <p:cNvPr id="6" name="Footer Placeholder 5"/>
          <p:cNvSpPr>
            <a:spLocks noGrp="1"/>
          </p:cNvSpPr>
          <p:nvPr>
            <p:ph type="ftr" sz="quarter" idx="11"/>
          </p:nvPr>
        </p:nvSpPr>
        <p:spPr/>
        <p:txBody>
          <a:bodyPr/>
          <a:lstStyle/>
          <a:p>
            <a:endParaRPr lang="it-IT"/>
          </a:p>
        </p:txBody>
      </p:sp>
      <p:sp>
        <p:nvSpPr>
          <p:cNvPr id="7" name="Slide Number Placeholder 6"/>
          <p:cNvSpPr>
            <a:spLocks noGrp="1"/>
          </p:cNvSpPr>
          <p:nvPr>
            <p:ph type="sldNum" sz="quarter" idx="12"/>
          </p:nvPr>
        </p:nvSpPr>
        <p:spPr/>
        <p:txBody>
          <a:bodyPr/>
          <a:lstStyle/>
          <a:p>
            <a:fld id="{075F96A3-2936-4FFA-A532-34653E9826C1}" type="slidenum">
              <a:rPr lang="it-IT" smtClean="0"/>
              <a:t>‹N›</a:t>
            </a:fld>
            <a:endParaRPr lang="it-IT"/>
          </a:p>
        </p:txBody>
      </p:sp>
    </p:spTree>
    <p:extLst>
      <p:ext uri="{BB962C8B-B14F-4D97-AF65-F5344CB8AC3E}">
        <p14:creationId xmlns:p14="http://schemas.microsoft.com/office/powerpoint/2010/main" val="15586218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it-IT"/>
              <a:t>Fare clic per modificare lo stile del titolo dello schema</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gli stili del testo dello schema</a:t>
            </a:r>
          </a:p>
        </p:txBody>
      </p:sp>
      <p:sp>
        <p:nvSpPr>
          <p:cNvPr id="4" name="Content Placeholder 3"/>
          <p:cNvSpPr>
            <a:spLocks noGrp="1"/>
          </p:cNvSpPr>
          <p:nvPr>
            <p:ph sz="half" idx="2"/>
          </p:nvPr>
        </p:nvSpPr>
        <p:spPr>
          <a:xfrm>
            <a:off x="839788" y="2505075"/>
            <a:ext cx="5157787" cy="368458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gli stili del testo dello schema</a:t>
            </a:r>
          </a:p>
        </p:txBody>
      </p:sp>
      <p:sp>
        <p:nvSpPr>
          <p:cNvPr id="6" name="Content Placeholder 5"/>
          <p:cNvSpPr>
            <a:spLocks noGrp="1"/>
          </p:cNvSpPr>
          <p:nvPr>
            <p:ph sz="quarter" idx="4"/>
          </p:nvPr>
        </p:nvSpPr>
        <p:spPr>
          <a:xfrm>
            <a:off x="6172200" y="2505075"/>
            <a:ext cx="5183188" cy="368458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7" name="Date Placeholder 6"/>
          <p:cNvSpPr>
            <a:spLocks noGrp="1"/>
          </p:cNvSpPr>
          <p:nvPr>
            <p:ph type="dt" sz="half" idx="10"/>
          </p:nvPr>
        </p:nvSpPr>
        <p:spPr/>
        <p:txBody>
          <a:bodyPr/>
          <a:lstStyle/>
          <a:p>
            <a:fld id="{96B83E1D-49B3-4081-801C-5821461FBE61}" type="datetimeFigureOut">
              <a:rPr lang="it-IT" smtClean="0"/>
              <a:t>30/01/2020</a:t>
            </a:fld>
            <a:endParaRPr lang="it-IT"/>
          </a:p>
        </p:txBody>
      </p:sp>
      <p:sp>
        <p:nvSpPr>
          <p:cNvPr id="8" name="Footer Placeholder 7"/>
          <p:cNvSpPr>
            <a:spLocks noGrp="1"/>
          </p:cNvSpPr>
          <p:nvPr>
            <p:ph type="ftr" sz="quarter" idx="11"/>
          </p:nvPr>
        </p:nvSpPr>
        <p:spPr/>
        <p:txBody>
          <a:bodyPr/>
          <a:lstStyle/>
          <a:p>
            <a:endParaRPr lang="it-IT"/>
          </a:p>
        </p:txBody>
      </p:sp>
      <p:sp>
        <p:nvSpPr>
          <p:cNvPr id="9" name="Slide Number Placeholder 8"/>
          <p:cNvSpPr>
            <a:spLocks noGrp="1"/>
          </p:cNvSpPr>
          <p:nvPr>
            <p:ph type="sldNum" sz="quarter" idx="12"/>
          </p:nvPr>
        </p:nvSpPr>
        <p:spPr/>
        <p:txBody>
          <a:bodyPr/>
          <a:lstStyle/>
          <a:p>
            <a:fld id="{075F96A3-2936-4FFA-A532-34653E9826C1}" type="slidenum">
              <a:rPr lang="it-IT" smtClean="0"/>
              <a:t>‹N›</a:t>
            </a:fld>
            <a:endParaRPr lang="it-IT"/>
          </a:p>
        </p:txBody>
      </p:sp>
    </p:spTree>
    <p:extLst>
      <p:ext uri="{BB962C8B-B14F-4D97-AF65-F5344CB8AC3E}">
        <p14:creationId xmlns:p14="http://schemas.microsoft.com/office/powerpoint/2010/main" val="250622396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t>Fare clic per modificare lo stile del titolo dello schema</a:t>
            </a:r>
            <a:endParaRPr lang="en-US" dirty="0"/>
          </a:p>
        </p:txBody>
      </p:sp>
      <p:sp>
        <p:nvSpPr>
          <p:cNvPr id="3" name="Date Placeholder 2"/>
          <p:cNvSpPr>
            <a:spLocks noGrp="1"/>
          </p:cNvSpPr>
          <p:nvPr>
            <p:ph type="dt" sz="half" idx="10"/>
          </p:nvPr>
        </p:nvSpPr>
        <p:spPr/>
        <p:txBody>
          <a:bodyPr/>
          <a:lstStyle/>
          <a:p>
            <a:fld id="{96B83E1D-49B3-4081-801C-5821461FBE61}" type="datetimeFigureOut">
              <a:rPr lang="it-IT" smtClean="0"/>
              <a:t>30/01/2020</a:t>
            </a:fld>
            <a:endParaRPr lang="it-IT"/>
          </a:p>
        </p:txBody>
      </p:sp>
      <p:sp>
        <p:nvSpPr>
          <p:cNvPr id="4" name="Footer Placeholder 3"/>
          <p:cNvSpPr>
            <a:spLocks noGrp="1"/>
          </p:cNvSpPr>
          <p:nvPr>
            <p:ph type="ftr" sz="quarter" idx="11"/>
          </p:nvPr>
        </p:nvSpPr>
        <p:spPr/>
        <p:txBody>
          <a:bodyPr/>
          <a:lstStyle/>
          <a:p>
            <a:endParaRPr lang="it-IT"/>
          </a:p>
        </p:txBody>
      </p:sp>
      <p:sp>
        <p:nvSpPr>
          <p:cNvPr id="5" name="Slide Number Placeholder 4"/>
          <p:cNvSpPr>
            <a:spLocks noGrp="1"/>
          </p:cNvSpPr>
          <p:nvPr>
            <p:ph type="sldNum" sz="quarter" idx="12"/>
          </p:nvPr>
        </p:nvSpPr>
        <p:spPr/>
        <p:txBody>
          <a:bodyPr/>
          <a:lstStyle/>
          <a:p>
            <a:fld id="{075F96A3-2936-4FFA-A532-34653E9826C1}" type="slidenum">
              <a:rPr lang="it-IT" smtClean="0"/>
              <a:t>‹N›</a:t>
            </a:fld>
            <a:endParaRPr lang="it-IT"/>
          </a:p>
        </p:txBody>
      </p:sp>
    </p:spTree>
    <p:extLst>
      <p:ext uri="{BB962C8B-B14F-4D97-AF65-F5344CB8AC3E}">
        <p14:creationId xmlns:p14="http://schemas.microsoft.com/office/powerpoint/2010/main" val="383953239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6B83E1D-49B3-4081-801C-5821461FBE61}" type="datetimeFigureOut">
              <a:rPr lang="it-IT" smtClean="0"/>
              <a:t>30/01/2020</a:t>
            </a:fld>
            <a:endParaRPr lang="it-IT"/>
          </a:p>
        </p:txBody>
      </p:sp>
      <p:sp>
        <p:nvSpPr>
          <p:cNvPr id="3" name="Footer Placeholder 2"/>
          <p:cNvSpPr>
            <a:spLocks noGrp="1"/>
          </p:cNvSpPr>
          <p:nvPr>
            <p:ph type="ftr" sz="quarter" idx="11"/>
          </p:nvPr>
        </p:nvSpPr>
        <p:spPr/>
        <p:txBody>
          <a:bodyPr/>
          <a:lstStyle/>
          <a:p>
            <a:endParaRPr lang="it-IT"/>
          </a:p>
        </p:txBody>
      </p:sp>
      <p:sp>
        <p:nvSpPr>
          <p:cNvPr id="4" name="Slide Number Placeholder 3"/>
          <p:cNvSpPr>
            <a:spLocks noGrp="1"/>
          </p:cNvSpPr>
          <p:nvPr>
            <p:ph type="sldNum" sz="quarter" idx="12"/>
          </p:nvPr>
        </p:nvSpPr>
        <p:spPr/>
        <p:txBody>
          <a:bodyPr/>
          <a:lstStyle/>
          <a:p>
            <a:fld id="{075F96A3-2936-4FFA-A532-34653E9826C1}" type="slidenum">
              <a:rPr lang="it-IT" smtClean="0"/>
              <a:t>‹N›</a:t>
            </a:fld>
            <a:endParaRPr lang="it-IT"/>
          </a:p>
        </p:txBody>
      </p:sp>
    </p:spTree>
    <p:extLst>
      <p:ext uri="{BB962C8B-B14F-4D97-AF65-F5344CB8AC3E}">
        <p14:creationId xmlns:p14="http://schemas.microsoft.com/office/powerpoint/2010/main" val="157377106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it-IT"/>
              <a:t>Fare clic per modificare lo stile del titolo dello schema</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gli stili del testo dello schema</a:t>
            </a:r>
          </a:p>
        </p:txBody>
      </p:sp>
      <p:sp>
        <p:nvSpPr>
          <p:cNvPr id="5" name="Date Placeholder 4"/>
          <p:cNvSpPr>
            <a:spLocks noGrp="1"/>
          </p:cNvSpPr>
          <p:nvPr>
            <p:ph type="dt" sz="half" idx="10"/>
          </p:nvPr>
        </p:nvSpPr>
        <p:spPr/>
        <p:txBody>
          <a:bodyPr/>
          <a:lstStyle/>
          <a:p>
            <a:fld id="{96B83E1D-49B3-4081-801C-5821461FBE61}" type="datetimeFigureOut">
              <a:rPr lang="it-IT" smtClean="0"/>
              <a:t>30/01/2020</a:t>
            </a:fld>
            <a:endParaRPr lang="it-IT"/>
          </a:p>
        </p:txBody>
      </p:sp>
      <p:sp>
        <p:nvSpPr>
          <p:cNvPr id="6" name="Footer Placeholder 5"/>
          <p:cNvSpPr>
            <a:spLocks noGrp="1"/>
          </p:cNvSpPr>
          <p:nvPr>
            <p:ph type="ftr" sz="quarter" idx="11"/>
          </p:nvPr>
        </p:nvSpPr>
        <p:spPr/>
        <p:txBody>
          <a:bodyPr/>
          <a:lstStyle/>
          <a:p>
            <a:endParaRPr lang="it-IT"/>
          </a:p>
        </p:txBody>
      </p:sp>
      <p:sp>
        <p:nvSpPr>
          <p:cNvPr id="7" name="Slide Number Placeholder 6"/>
          <p:cNvSpPr>
            <a:spLocks noGrp="1"/>
          </p:cNvSpPr>
          <p:nvPr>
            <p:ph type="sldNum" sz="quarter" idx="12"/>
          </p:nvPr>
        </p:nvSpPr>
        <p:spPr/>
        <p:txBody>
          <a:bodyPr/>
          <a:lstStyle/>
          <a:p>
            <a:fld id="{075F96A3-2936-4FFA-A532-34653E9826C1}" type="slidenum">
              <a:rPr lang="it-IT" smtClean="0"/>
              <a:t>‹N›</a:t>
            </a:fld>
            <a:endParaRPr lang="it-IT"/>
          </a:p>
        </p:txBody>
      </p:sp>
    </p:spTree>
    <p:extLst>
      <p:ext uri="{BB962C8B-B14F-4D97-AF65-F5344CB8AC3E}">
        <p14:creationId xmlns:p14="http://schemas.microsoft.com/office/powerpoint/2010/main" val="238624119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it-IT"/>
              <a:t>Fare clic per modificare lo stile del titolo dello schema</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it-IT"/>
              <a:t>Fare clic sull'icona per inserire un'immagine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gli stili del testo dello schema</a:t>
            </a:r>
          </a:p>
        </p:txBody>
      </p:sp>
      <p:sp>
        <p:nvSpPr>
          <p:cNvPr id="5" name="Date Placeholder 4"/>
          <p:cNvSpPr>
            <a:spLocks noGrp="1"/>
          </p:cNvSpPr>
          <p:nvPr>
            <p:ph type="dt" sz="half" idx="10"/>
          </p:nvPr>
        </p:nvSpPr>
        <p:spPr/>
        <p:txBody>
          <a:bodyPr/>
          <a:lstStyle/>
          <a:p>
            <a:fld id="{96B83E1D-49B3-4081-801C-5821461FBE61}" type="datetimeFigureOut">
              <a:rPr lang="it-IT" smtClean="0"/>
              <a:t>30/01/2020</a:t>
            </a:fld>
            <a:endParaRPr lang="it-IT"/>
          </a:p>
        </p:txBody>
      </p:sp>
      <p:sp>
        <p:nvSpPr>
          <p:cNvPr id="6" name="Footer Placeholder 5"/>
          <p:cNvSpPr>
            <a:spLocks noGrp="1"/>
          </p:cNvSpPr>
          <p:nvPr>
            <p:ph type="ftr" sz="quarter" idx="11"/>
          </p:nvPr>
        </p:nvSpPr>
        <p:spPr/>
        <p:txBody>
          <a:bodyPr/>
          <a:lstStyle/>
          <a:p>
            <a:endParaRPr lang="it-IT"/>
          </a:p>
        </p:txBody>
      </p:sp>
      <p:sp>
        <p:nvSpPr>
          <p:cNvPr id="7" name="Slide Number Placeholder 6"/>
          <p:cNvSpPr>
            <a:spLocks noGrp="1"/>
          </p:cNvSpPr>
          <p:nvPr>
            <p:ph type="sldNum" sz="quarter" idx="12"/>
          </p:nvPr>
        </p:nvSpPr>
        <p:spPr/>
        <p:txBody>
          <a:bodyPr/>
          <a:lstStyle/>
          <a:p>
            <a:fld id="{075F96A3-2936-4FFA-A532-34653E9826C1}" type="slidenum">
              <a:rPr lang="it-IT" smtClean="0"/>
              <a:t>‹N›</a:t>
            </a:fld>
            <a:endParaRPr lang="it-IT"/>
          </a:p>
        </p:txBody>
      </p:sp>
    </p:spTree>
    <p:extLst>
      <p:ext uri="{BB962C8B-B14F-4D97-AF65-F5344CB8AC3E}">
        <p14:creationId xmlns:p14="http://schemas.microsoft.com/office/powerpoint/2010/main" val="240592370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F4C82">
            <a:alpha val="85000"/>
          </a:srgb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it-IT"/>
              <a:t>Fare clic per modificare lo stile del titolo dello schema</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6B83E1D-49B3-4081-801C-5821461FBE61}" type="datetimeFigureOut">
              <a:rPr lang="it-IT" smtClean="0"/>
              <a:t>30/01/2020</a:t>
            </a:fld>
            <a:endParaRPr lang="it-IT"/>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it-IT"/>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75F96A3-2936-4FFA-A532-34653E9826C1}" type="slidenum">
              <a:rPr lang="it-IT" smtClean="0"/>
              <a:t>‹N›</a:t>
            </a:fld>
            <a:endParaRPr lang="it-IT"/>
          </a:p>
        </p:txBody>
      </p:sp>
    </p:spTree>
    <p:extLst>
      <p:ext uri="{BB962C8B-B14F-4D97-AF65-F5344CB8AC3E}">
        <p14:creationId xmlns:p14="http://schemas.microsoft.com/office/powerpoint/2010/main" val="4134057401"/>
      </p:ext>
    </p:extLst>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titolo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it-IT"/>
              <a:t>Fare clic per modificare lo stile del titolo</a:t>
            </a:r>
          </a:p>
        </p:txBody>
      </p:sp>
      <p:sp>
        <p:nvSpPr>
          <p:cNvPr id="3" name="Segnaposto testo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3C6FCC7-8433-4823-A6CD-EFCD9ABE9BDF}" type="datetimeFigureOut">
              <a:rPr lang="it-IT" smtClean="0"/>
              <a:t>30/01/2020</a:t>
            </a:fld>
            <a:endParaRPr lang="it-IT"/>
          </a:p>
        </p:txBody>
      </p:sp>
      <p:sp>
        <p:nvSpPr>
          <p:cNvPr id="5" name="Segnaposto piè di pagina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it-IT"/>
          </a:p>
        </p:txBody>
      </p:sp>
      <p:sp>
        <p:nvSpPr>
          <p:cNvPr id="6" name="Segnaposto numero diapositiva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2684507-E485-4D51-B5D4-BC4F8824D83E}" type="slidenum">
              <a:rPr lang="it-IT" smtClean="0"/>
              <a:t>‹N›</a:t>
            </a:fld>
            <a:endParaRPr lang="it-IT"/>
          </a:p>
        </p:txBody>
      </p:sp>
    </p:spTree>
    <p:extLst>
      <p:ext uri="{BB962C8B-B14F-4D97-AF65-F5344CB8AC3E}">
        <p14:creationId xmlns:p14="http://schemas.microsoft.com/office/powerpoint/2010/main" val="2384644400"/>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3.xml"/><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16.jpeg"/></Relationships>
</file>

<file path=ppt/slides/_rels/slide13.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13.xml"/><Relationship Id="rId4" Type="http://schemas.openxmlformats.org/officeDocument/2006/relationships/image" Target="../media/image22.png"/></Relationships>
</file>

<file path=ppt/slides/_rels/slide18.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8" Type="http://schemas.openxmlformats.org/officeDocument/2006/relationships/image" Target="../media/image36.png"/><Relationship Id="rId3" Type="http://schemas.openxmlformats.org/officeDocument/2006/relationships/image" Target="../media/image31.png"/><Relationship Id="rId7" Type="http://schemas.openxmlformats.org/officeDocument/2006/relationships/image" Target="../media/image35.png"/><Relationship Id="rId2" Type="http://schemas.openxmlformats.org/officeDocument/2006/relationships/notesSlide" Target="../notesSlides/notesSlide8.xml"/><Relationship Id="rId1" Type="http://schemas.openxmlformats.org/officeDocument/2006/relationships/slideLayout" Target="../slideLayouts/slideLayout13.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32.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3" Type="http://schemas.openxmlformats.org/officeDocument/2006/relationships/image" Target="../media/image37.png"/><Relationship Id="rId7" Type="http://schemas.openxmlformats.org/officeDocument/2006/relationships/image" Target="../media/image41.png"/><Relationship Id="rId2" Type="http://schemas.openxmlformats.org/officeDocument/2006/relationships/notesSlide" Target="../notesSlides/notesSlide10.xml"/><Relationship Id="rId1" Type="http://schemas.openxmlformats.org/officeDocument/2006/relationships/slideLayout" Target="../slideLayouts/slideLayout13.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38.png"/></Relationships>
</file>

<file path=ppt/slides/_rels/slide26.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openxmlformats.org/officeDocument/2006/relationships/image" Target="../media/image43.jpeg"/></Relationships>
</file>

<file path=ppt/slides/_rels/slide27.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12.xml"/><Relationship Id="rId1" Type="http://schemas.openxmlformats.org/officeDocument/2006/relationships/slideLayout" Target="../slideLayouts/slideLayout7.xml"/><Relationship Id="rId4" Type="http://schemas.openxmlformats.org/officeDocument/2006/relationships/image" Target="../media/image45.jpeg"/></Relationships>
</file>

<file path=ppt/slides/_rels/slide28.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48.jpg"/><Relationship Id="rId2" Type="http://schemas.openxmlformats.org/officeDocument/2006/relationships/image" Target="../media/image47.jpg"/><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3.xml"/><Relationship Id="rId6" Type="http://schemas.openxmlformats.org/officeDocument/2006/relationships/image" Target="../media/image8.jpeg"/><Relationship Id="rId5" Type="http://schemas.openxmlformats.org/officeDocument/2006/relationships/image" Target="../media/image7.jpeg"/><Relationship Id="rId4" Type="http://schemas.openxmlformats.org/officeDocument/2006/relationships/image" Target="../media/image6.jpeg"/></Relationships>
</file>

<file path=ppt/slides/_rels/slide30.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13.xml"/><Relationship Id="rId1" Type="http://schemas.openxmlformats.org/officeDocument/2006/relationships/slideLayout" Target="../slideLayouts/slideLayout13.xml"/><Relationship Id="rId6" Type="http://schemas.openxmlformats.org/officeDocument/2006/relationships/image" Target="../media/image52.jpg"/><Relationship Id="rId5" Type="http://schemas.openxmlformats.org/officeDocument/2006/relationships/image" Target="../media/image51.jpeg"/><Relationship Id="rId4" Type="http://schemas.openxmlformats.org/officeDocument/2006/relationships/image" Target="../media/image50.jpeg"/></Relationships>
</file>

<file path=ppt/slides/_rels/slide31.xml.rels><?xml version="1.0" encoding="UTF-8" standalone="yes"?>
<Relationships xmlns="http://schemas.openxmlformats.org/package/2006/relationships"><Relationship Id="rId3" Type="http://schemas.openxmlformats.org/officeDocument/2006/relationships/image" Target="../media/image53.jpg"/><Relationship Id="rId2" Type="http://schemas.openxmlformats.org/officeDocument/2006/relationships/notesSlide" Target="../notesSlides/notesSlide14.xml"/><Relationship Id="rId1" Type="http://schemas.openxmlformats.org/officeDocument/2006/relationships/slideLayout" Target="../slideLayouts/slideLayout13.xml"/><Relationship Id="rId5" Type="http://schemas.openxmlformats.org/officeDocument/2006/relationships/image" Target="../media/image55.jpg"/><Relationship Id="rId4" Type="http://schemas.openxmlformats.org/officeDocument/2006/relationships/image" Target="../media/image54.jpg"/></Relationships>
</file>

<file path=ppt/slides/_rels/slide32.xml.rels><?xml version="1.0" encoding="UTF-8" standalone="yes"?>
<Relationships xmlns="http://schemas.openxmlformats.org/package/2006/relationships"><Relationship Id="rId2" Type="http://schemas.openxmlformats.org/officeDocument/2006/relationships/image" Target="../media/image56.jpe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image" Target="../media/image57.jpeg"/><Relationship Id="rId1" Type="http://schemas.openxmlformats.org/officeDocument/2006/relationships/slideLayout" Target="../slideLayouts/slideLayout7.xml"/><Relationship Id="rId4" Type="http://schemas.openxmlformats.org/officeDocument/2006/relationships/image" Target="../media/image59.jpeg"/></Relationships>
</file>

<file path=ppt/slides/_rels/slide35.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image" Target="../media/image60.jpe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image" Target="../media/image62.jpe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image" Target="../media/image64.jpe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image" Target="../media/image66.jp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image" Target="../media/image68.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image" Target="http://it.detail-online.com/typo3temp/pics/De_Hogeweyk_Demenzdorf_Weesp_08_c99728cb14.jpg" TargetMode="External"/><Relationship Id="rId2" Type="http://schemas.openxmlformats.org/officeDocument/2006/relationships/image" Target="../media/image70.jpeg"/><Relationship Id="rId1" Type="http://schemas.openxmlformats.org/officeDocument/2006/relationships/slideLayout" Target="../slideLayouts/slideLayout7.xml"/><Relationship Id="rId5" Type="http://schemas.openxmlformats.org/officeDocument/2006/relationships/image" Target="http://it.detail-online.com/typo3temp/pics/De_Hogeweyk_Demenzdorf_Weesp_02_4dae8716c2.jpg" TargetMode="External"/><Relationship Id="rId4" Type="http://schemas.openxmlformats.org/officeDocument/2006/relationships/image" Target="../media/image71.jpeg"/></Relationships>
</file>

<file path=ppt/slides/_rels/slide42.xml.rels><?xml version="1.0" encoding="UTF-8" standalone="yes"?>
<Relationships xmlns="http://schemas.openxmlformats.org/package/2006/relationships"><Relationship Id="rId3" Type="http://schemas.openxmlformats.org/officeDocument/2006/relationships/image" Target="http://it.detail-online.com/typo3temp/pics/De_Hogeweyk_Demenzdorf_Weesp_03_9ffa086931.jpg" TargetMode="External"/><Relationship Id="rId2" Type="http://schemas.openxmlformats.org/officeDocument/2006/relationships/image" Target="../media/image72.jpeg"/><Relationship Id="rId1" Type="http://schemas.openxmlformats.org/officeDocument/2006/relationships/slideLayout" Target="../slideLayouts/slideLayout7.xml"/><Relationship Id="rId5" Type="http://schemas.openxmlformats.org/officeDocument/2006/relationships/image" Target="http://it.detail-online.com/typo3temp/pics/De_Hogeweyk_Demenzdorf_Weesp_04_0a46a31a17.jpg" TargetMode="External"/><Relationship Id="rId4" Type="http://schemas.openxmlformats.org/officeDocument/2006/relationships/image" Target="../media/image73.jpeg"/></Relationships>
</file>

<file path=ppt/slides/_rels/slide43.xml.rels><?xml version="1.0" encoding="UTF-8" standalone="yes"?>
<Relationships xmlns="http://schemas.openxmlformats.org/package/2006/relationships"><Relationship Id="rId3" Type="http://schemas.openxmlformats.org/officeDocument/2006/relationships/image" Target="http://it.detail-online.com/typo3temp/pics/De_Hogeweyk_Demenzdorf_Weesp_05_f88bdb6063.jpg" TargetMode="External"/><Relationship Id="rId2" Type="http://schemas.openxmlformats.org/officeDocument/2006/relationships/image" Target="../media/image74.jpeg"/><Relationship Id="rId1" Type="http://schemas.openxmlformats.org/officeDocument/2006/relationships/slideLayout" Target="../slideLayouts/slideLayout7.xml"/><Relationship Id="rId5" Type="http://schemas.openxmlformats.org/officeDocument/2006/relationships/image" Target="http://it.detail-online.com/typo3temp/pics/De_Hogeweyk_Demenzdorf_Weesp_07_2d42b69381.jpg" TargetMode="External"/><Relationship Id="rId4" Type="http://schemas.openxmlformats.org/officeDocument/2006/relationships/image" Target="../media/image75.jpeg"/></Relationships>
</file>

<file path=ppt/slides/_rels/slide44.xml.rels><?xml version="1.0" encoding="UTF-8" standalone="yes"?>
<Relationships xmlns="http://schemas.openxmlformats.org/package/2006/relationships"><Relationship Id="rId3" Type="http://schemas.openxmlformats.org/officeDocument/2006/relationships/image" Target="http://it.detail-online.com/typo3temp/pics/De_Hogeweyk_08_5e69d6723f.jpg" TargetMode="External"/><Relationship Id="rId2" Type="http://schemas.openxmlformats.org/officeDocument/2006/relationships/image" Target="../media/image76.jpeg"/><Relationship Id="rId1" Type="http://schemas.openxmlformats.org/officeDocument/2006/relationships/slideLayout" Target="../slideLayouts/slideLayout7.xml"/><Relationship Id="rId5" Type="http://schemas.openxmlformats.org/officeDocument/2006/relationships/image" Target="http://it.detail-online.com/typo3temp/pics/De_Hogeweyk_09_0332a9b5e9.jpg" TargetMode="External"/><Relationship Id="rId4" Type="http://schemas.openxmlformats.org/officeDocument/2006/relationships/image" Target="../media/image77.jpeg"/></Relationships>
</file>

<file path=ppt/slides/_rels/slide45.xml.rels><?xml version="1.0" encoding="UTF-8" standalone="yes"?>
<Relationships xmlns="http://schemas.openxmlformats.org/package/2006/relationships"><Relationship Id="rId8" Type="http://schemas.openxmlformats.org/officeDocument/2006/relationships/image" Target="../media/image81.jpeg"/><Relationship Id="rId3" Type="http://schemas.openxmlformats.org/officeDocument/2006/relationships/image" Target="http://it.detail-online.com/typo3temp/pics/De_Hogeweyk_10_0ef44bf936.jpg" TargetMode="External"/><Relationship Id="rId7" Type="http://schemas.openxmlformats.org/officeDocument/2006/relationships/image" Target="http://it.detail-online.com/typo3temp/pics/De_Hogeweyk_12_67266def4a.jpg" TargetMode="External"/><Relationship Id="rId2" Type="http://schemas.openxmlformats.org/officeDocument/2006/relationships/image" Target="../media/image78.jpeg"/><Relationship Id="rId1" Type="http://schemas.openxmlformats.org/officeDocument/2006/relationships/slideLayout" Target="../slideLayouts/slideLayout7.xml"/><Relationship Id="rId6" Type="http://schemas.openxmlformats.org/officeDocument/2006/relationships/image" Target="../media/image80.jpeg"/><Relationship Id="rId5" Type="http://schemas.openxmlformats.org/officeDocument/2006/relationships/image" Target="http://it.detail-online.com/typo3temp/pics/De_Hogeweyk_11_228f30abee.jpg" TargetMode="External"/><Relationship Id="rId4" Type="http://schemas.openxmlformats.org/officeDocument/2006/relationships/image" Target="../media/image79.jpeg"/><Relationship Id="rId9" Type="http://schemas.openxmlformats.org/officeDocument/2006/relationships/image" Target="http://it.detail-online.com/typo3temp/pics/De_Hogeweyk_13_d16581b8d1.jpg" TargetMode="External"/></Relationships>
</file>

<file path=ppt/slides/_rels/slide46.xml.rels><?xml version="1.0" encoding="UTF-8" standalone="yes"?>
<Relationships xmlns="http://schemas.openxmlformats.org/package/2006/relationships"><Relationship Id="rId3" Type="http://schemas.openxmlformats.org/officeDocument/2006/relationships/image" Target="http://it.detail-online.com/typo3temp/pics/De_Hogeweyk_14_02c5942826.jpg" TargetMode="External"/><Relationship Id="rId2" Type="http://schemas.openxmlformats.org/officeDocument/2006/relationships/image" Target="../media/image82.jpeg"/><Relationship Id="rId1" Type="http://schemas.openxmlformats.org/officeDocument/2006/relationships/slideLayout" Target="../slideLayouts/slideLayout7.xml"/><Relationship Id="rId5" Type="http://schemas.openxmlformats.org/officeDocument/2006/relationships/image" Target="http://it.detail-online.com/typo3temp/pics/De_Hogeweyk_19_a173038de1.jpg" TargetMode="External"/><Relationship Id="rId4" Type="http://schemas.openxmlformats.org/officeDocument/2006/relationships/image" Target="../media/image83.jpeg"/></Relationships>
</file>

<file path=ppt/slides/_rels/slide47.xml.rels><?xml version="1.0" encoding="UTF-8" standalone="yes"?>
<Relationships xmlns="http://schemas.openxmlformats.org/package/2006/relationships"><Relationship Id="rId3" Type="http://schemas.openxmlformats.org/officeDocument/2006/relationships/image" Target="http://it.detail-online.com/typo3temp/pics/De_Hogeweyk_Demenzdorf_Weesp_17_d1bc834c37.jpg" TargetMode="External"/><Relationship Id="rId2" Type="http://schemas.openxmlformats.org/officeDocument/2006/relationships/image" Target="../media/image84.jpeg"/><Relationship Id="rId1" Type="http://schemas.openxmlformats.org/officeDocument/2006/relationships/slideLayout" Target="../slideLayouts/slideLayout7.xml"/><Relationship Id="rId5" Type="http://schemas.openxmlformats.org/officeDocument/2006/relationships/image" Target="http://it.detail-online.com/typo3temp/pics/De_Hogeweyk_183_0bc928b91e.jpg" TargetMode="External"/><Relationship Id="rId4" Type="http://schemas.openxmlformats.org/officeDocument/2006/relationships/image" Target="../media/image85.jpeg"/></Relationships>
</file>

<file path=ppt/slides/_rels/slide48.xml.rels><?xml version="1.0" encoding="UTF-8" standalone="yes"?>
<Relationships xmlns="http://schemas.openxmlformats.org/package/2006/relationships"><Relationship Id="rId2" Type="http://schemas.openxmlformats.org/officeDocument/2006/relationships/image" Target="../media/image86.jpe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image" Target="../media/image87.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88.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0F4C82">
            <a:alpha val="85000"/>
          </a:srgbClr>
        </a:solidFill>
        <a:effectLst/>
      </p:bgPr>
    </p:bg>
    <p:spTree>
      <p:nvGrpSpPr>
        <p:cNvPr id="1" name=""/>
        <p:cNvGrpSpPr/>
        <p:nvPr/>
      </p:nvGrpSpPr>
      <p:grpSpPr>
        <a:xfrm>
          <a:off x="0" y="0"/>
          <a:ext cx="0" cy="0"/>
          <a:chOff x="0" y="0"/>
          <a:chExt cx="0" cy="0"/>
        </a:xfrm>
      </p:grpSpPr>
      <p:sp>
        <p:nvSpPr>
          <p:cNvPr id="3" name="Rettangolo 2"/>
          <p:cNvSpPr/>
          <p:nvPr/>
        </p:nvSpPr>
        <p:spPr>
          <a:xfrm>
            <a:off x="2123762" y="1513011"/>
            <a:ext cx="7954297" cy="2123658"/>
          </a:xfrm>
          <a:prstGeom prst="rect">
            <a:avLst/>
          </a:prstGeom>
        </p:spPr>
        <p:txBody>
          <a:bodyPr wrap="square">
            <a:spAutoFit/>
          </a:bodyPr>
          <a:lstStyle/>
          <a:p>
            <a:pPr algn="ctr"/>
            <a:r>
              <a:rPr lang="it-IT" sz="4400" b="1" dirty="0">
                <a:latin typeface="Helvetica" panose="020B0604020202030204" pitchFamily="34" charset="0"/>
              </a:rPr>
              <a:t>LA STANDARDIZZAZIONE QUALITATIVA DI IMPIANTI, ARREDI E PRESIDI </a:t>
            </a:r>
            <a:endParaRPr lang="it-IT" sz="4400" dirty="0"/>
          </a:p>
        </p:txBody>
      </p:sp>
      <p:sp>
        <p:nvSpPr>
          <p:cNvPr id="10" name="CasellaDiTesto 9">
            <a:extLst>
              <a:ext uri="{FF2B5EF4-FFF2-40B4-BE49-F238E27FC236}">
                <a16:creationId xmlns:a16="http://schemas.microsoft.com/office/drawing/2014/main" id="{B61A3B8E-9C36-47C0-923D-1ED510F38DE2}"/>
              </a:ext>
            </a:extLst>
          </p:cNvPr>
          <p:cNvSpPr txBox="1"/>
          <p:nvPr/>
        </p:nvSpPr>
        <p:spPr>
          <a:xfrm>
            <a:off x="1256616" y="4786573"/>
            <a:ext cx="2830710" cy="439992"/>
          </a:xfrm>
          <a:prstGeom prst="rect">
            <a:avLst/>
          </a:prstGeom>
          <a:noFill/>
        </p:spPr>
        <p:txBody>
          <a:bodyPr wrap="none" rtlCol="0">
            <a:spAutoFit/>
          </a:bodyPr>
          <a:lstStyle/>
          <a:p>
            <a:pPr algn="ctr">
              <a:lnSpc>
                <a:spcPts val="3000"/>
              </a:lnSpc>
              <a:spcAft>
                <a:spcPts val="375"/>
              </a:spcAft>
            </a:pPr>
            <a:r>
              <a:rPr lang="it-IT" b="1" dirty="0">
                <a:latin typeface="Helvetica" panose="020B0604020202030204" pitchFamily="34" charset="0"/>
              </a:rPr>
              <a:t>Arch. Antonio </a:t>
            </a:r>
            <a:r>
              <a:rPr lang="it-IT" b="1" dirty="0" err="1">
                <a:latin typeface="Helvetica" panose="020B0604020202030204" pitchFamily="34" charset="0"/>
              </a:rPr>
              <a:t>Venturato</a:t>
            </a:r>
            <a:endParaRPr lang="it-IT" dirty="0"/>
          </a:p>
        </p:txBody>
      </p:sp>
      <p:sp>
        <p:nvSpPr>
          <p:cNvPr id="11" name="Rettangolo 10">
            <a:extLst>
              <a:ext uri="{FF2B5EF4-FFF2-40B4-BE49-F238E27FC236}">
                <a16:creationId xmlns:a16="http://schemas.microsoft.com/office/drawing/2014/main" id="{7C292319-B622-4692-A6A5-2E0948A29A86}"/>
              </a:ext>
            </a:extLst>
          </p:cNvPr>
          <p:cNvSpPr/>
          <p:nvPr/>
        </p:nvSpPr>
        <p:spPr>
          <a:xfrm>
            <a:off x="7910242" y="4786573"/>
            <a:ext cx="2270879" cy="433452"/>
          </a:xfrm>
          <a:prstGeom prst="rect">
            <a:avLst/>
          </a:prstGeom>
        </p:spPr>
        <p:txBody>
          <a:bodyPr wrap="none">
            <a:spAutoFit/>
          </a:bodyPr>
          <a:lstStyle/>
          <a:p>
            <a:pPr algn="ctr">
              <a:lnSpc>
                <a:spcPts val="3000"/>
              </a:lnSpc>
              <a:spcAft>
                <a:spcPts val="375"/>
              </a:spcAft>
            </a:pPr>
            <a:r>
              <a:rPr lang="it-IT" b="1" dirty="0">
                <a:latin typeface="Helvetica" panose="020B0604020202030204" pitchFamily="34" charset="0"/>
              </a:rPr>
              <a:t>Valerio Vinci, </a:t>
            </a:r>
            <a:r>
              <a:rPr lang="it-IT" b="1" dirty="0" err="1">
                <a:latin typeface="Helvetica" panose="020B0604020202030204" pitchFamily="34" charset="0"/>
              </a:rPr>
              <a:t>Ph.D</a:t>
            </a:r>
            <a:r>
              <a:rPr lang="it-IT" b="1" dirty="0">
                <a:latin typeface="Helvetica" panose="020B0604020202030204" pitchFamily="34" charset="0"/>
              </a:rPr>
              <a:t>.</a:t>
            </a:r>
          </a:p>
        </p:txBody>
      </p:sp>
      <p:pic>
        <p:nvPicPr>
          <p:cNvPr id="12" name="Immagine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72491" y="5324657"/>
            <a:ext cx="2636833" cy="769491"/>
          </a:xfrm>
          <a:prstGeom prst="rect">
            <a:avLst/>
          </a:prstGeom>
        </p:spPr>
      </p:pic>
      <p:pic>
        <p:nvPicPr>
          <p:cNvPr id="7" name="Immagine 6">
            <a:extLst>
              <a:ext uri="{FF2B5EF4-FFF2-40B4-BE49-F238E27FC236}">
                <a16:creationId xmlns:a16="http://schemas.microsoft.com/office/drawing/2014/main" id="{7C56B148-7363-4E06-AA9E-9B1F11475A45}"/>
              </a:ext>
            </a:extLst>
          </p:cNvPr>
          <p:cNvPicPr>
            <a:picLocks noChangeAspect="1"/>
          </p:cNvPicPr>
          <p:nvPr/>
        </p:nvPicPr>
        <p:blipFill rotWithShape="1">
          <a:blip r:embed="rId4" cstate="hqprint">
            <a:extLst>
              <a:ext uri="{28A0092B-C50C-407E-A947-70E740481C1C}">
                <a14:useLocalDpi xmlns:a14="http://schemas.microsoft.com/office/drawing/2010/main" val="0"/>
              </a:ext>
            </a:extLst>
          </a:blip>
          <a:srcRect l="11264" t="12722" r="10060" b="49672"/>
          <a:stretch/>
        </p:blipFill>
        <p:spPr>
          <a:xfrm>
            <a:off x="1118681" y="5417013"/>
            <a:ext cx="3589506" cy="584953"/>
          </a:xfrm>
          <a:prstGeom prst="rect">
            <a:avLst/>
          </a:prstGeom>
        </p:spPr>
      </p:pic>
    </p:spTree>
    <p:extLst>
      <p:ext uri="{BB962C8B-B14F-4D97-AF65-F5344CB8AC3E}">
        <p14:creationId xmlns:p14="http://schemas.microsoft.com/office/powerpoint/2010/main" val="195967039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a:extLst>
              <a:ext uri="{FF2B5EF4-FFF2-40B4-BE49-F238E27FC236}">
                <a16:creationId xmlns:a16="http://schemas.microsoft.com/office/drawing/2014/main" id="{21EAC5ED-96A0-497F-8C9F-D1EBE5393A9F}"/>
              </a:ext>
            </a:extLst>
          </p:cNvPr>
          <p:cNvSpPr txBox="1"/>
          <p:nvPr/>
        </p:nvSpPr>
        <p:spPr>
          <a:xfrm>
            <a:off x="275303" y="462115"/>
            <a:ext cx="8323112" cy="584775"/>
          </a:xfrm>
          <a:prstGeom prst="rect">
            <a:avLst/>
          </a:prstGeom>
          <a:noFill/>
        </p:spPr>
        <p:txBody>
          <a:bodyPr wrap="none" rtlCol="0">
            <a:spAutoFit/>
          </a:bodyPr>
          <a:lstStyle/>
          <a:p>
            <a:r>
              <a:rPr lang="it-IT" sz="3200" dirty="0">
                <a:latin typeface="Helvetica" panose="020B0604020202030204" pitchFamily="34" charset="0"/>
              </a:rPr>
              <a:t>PRINCIPI E INFORMATIVA DI PROGETTO </a:t>
            </a:r>
          </a:p>
        </p:txBody>
      </p:sp>
      <p:sp>
        <p:nvSpPr>
          <p:cNvPr id="3" name="CasellaDiTesto 2">
            <a:extLst>
              <a:ext uri="{FF2B5EF4-FFF2-40B4-BE49-F238E27FC236}">
                <a16:creationId xmlns:a16="http://schemas.microsoft.com/office/drawing/2014/main" id="{04C50D5B-266D-4545-99DB-3CA09FA200A8}"/>
              </a:ext>
            </a:extLst>
          </p:cNvPr>
          <p:cNvSpPr txBox="1"/>
          <p:nvPr/>
        </p:nvSpPr>
        <p:spPr>
          <a:xfrm>
            <a:off x="275303" y="1288027"/>
            <a:ext cx="4801314" cy="369332"/>
          </a:xfrm>
          <a:prstGeom prst="rect">
            <a:avLst/>
          </a:prstGeom>
          <a:noFill/>
        </p:spPr>
        <p:txBody>
          <a:bodyPr wrap="none" rtlCol="0">
            <a:spAutoFit/>
          </a:bodyPr>
          <a:lstStyle/>
          <a:p>
            <a:r>
              <a:rPr lang="it-IT" dirty="0">
                <a:latin typeface="Helvetica" panose="020B0604020202030204" pitchFamily="34" charset="0"/>
              </a:rPr>
              <a:t>CRITERI URBANISTICI - LOCALIZZAZIONE</a:t>
            </a:r>
          </a:p>
        </p:txBody>
      </p:sp>
      <p:pic>
        <p:nvPicPr>
          <p:cNvPr id="4097" name="Immagine 1" descr="Desert x 2017. Doug Aitken Workshop, Mirage, 2017">
            <a:extLst>
              <a:ext uri="{FF2B5EF4-FFF2-40B4-BE49-F238E27FC236}">
                <a16:creationId xmlns:a16="http://schemas.microsoft.com/office/drawing/2014/main" id="{F8E54FEC-6516-495F-860D-D56FC4FC93F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3960" y="1996816"/>
            <a:ext cx="4306529" cy="2416179"/>
          </a:xfrm>
          <a:prstGeom prst="rect">
            <a:avLst/>
          </a:prstGeom>
          <a:noFill/>
          <a:extLst>
            <a:ext uri="{909E8E84-426E-40DD-AFC4-6F175D3DCCD1}">
              <a14:hiddenFill xmlns:a14="http://schemas.microsoft.com/office/drawing/2010/main">
                <a:solidFill>
                  <a:srgbClr val="FFFFFF"/>
                </a:solidFill>
              </a14:hiddenFill>
            </a:ext>
          </a:extLst>
        </p:spPr>
      </p:pic>
      <p:sp>
        <p:nvSpPr>
          <p:cNvPr id="5" name="Rettangolo 4">
            <a:extLst>
              <a:ext uri="{FF2B5EF4-FFF2-40B4-BE49-F238E27FC236}">
                <a16:creationId xmlns:a16="http://schemas.microsoft.com/office/drawing/2014/main" id="{D3690846-E4F1-469B-93B3-780FF37D4261}"/>
              </a:ext>
            </a:extLst>
          </p:cNvPr>
          <p:cNvSpPr/>
          <p:nvPr/>
        </p:nvSpPr>
        <p:spPr>
          <a:xfrm>
            <a:off x="275303" y="4443869"/>
            <a:ext cx="3868367" cy="276999"/>
          </a:xfrm>
          <a:prstGeom prst="rect">
            <a:avLst/>
          </a:prstGeom>
        </p:spPr>
        <p:txBody>
          <a:bodyPr wrap="none">
            <a:spAutoFit/>
          </a:bodyPr>
          <a:lstStyle/>
          <a:p>
            <a:pPr>
              <a:spcAft>
                <a:spcPts val="0"/>
              </a:spcAft>
            </a:pPr>
            <a:r>
              <a:rPr lang="it-IT" sz="1200" dirty="0" err="1">
                <a:latin typeface="Helvetica" panose="020B0604020202030204" pitchFamily="34" charset="0"/>
                <a:ea typeface="Times New Roman" panose="02020603050405020304" pitchFamily="18" charset="0"/>
              </a:rPr>
              <a:t>Desert</a:t>
            </a:r>
            <a:r>
              <a:rPr lang="it-IT" sz="1200" dirty="0">
                <a:latin typeface="Helvetica" panose="020B0604020202030204" pitchFamily="34" charset="0"/>
                <a:ea typeface="Times New Roman" panose="02020603050405020304" pitchFamily="18" charset="0"/>
              </a:rPr>
              <a:t> x Doug Aitken, Deserto di </a:t>
            </a:r>
            <a:r>
              <a:rPr lang="it-IT" sz="1200" dirty="0" err="1">
                <a:latin typeface="Helvetica" panose="020B0604020202030204" pitchFamily="34" charset="0"/>
                <a:ea typeface="Times New Roman" panose="02020603050405020304" pitchFamily="18" charset="0"/>
              </a:rPr>
              <a:t>Palisades</a:t>
            </a:r>
            <a:r>
              <a:rPr lang="it-IT" sz="1200" dirty="0">
                <a:latin typeface="Helvetica" panose="020B0604020202030204" pitchFamily="34" charset="0"/>
                <a:ea typeface="Times New Roman" panose="02020603050405020304" pitchFamily="18" charset="0"/>
              </a:rPr>
              <a:t>- California</a:t>
            </a:r>
            <a:endParaRPr lang="it-IT" sz="1200" dirty="0">
              <a:latin typeface="Times New Roman" panose="02020603050405020304" pitchFamily="18" charset="0"/>
              <a:ea typeface="Times New Roman" panose="02020603050405020304" pitchFamily="18" charset="0"/>
            </a:endParaRPr>
          </a:p>
        </p:txBody>
      </p:sp>
      <p:pic>
        <p:nvPicPr>
          <p:cNvPr id="4099" name="Picture 3">
            <a:extLst>
              <a:ext uri="{FF2B5EF4-FFF2-40B4-BE49-F238E27FC236}">
                <a16:creationId xmlns:a16="http://schemas.microsoft.com/office/drawing/2014/main" id="{A981B6F6-64D7-47D5-94D6-9F2212DDCF7C}"/>
              </a:ext>
            </a:extLst>
          </p:cNvPr>
          <p:cNvPicPr>
            <a:picLocks noChangeAspect="1" noChangeArrowheads="1"/>
          </p:cNvPicPr>
          <p:nvPr/>
        </p:nvPicPr>
        <p:blipFill>
          <a:blip r:embed="rId3" cstate="hqprint">
            <a:extLst>
              <a:ext uri="{28A0092B-C50C-407E-A947-70E740481C1C}">
                <a14:useLocalDpi xmlns:a14="http://schemas.microsoft.com/office/drawing/2010/main" val="0"/>
              </a:ext>
            </a:extLst>
          </a:blip>
          <a:srcRect l="-844" b="13196"/>
          <a:stretch>
            <a:fillRect/>
          </a:stretch>
        </p:blipFill>
        <p:spPr bwMode="auto">
          <a:xfrm>
            <a:off x="7531511" y="1976841"/>
            <a:ext cx="4306529" cy="2467028"/>
          </a:xfrm>
          <a:prstGeom prst="rect">
            <a:avLst/>
          </a:prstGeom>
          <a:noFill/>
          <a:extLst>
            <a:ext uri="{909E8E84-426E-40DD-AFC4-6F175D3DCCD1}">
              <a14:hiddenFill xmlns:a14="http://schemas.microsoft.com/office/drawing/2010/main">
                <a:solidFill>
                  <a:srgbClr val="FFFFFF"/>
                </a:solidFill>
              </a14:hiddenFill>
            </a:ext>
          </a:extLst>
        </p:spPr>
      </p:pic>
      <p:sp>
        <p:nvSpPr>
          <p:cNvPr id="9" name="CasellaDiTesto 8">
            <a:extLst>
              <a:ext uri="{FF2B5EF4-FFF2-40B4-BE49-F238E27FC236}">
                <a16:creationId xmlns:a16="http://schemas.microsoft.com/office/drawing/2014/main" id="{EEE28E6D-156E-4ED6-A962-2AEA3F2667B3}"/>
              </a:ext>
            </a:extLst>
          </p:cNvPr>
          <p:cNvSpPr txBox="1"/>
          <p:nvPr/>
        </p:nvSpPr>
        <p:spPr>
          <a:xfrm>
            <a:off x="5999947" y="1307693"/>
            <a:ext cx="6032421" cy="369332"/>
          </a:xfrm>
          <a:prstGeom prst="rect">
            <a:avLst/>
          </a:prstGeom>
          <a:noFill/>
        </p:spPr>
        <p:txBody>
          <a:bodyPr wrap="none" rtlCol="0">
            <a:spAutoFit/>
          </a:bodyPr>
          <a:lstStyle/>
          <a:p>
            <a:r>
              <a:rPr lang="it-IT" dirty="0">
                <a:latin typeface="Helvetica" panose="020B0604020202030204" pitchFamily="34" charset="0"/>
              </a:rPr>
              <a:t>RAPPORTO CON LA CITTÀ- CONTESTUALIZZAZIONE</a:t>
            </a:r>
          </a:p>
        </p:txBody>
      </p:sp>
      <p:sp>
        <p:nvSpPr>
          <p:cNvPr id="7" name="CasellaDiTesto 6">
            <a:extLst>
              <a:ext uri="{FF2B5EF4-FFF2-40B4-BE49-F238E27FC236}">
                <a16:creationId xmlns:a16="http://schemas.microsoft.com/office/drawing/2014/main" id="{B45E0895-7BF5-46C1-BBD0-63575FFE9A86}"/>
              </a:ext>
            </a:extLst>
          </p:cNvPr>
          <p:cNvSpPr txBox="1"/>
          <p:nvPr/>
        </p:nvSpPr>
        <p:spPr>
          <a:xfrm>
            <a:off x="275303" y="1958049"/>
            <a:ext cx="3474195" cy="2616101"/>
          </a:xfrm>
          <a:prstGeom prst="rect">
            <a:avLst/>
          </a:prstGeom>
          <a:noFill/>
        </p:spPr>
        <p:txBody>
          <a:bodyPr wrap="square" rtlCol="0">
            <a:spAutoFit/>
          </a:bodyPr>
          <a:lstStyle/>
          <a:p>
            <a:r>
              <a:rPr lang="it-IT" dirty="0">
                <a:latin typeface="Helvetica" panose="020B0604020202030204" pitchFamily="34" charset="0"/>
              </a:rPr>
              <a:t>CRITERI EDILIZI</a:t>
            </a:r>
          </a:p>
          <a:p>
            <a:endParaRPr lang="it-IT" dirty="0">
              <a:latin typeface="Helvetica" panose="020B0604020202030204" pitchFamily="34" charset="0"/>
            </a:endParaRPr>
          </a:p>
          <a:p>
            <a:pPr marL="285750" indent="-285750">
              <a:buFont typeface="Arial" panose="020B0604020202020204" pitchFamily="34" charset="0"/>
              <a:buChar char="•"/>
            </a:pPr>
            <a:r>
              <a:rPr lang="it-IT" sz="1600" dirty="0">
                <a:latin typeface="Helvetica" panose="020B0604020202030204" pitchFamily="34" charset="0"/>
              </a:rPr>
              <a:t>Sicurezza</a:t>
            </a:r>
          </a:p>
          <a:p>
            <a:pPr marL="285750" indent="-285750">
              <a:buFont typeface="Arial" panose="020B0604020202020204" pitchFamily="34" charset="0"/>
              <a:buChar char="•"/>
            </a:pPr>
            <a:r>
              <a:rPr lang="it-IT" sz="1600" dirty="0">
                <a:latin typeface="Helvetica" panose="020B0604020202030204" pitchFamily="34" charset="0"/>
              </a:rPr>
              <a:t>Fruibilità e facilità d’uso</a:t>
            </a:r>
          </a:p>
          <a:p>
            <a:pPr marL="285750" indent="-285750">
              <a:buFont typeface="Arial" panose="020B0604020202020204" pitchFamily="34" charset="0"/>
              <a:buChar char="•"/>
            </a:pPr>
            <a:r>
              <a:rPr lang="it-IT" sz="1600" dirty="0">
                <a:latin typeface="Helvetica" panose="020B0604020202030204" pitchFamily="34" charset="0"/>
              </a:rPr>
              <a:t>Orientamento spaziale</a:t>
            </a:r>
          </a:p>
          <a:p>
            <a:pPr marL="285750" indent="-285750">
              <a:buFont typeface="Arial" panose="020B0604020202020204" pitchFamily="34" charset="0"/>
              <a:buChar char="•"/>
            </a:pPr>
            <a:r>
              <a:rPr lang="it-IT" sz="1600" dirty="0">
                <a:latin typeface="Helvetica" panose="020B0604020202030204" pitchFamily="34" charset="0"/>
              </a:rPr>
              <a:t>Orientamento temporale</a:t>
            </a:r>
          </a:p>
          <a:p>
            <a:pPr marL="285750" indent="-285750">
              <a:buFont typeface="Arial" panose="020B0604020202020204" pitchFamily="34" charset="0"/>
              <a:buChar char="•"/>
            </a:pPr>
            <a:r>
              <a:rPr lang="it-IT" sz="1600" dirty="0">
                <a:latin typeface="Helvetica" panose="020B0604020202030204" pitchFamily="34" charset="0"/>
              </a:rPr>
              <a:t>Benessere visivo</a:t>
            </a:r>
          </a:p>
          <a:p>
            <a:pPr marL="285750" indent="-285750">
              <a:buFont typeface="Arial" panose="020B0604020202020204" pitchFamily="34" charset="0"/>
              <a:buChar char="•"/>
            </a:pPr>
            <a:r>
              <a:rPr lang="it-IT" sz="1600" dirty="0">
                <a:latin typeface="Helvetica" panose="020B0604020202030204" pitchFamily="34" charset="0"/>
              </a:rPr>
              <a:t>Benessere acustico</a:t>
            </a:r>
          </a:p>
          <a:p>
            <a:pPr marL="285750" indent="-285750">
              <a:buFont typeface="Arial" panose="020B0604020202020204" pitchFamily="34" charset="0"/>
              <a:buChar char="•"/>
            </a:pPr>
            <a:r>
              <a:rPr lang="it-IT" sz="1600" dirty="0">
                <a:latin typeface="Helvetica" panose="020B0604020202030204" pitchFamily="34" charset="0"/>
              </a:rPr>
              <a:t>Benessere psicologico</a:t>
            </a:r>
          </a:p>
          <a:p>
            <a:pPr marL="285750" indent="-285750">
              <a:buFont typeface="Arial" panose="020B0604020202020204" pitchFamily="34" charset="0"/>
              <a:buChar char="•"/>
            </a:pPr>
            <a:r>
              <a:rPr lang="it-IT" sz="1600" dirty="0">
                <a:latin typeface="Helvetica" panose="020B0604020202030204" pitchFamily="34" charset="0"/>
              </a:rPr>
              <a:t>Controllo</a:t>
            </a:r>
          </a:p>
        </p:txBody>
      </p:sp>
      <p:sp>
        <p:nvSpPr>
          <p:cNvPr id="8" name="Rettangolo 7">
            <a:extLst>
              <a:ext uri="{FF2B5EF4-FFF2-40B4-BE49-F238E27FC236}">
                <a16:creationId xmlns:a16="http://schemas.microsoft.com/office/drawing/2014/main" id="{3D570BA6-35DD-40E9-8A18-161F4186C364}"/>
              </a:ext>
            </a:extLst>
          </p:cNvPr>
          <p:cNvSpPr/>
          <p:nvPr/>
        </p:nvSpPr>
        <p:spPr>
          <a:xfrm>
            <a:off x="6037008" y="1967324"/>
            <a:ext cx="6096000" cy="1846659"/>
          </a:xfrm>
          <a:prstGeom prst="rect">
            <a:avLst/>
          </a:prstGeom>
        </p:spPr>
        <p:txBody>
          <a:bodyPr>
            <a:spAutoFit/>
          </a:bodyPr>
          <a:lstStyle/>
          <a:p>
            <a:r>
              <a:rPr lang="it-IT" dirty="0">
                <a:latin typeface="Helvetica" panose="020B0604020202030204" pitchFamily="34" charset="0"/>
              </a:rPr>
              <a:t>AREE FUNZIONALI</a:t>
            </a:r>
          </a:p>
          <a:p>
            <a:r>
              <a:rPr lang="it-IT" sz="1600" dirty="0">
                <a:latin typeface="Helvetica" panose="020B0604020202030204" pitchFamily="34" charset="0"/>
              </a:rPr>
              <a:t> </a:t>
            </a:r>
          </a:p>
          <a:p>
            <a:pPr marL="285750" indent="-285750">
              <a:buFont typeface="Arial" panose="020B0604020202020204" pitchFamily="34" charset="0"/>
              <a:buChar char="•"/>
            </a:pPr>
            <a:r>
              <a:rPr lang="it-IT" sz="1600" dirty="0">
                <a:latin typeface="Helvetica" panose="020B0604020202030204" pitchFamily="34" charset="0"/>
              </a:rPr>
              <a:t>Area abitativa di nucleo</a:t>
            </a:r>
          </a:p>
          <a:p>
            <a:pPr marL="285750" indent="-285750">
              <a:buFont typeface="Arial" panose="020B0604020202020204" pitchFamily="34" charset="0"/>
              <a:buChar char="•"/>
            </a:pPr>
            <a:r>
              <a:rPr lang="it-IT" sz="1600" dirty="0">
                <a:latin typeface="Helvetica" panose="020B0604020202030204" pitchFamily="34" charset="0"/>
              </a:rPr>
              <a:t>Area collettiva di nucleo</a:t>
            </a:r>
          </a:p>
          <a:p>
            <a:pPr marL="285750" indent="-285750">
              <a:buFont typeface="Arial" panose="020B0604020202020204" pitchFamily="34" charset="0"/>
              <a:buChar char="•"/>
            </a:pPr>
            <a:r>
              <a:rPr lang="it-IT" sz="1600" dirty="0">
                <a:latin typeface="Helvetica" panose="020B0604020202030204" pitchFamily="34" charset="0"/>
              </a:rPr>
              <a:t>Area terapica e di cura della persona</a:t>
            </a:r>
          </a:p>
          <a:p>
            <a:pPr marL="285750" indent="-285750">
              <a:buFont typeface="Arial" panose="020B0604020202020204" pitchFamily="34" charset="0"/>
              <a:buChar char="•"/>
            </a:pPr>
            <a:r>
              <a:rPr lang="it-IT" sz="1600" dirty="0">
                <a:latin typeface="Helvetica" panose="020B0604020202030204" pitchFamily="34" charset="0"/>
              </a:rPr>
              <a:t>Area dei servizi generali </a:t>
            </a:r>
          </a:p>
          <a:p>
            <a:pPr marL="285750" indent="-285750">
              <a:buFont typeface="Arial" panose="020B0604020202020204" pitchFamily="34" charset="0"/>
              <a:buChar char="•"/>
            </a:pPr>
            <a:r>
              <a:rPr lang="it-IT" sz="1600" dirty="0">
                <a:latin typeface="Helvetica" panose="020B0604020202030204" pitchFamily="34" charset="0"/>
              </a:rPr>
              <a:t>Sistema connettivo </a:t>
            </a:r>
          </a:p>
        </p:txBody>
      </p:sp>
    </p:spTree>
    <p:extLst>
      <p:ext uri="{BB962C8B-B14F-4D97-AF65-F5344CB8AC3E}">
        <p14:creationId xmlns:p14="http://schemas.microsoft.com/office/powerpoint/2010/main" val="34499562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4097"/>
                                        </p:tgtEl>
                                        <p:attrNameLst>
                                          <p:attrName>style.visibility</p:attrName>
                                        </p:attrNameLst>
                                      </p:cBhvr>
                                      <p:to>
                                        <p:strVal val="hidden"/>
                                      </p:to>
                                    </p:set>
                                  </p:childTnLst>
                                </p:cTn>
                              </p:par>
                              <p:par>
                                <p:cTn id="7" presetID="1" presetClass="exit"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hidden"/>
                                      </p:to>
                                    </p:set>
                                  </p:childTnLst>
                                </p:cTn>
                              </p:par>
                              <p:par>
                                <p:cTn id="9" presetID="1" presetClass="exit" presetSubtype="0" fill="hold" nodeType="withEffect">
                                  <p:stCondLst>
                                    <p:cond delay="0"/>
                                  </p:stCondLst>
                                  <p:childTnLst>
                                    <p:set>
                                      <p:cBhvr>
                                        <p:cTn id="10" dur="1" fill="hold">
                                          <p:stCondLst>
                                            <p:cond delay="0"/>
                                          </p:stCondLst>
                                        </p:cTn>
                                        <p:tgtEl>
                                          <p:spTgt spid="4099"/>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500" fill="hold"/>
                                        <p:tgtEl>
                                          <p:spTgt spid="8"/>
                                        </p:tgtEl>
                                        <p:attrNameLst>
                                          <p:attrName>ppt_x</p:attrName>
                                        </p:attrNameLst>
                                      </p:cBhvr>
                                      <p:tavLst>
                                        <p:tav tm="0">
                                          <p:val>
                                            <p:strVal val="#ppt_x"/>
                                          </p:val>
                                        </p:tav>
                                        <p:tav tm="100000">
                                          <p:val>
                                            <p:strVal val="#ppt_x"/>
                                          </p:val>
                                        </p:tav>
                                      </p:tavLst>
                                    </p:anim>
                                    <p:anim calcmode="lin" valueType="num">
                                      <p:cBhvr additive="base">
                                        <p:cTn id="16" dur="500" fill="hold"/>
                                        <p:tgtEl>
                                          <p:spTgt spid="8"/>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tangolo 1">
            <a:extLst>
              <a:ext uri="{FF2B5EF4-FFF2-40B4-BE49-F238E27FC236}">
                <a16:creationId xmlns:a16="http://schemas.microsoft.com/office/drawing/2014/main" id="{110E92C8-5FFD-4AE1-9D9B-864AA90E869D}"/>
              </a:ext>
            </a:extLst>
          </p:cNvPr>
          <p:cNvSpPr/>
          <p:nvPr/>
        </p:nvSpPr>
        <p:spPr>
          <a:xfrm>
            <a:off x="245806" y="498591"/>
            <a:ext cx="10854813" cy="923330"/>
          </a:xfrm>
          <a:prstGeom prst="rect">
            <a:avLst/>
          </a:prstGeom>
        </p:spPr>
        <p:txBody>
          <a:bodyPr wrap="square">
            <a:spAutoFit/>
          </a:bodyPr>
          <a:lstStyle/>
          <a:p>
            <a:pPr>
              <a:spcAft>
                <a:spcPts val="0"/>
              </a:spcAft>
            </a:pPr>
            <a:r>
              <a:rPr lang="it-IT" dirty="0">
                <a:latin typeface="Helvetica" panose="020B0604020202030204" pitchFamily="34" charset="0"/>
                <a:ea typeface="Times New Roman" panose="02020603050405020304" pitchFamily="18" charset="0"/>
              </a:rPr>
              <a:t>NUMERO PAZIENTI</a:t>
            </a:r>
          </a:p>
          <a:p>
            <a:pPr>
              <a:spcAft>
                <a:spcPts val="0"/>
              </a:spcAft>
            </a:pPr>
            <a:r>
              <a:rPr lang="it-IT" dirty="0">
                <a:latin typeface="Helvetica" panose="020B0604020202030204" pitchFamily="34" charset="0"/>
                <a:ea typeface="Times New Roman" panose="02020603050405020304" pitchFamily="18" charset="0"/>
              </a:rPr>
              <a:t>La capacità ricettiva del nucleo deve essere compresa fra 6 e 14 pazienti per i centri permanenti e fra 6 e 10 pazienti per i centri diurni.</a:t>
            </a:r>
            <a:endParaRPr lang="it-IT" dirty="0">
              <a:effectLst/>
              <a:latin typeface="Helvetica" panose="020B0604020202030204" pitchFamily="34" charset="0"/>
              <a:ea typeface="Times New Roman" panose="02020603050405020304" pitchFamily="18" charset="0"/>
            </a:endParaRPr>
          </a:p>
        </p:txBody>
      </p:sp>
      <p:pic>
        <p:nvPicPr>
          <p:cNvPr id="5121" name="Immagine 4">
            <a:extLst>
              <a:ext uri="{FF2B5EF4-FFF2-40B4-BE49-F238E27FC236}">
                <a16:creationId xmlns:a16="http://schemas.microsoft.com/office/drawing/2014/main" id="{0A8343B9-E386-4F26-906B-4EB65BB24C8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4127" y="1504336"/>
            <a:ext cx="4576116" cy="2851354"/>
          </a:xfrm>
          <a:prstGeom prst="rect">
            <a:avLst/>
          </a:prstGeom>
          <a:noFill/>
          <a:extLst>
            <a:ext uri="{909E8E84-426E-40DD-AFC4-6F175D3DCCD1}">
              <a14:hiddenFill xmlns:a14="http://schemas.microsoft.com/office/drawing/2010/main">
                <a:solidFill>
                  <a:srgbClr val="FFFFFF"/>
                </a:solidFill>
              </a14:hiddenFill>
            </a:ext>
          </a:extLst>
        </p:spPr>
      </p:pic>
      <p:sp>
        <p:nvSpPr>
          <p:cNvPr id="4" name="Rettangolo 3">
            <a:extLst>
              <a:ext uri="{FF2B5EF4-FFF2-40B4-BE49-F238E27FC236}">
                <a16:creationId xmlns:a16="http://schemas.microsoft.com/office/drawing/2014/main" id="{1625B81F-E5EF-4C57-84B4-0A8C0E5B453B}"/>
              </a:ext>
            </a:extLst>
          </p:cNvPr>
          <p:cNvSpPr/>
          <p:nvPr/>
        </p:nvSpPr>
        <p:spPr>
          <a:xfrm>
            <a:off x="3470788" y="5436079"/>
            <a:ext cx="8495071" cy="923330"/>
          </a:xfrm>
          <a:prstGeom prst="rect">
            <a:avLst/>
          </a:prstGeom>
        </p:spPr>
        <p:txBody>
          <a:bodyPr wrap="square">
            <a:spAutoFit/>
          </a:bodyPr>
          <a:lstStyle/>
          <a:p>
            <a:pPr algn="r">
              <a:spcAft>
                <a:spcPts val="0"/>
              </a:spcAft>
            </a:pPr>
            <a:r>
              <a:rPr lang="it-IT" dirty="0">
                <a:latin typeface="Helvetica" panose="020B0604020202030204" pitchFamily="34" charset="0"/>
                <a:ea typeface="Times New Roman" panose="02020603050405020304" pitchFamily="18" charset="0"/>
              </a:rPr>
              <a:t>COMPLESSO INSEDIATIVO</a:t>
            </a:r>
          </a:p>
          <a:p>
            <a:pPr algn="r">
              <a:spcAft>
                <a:spcPts val="0"/>
              </a:spcAft>
            </a:pPr>
            <a:r>
              <a:rPr lang="it-IT" dirty="0">
                <a:latin typeface="Helvetica" panose="020B0604020202030204" pitchFamily="34" charset="0"/>
                <a:ea typeface="Times New Roman" panose="02020603050405020304" pitchFamily="18" charset="0"/>
              </a:rPr>
              <a:t>IL NUCLEO deve svilupparsi su un unico livello al piano terra ed in ogni caso devono essere complanari</a:t>
            </a:r>
            <a:endParaRPr lang="it-IT" dirty="0">
              <a:effectLst/>
              <a:latin typeface="Helvetica" panose="020B0604020202030204" pitchFamily="34" charset="0"/>
              <a:ea typeface="Times New Roman" panose="02020603050405020304" pitchFamily="18" charset="0"/>
            </a:endParaRPr>
          </a:p>
        </p:txBody>
      </p:sp>
      <p:pic>
        <p:nvPicPr>
          <p:cNvPr id="5123" name="Immagine 15">
            <a:extLst>
              <a:ext uri="{FF2B5EF4-FFF2-40B4-BE49-F238E27FC236}">
                <a16:creationId xmlns:a16="http://schemas.microsoft.com/office/drawing/2014/main" id="{00A1CB38-1CAC-41CA-A2B2-E2889BCBF12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82867" y="2502310"/>
            <a:ext cx="4565006" cy="285135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6756856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tangolo 1">
            <a:extLst>
              <a:ext uri="{FF2B5EF4-FFF2-40B4-BE49-F238E27FC236}">
                <a16:creationId xmlns:a16="http://schemas.microsoft.com/office/drawing/2014/main" id="{4FA5C11E-B277-425C-B8ED-9291201BA839}"/>
              </a:ext>
            </a:extLst>
          </p:cNvPr>
          <p:cNvSpPr/>
          <p:nvPr/>
        </p:nvSpPr>
        <p:spPr>
          <a:xfrm>
            <a:off x="265471" y="524696"/>
            <a:ext cx="11582400" cy="1200329"/>
          </a:xfrm>
          <a:prstGeom prst="rect">
            <a:avLst/>
          </a:prstGeom>
        </p:spPr>
        <p:txBody>
          <a:bodyPr wrap="square">
            <a:spAutoFit/>
          </a:bodyPr>
          <a:lstStyle/>
          <a:p>
            <a:pPr>
              <a:spcAft>
                <a:spcPts val="0"/>
              </a:spcAft>
            </a:pPr>
            <a:r>
              <a:rPr lang="it-IT" dirty="0">
                <a:latin typeface="Helvetica" panose="020B0604020202030204" pitchFamily="34" charset="0"/>
                <a:ea typeface="Times New Roman" panose="02020603050405020304" pitchFamily="18" charset="0"/>
              </a:rPr>
              <a:t>PERCORSI E ACCESSI</a:t>
            </a:r>
          </a:p>
          <a:p>
            <a:pPr>
              <a:spcAft>
                <a:spcPts val="0"/>
              </a:spcAft>
            </a:pPr>
            <a:r>
              <a:rPr lang="it-IT" dirty="0">
                <a:latin typeface="Helvetica" panose="020B0604020202030204" pitchFamily="34" charset="0"/>
                <a:ea typeface="Times New Roman" panose="02020603050405020304" pitchFamily="18" charset="0"/>
              </a:rPr>
              <a:t>Separare i flussi di percorrenza destinati ai pazienti da quelli destinati al personale, ai familiari, ai fornitori di servizi. Prevedere un unico accesso al nucleo per i pazienti, dotato di un adeguato sistema di controllo.</a:t>
            </a:r>
          </a:p>
          <a:p>
            <a:pPr>
              <a:spcAft>
                <a:spcPts val="0"/>
              </a:spcAft>
            </a:pPr>
            <a:r>
              <a:rPr lang="it-IT" dirty="0">
                <a:latin typeface="Helvetica" panose="020B0604020202030204" pitchFamily="34" charset="0"/>
                <a:ea typeface="Times New Roman" panose="02020603050405020304" pitchFamily="18" charset="0"/>
              </a:rPr>
              <a:t>Separare lo spazio dedicato ai pazienti dagli accessi destinati al personale, ai familiari, ai servizi.</a:t>
            </a:r>
            <a:endParaRPr lang="it-IT" dirty="0">
              <a:effectLst/>
              <a:latin typeface="Helvetica" panose="020B0604020202030204" pitchFamily="34" charset="0"/>
              <a:ea typeface="Times New Roman" panose="02020603050405020304" pitchFamily="18" charset="0"/>
            </a:endParaRPr>
          </a:p>
        </p:txBody>
      </p:sp>
      <p:pic>
        <p:nvPicPr>
          <p:cNvPr id="6145" name="Immagine 13">
            <a:extLst>
              <a:ext uri="{FF2B5EF4-FFF2-40B4-BE49-F238E27FC236}">
                <a16:creationId xmlns:a16="http://schemas.microsoft.com/office/drawing/2014/main" id="{221175E6-1147-4AC5-9532-BECE6ED325D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4127" y="1986116"/>
            <a:ext cx="4339533" cy="2733368"/>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4">
            <a:extLst>
              <a:ext uri="{FF2B5EF4-FFF2-40B4-BE49-F238E27FC236}">
                <a16:creationId xmlns:a16="http://schemas.microsoft.com/office/drawing/2014/main" id="{1D9A3FD4-D42B-4283-8543-DCA8339ABD0B}"/>
              </a:ext>
            </a:extLst>
          </p:cNvPr>
          <p:cNvSpPr>
            <a:spLocks noChangeArrowheads="1"/>
          </p:cNvSpPr>
          <p:nvPr/>
        </p:nvSpPr>
        <p:spPr bwMode="auto">
          <a:xfrm>
            <a:off x="2172929" y="5622045"/>
            <a:ext cx="9755144" cy="923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r" defTabSz="914400" rtl="0" eaLnBrk="0" fontAlgn="base" latinLnBrk="0" hangingPunct="0">
              <a:lnSpc>
                <a:spcPct val="100000"/>
              </a:lnSpc>
              <a:spcBef>
                <a:spcPct val="0"/>
              </a:spcBef>
              <a:spcAft>
                <a:spcPct val="0"/>
              </a:spcAft>
              <a:buClrTx/>
              <a:buSzTx/>
              <a:buFontTx/>
              <a:buNone/>
              <a:tabLst/>
            </a:pPr>
            <a:r>
              <a:rPr kumimoji="0" lang="it-IT" altLang="it-IT" b="0" i="0" u="none" strike="noStrike" cap="none" normalizeH="0" baseline="0" dirty="0">
                <a:ln>
                  <a:noFill/>
                </a:ln>
                <a:solidFill>
                  <a:schemeClr val="tx1"/>
                </a:solidFill>
                <a:effectLst/>
                <a:latin typeface="Helvetica" panose="020B0604020202030204" pitchFamily="34" charset="0"/>
                <a:ea typeface="Times New Roman" panose="02020603050405020304" pitchFamily="18" charset="0"/>
              </a:rPr>
              <a:t>Qualora il nucleo Alzheimer faccia parte di un organismo</a:t>
            </a:r>
            <a:r>
              <a:rPr lang="it-IT" altLang="it-IT" dirty="0">
                <a:latin typeface="Helvetica" panose="020B0604020202030204" pitchFamily="34" charset="0"/>
              </a:rPr>
              <a:t> </a:t>
            </a:r>
            <a:r>
              <a:rPr kumimoji="0" lang="it-IT" altLang="it-IT" b="0" i="0" u="none" strike="noStrike" cap="none" normalizeH="0" baseline="0" dirty="0">
                <a:ln>
                  <a:noFill/>
                </a:ln>
                <a:solidFill>
                  <a:schemeClr val="tx1"/>
                </a:solidFill>
                <a:effectLst/>
                <a:latin typeface="Helvetica" panose="020B0604020202030204" pitchFamily="34" charset="0"/>
                <a:ea typeface="Times New Roman" panose="02020603050405020304" pitchFamily="18" charset="0"/>
              </a:rPr>
              <a:t>edilizio che ospita altre strutture sanitario-assistenziali,</a:t>
            </a:r>
            <a:r>
              <a:rPr lang="it-IT" altLang="it-IT" dirty="0">
                <a:latin typeface="Helvetica" panose="020B0604020202030204" pitchFamily="34" charset="0"/>
              </a:rPr>
              <a:t> </a:t>
            </a:r>
            <a:r>
              <a:rPr kumimoji="0" lang="it-IT" altLang="it-IT" b="0" i="0" u="none" strike="noStrike" cap="none" normalizeH="0" baseline="0" dirty="0">
                <a:ln>
                  <a:noFill/>
                </a:ln>
                <a:solidFill>
                  <a:schemeClr val="tx1"/>
                </a:solidFill>
                <a:effectLst/>
                <a:latin typeface="Helvetica" panose="020B0604020202030204" pitchFamily="34" charset="0"/>
                <a:ea typeface="Times New Roman" panose="02020603050405020304" pitchFamily="18" charset="0"/>
              </a:rPr>
              <a:t>prevedere una sua precisa distinzione e separazione da queste ultime</a:t>
            </a:r>
            <a:r>
              <a:rPr kumimoji="0" lang="it-IT" altLang="it-IT" sz="1000" b="0" i="0" u="none" strike="noStrike" cap="none" normalizeH="0" baseline="0" dirty="0">
                <a:ln>
                  <a:noFill/>
                </a:ln>
                <a:solidFill>
                  <a:schemeClr val="tx1"/>
                </a:solidFill>
                <a:effectLst/>
                <a:latin typeface="Helvetica" panose="020B0604020202030204" pitchFamily="34" charset="0"/>
                <a:ea typeface="Times New Roman" panose="02020603050405020304" pitchFamily="18" charset="0"/>
              </a:rPr>
              <a:t>.</a:t>
            </a:r>
            <a:endParaRPr kumimoji="0" lang="it-IT" altLang="it-IT" sz="8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it-IT" altLang="it-IT" sz="1800" b="0" i="0" u="none" strike="noStrike" cap="none" normalizeH="0" baseline="0" dirty="0">
              <a:ln>
                <a:noFill/>
              </a:ln>
              <a:solidFill>
                <a:schemeClr val="tx1"/>
              </a:solidFill>
              <a:effectLst/>
              <a:latin typeface="Arial" panose="020B0604020202020204" pitchFamily="34" charset="0"/>
            </a:endParaRPr>
          </a:p>
        </p:txBody>
      </p:sp>
      <p:pic>
        <p:nvPicPr>
          <p:cNvPr id="6147" name="Picture 3">
            <a:extLst>
              <a:ext uri="{FF2B5EF4-FFF2-40B4-BE49-F238E27FC236}">
                <a16:creationId xmlns:a16="http://schemas.microsoft.com/office/drawing/2014/main" id="{7B6B6A1B-AC18-46B2-86EC-397719161F3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23587" y="2263833"/>
            <a:ext cx="5024285" cy="314872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9295842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69" name="Picture 1">
            <a:extLst>
              <a:ext uri="{FF2B5EF4-FFF2-40B4-BE49-F238E27FC236}">
                <a16:creationId xmlns:a16="http://schemas.microsoft.com/office/drawing/2014/main" id="{F49CDBE9-F534-4624-9D89-2B90F1F6F69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4130" y="1268361"/>
            <a:ext cx="4621160" cy="2900162"/>
          </a:xfrm>
          <a:prstGeom prst="rect">
            <a:avLst/>
          </a:prstGeom>
          <a:noFill/>
          <a:extLst>
            <a:ext uri="{909E8E84-426E-40DD-AFC4-6F175D3DCCD1}">
              <a14:hiddenFill xmlns:a14="http://schemas.microsoft.com/office/drawing/2010/main">
                <a:solidFill>
                  <a:srgbClr val="FFFFFF"/>
                </a:solidFill>
              </a14:hiddenFill>
            </a:ext>
          </a:extLst>
        </p:spPr>
      </p:pic>
      <p:sp>
        <p:nvSpPr>
          <p:cNvPr id="3" name="Rettangolo 2">
            <a:extLst>
              <a:ext uri="{FF2B5EF4-FFF2-40B4-BE49-F238E27FC236}">
                <a16:creationId xmlns:a16="http://schemas.microsoft.com/office/drawing/2014/main" id="{97D93678-369D-4538-99E8-ACCBC64F87A7}"/>
              </a:ext>
            </a:extLst>
          </p:cNvPr>
          <p:cNvSpPr/>
          <p:nvPr/>
        </p:nvSpPr>
        <p:spPr>
          <a:xfrm>
            <a:off x="285136" y="519951"/>
            <a:ext cx="6096000" cy="646331"/>
          </a:xfrm>
          <a:prstGeom prst="rect">
            <a:avLst/>
          </a:prstGeom>
        </p:spPr>
        <p:txBody>
          <a:bodyPr>
            <a:spAutoFit/>
          </a:bodyPr>
          <a:lstStyle/>
          <a:p>
            <a:pPr>
              <a:spcAft>
                <a:spcPts val="0"/>
              </a:spcAft>
            </a:pPr>
            <a:r>
              <a:rPr lang="it-IT" dirty="0">
                <a:latin typeface="Helvetica" panose="020B0604020202030204" pitchFamily="34" charset="0"/>
                <a:ea typeface="Times New Roman" panose="02020603050405020304" pitchFamily="18" charset="0"/>
              </a:rPr>
              <a:t>Prevedere un impianto distributivo che si sviluppi intorno allo spazio di vita comune.</a:t>
            </a:r>
            <a:endParaRPr lang="it-IT" sz="2800" dirty="0">
              <a:effectLst/>
              <a:latin typeface="Times New Roman" panose="02020603050405020304" pitchFamily="18" charset="0"/>
              <a:ea typeface="Times New Roman" panose="02020603050405020304" pitchFamily="18" charset="0"/>
            </a:endParaRPr>
          </a:p>
        </p:txBody>
      </p:sp>
      <p:sp>
        <p:nvSpPr>
          <p:cNvPr id="4" name="Rettangolo 3">
            <a:extLst>
              <a:ext uri="{FF2B5EF4-FFF2-40B4-BE49-F238E27FC236}">
                <a16:creationId xmlns:a16="http://schemas.microsoft.com/office/drawing/2014/main" id="{93E1968D-0FCB-4A56-8345-07D996B778B9}"/>
              </a:ext>
            </a:extLst>
          </p:cNvPr>
          <p:cNvSpPr/>
          <p:nvPr/>
        </p:nvSpPr>
        <p:spPr>
          <a:xfrm>
            <a:off x="5830529" y="5454047"/>
            <a:ext cx="6096000" cy="923330"/>
          </a:xfrm>
          <a:prstGeom prst="rect">
            <a:avLst/>
          </a:prstGeom>
        </p:spPr>
        <p:txBody>
          <a:bodyPr>
            <a:spAutoFit/>
          </a:bodyPr>
          <a:lstStyle/>
          <a:p>
            <a:pPr algn="r">
              <a:spcAft>
                <a:spcPts val="0"/>
              </a:spcAft>
            </a:pPr>
            <a:r>
              <a:rPr lang="it-IT" dirty="0">
                <a:latin typeface="Helvetica" panose="020B0604020202030204" pitchFamily="34" charset="0"/>
                <a:ea typeface="Times New Roman" panose="02020603050405020304" pitchFamily="18" charset="0"/>
              </a:rPr>
              <a:t>Prevedere camere di degenza singole o eventualmente</a:t>
            </a:r>
          </a:p>
          <a:p>
            <a:pPr algn="r">
              <a:spcAft>
                <a:spcPts val="0"/>
              </a:spcAft>
            </a:pPr>
            <a:r>
              <a:rPr lang="it-IT" dirty="0">
                <a:latin typeface="Helvetica" panose="020B0604020202030204" pitchFamily="34" charset="0"/>
                <a:ea typeface="Times New Roman" panose="02020603050405020304" pitchFamily="18" charset="0"/>
              </a:rPr>
              <a:t>doppie. Il modulo base della camera deve comprendere un bagno interno e, se possibile, un’anticamera.</a:t>
            </a:r>
            <a:endParaRPr lang="it-IT" dirty="0">
              <a:effectLst/>
              <a:latin typeface="Helvetica" panose="020B0604020202030204" pitchFamily="34" charset="0"/>
              <a:ea typeface="Times New Roman" panose="02020603050405020304" pitchFamily="18" charset="0"/>
            </a:endParaRPr>
          </a:p>
        </p:txBody>
      </p:sp>
      <p:pic>
        <p:nvPicPr>
          <p:cNvPr id="5" name="Immagine 4">
            <a:extLst>
              <a:ext uri="{FF2B5EF4-FFF2-40B4-BE49-F238E27FC236}">
                <a16:creationId xmlns:a16="http://schemas.microsoft.com/office/drawing/2014/main" id="{6E03A839-DE84-48DF-87E1-0C366D4F4DC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431432" y="1268361"/>
            <a:ext cx="4416441" cy="4184783"/>
          </a:xfrm>
          <a:prstGeom prst="rect">
            <a:avLst/>
          </a:prstGeom>
        </p:spPr>
      </p:pic>
    </p:spTree>
    <p:extLst>
      <p:ext uri="{BB962C8B-B14F-4D97-AF65-F5344CB8AC3E}">
        <p14:creationId xmlns:p14="http://schemas.microsoft.com/office/powerpoint/2010/main" val="243587464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838199" y="384434"/>
            <a:ext cx="10515600" cy="771181"/>
          </a:xfrm>
        </p:spPr>
        <p:txBody>
          <a:bodyPr>
            <a:normAutofit/>
          </a:bodyPr>
          <a:lstStyle/>
          <a:p>
            <a:pPr algn="ctr"/>
            <a:r>
              <a:rPr lang="it-IT" sz="4000" b="1" dirty="0">
                <a:solidFill>
                  <a:srgbClr val="0F4C82"/>
                </a:solidFill>
                <a:latin typeface="Helvetica" panose="020B0604020202030204" pitchFamily="34" charset="0"/>
              </a:rPr>
              <a:t>STANDARD GHERON</a:t>
            </a:r>
            <a:endParaRPr lang="it-IT" sz="4000" dirty="0">
              <a:solidFill>
                <a:srgbClr val="0F4C82"/>
              </a:solidFill>
              <a:latin typeface="Helvetica" panose="020B0604020202030204" pitchFamily="34" charset="0"/>
            </a:endParaRPr>
          </a:p>
        </p:txBody>
      </p:sp>
      <p:sp>
        <p:nvSpPr>
          <p:cNvPr id="4" name="CasellaDiTesto 3"/>
          <p:cNvSpPr txBox="1"/>
          <p:nvPr/>
        </p:nvSpPr>
        <p:spPr>
          <a:xfrm>
            <a:off x="711204" y="2601441"/>
            <a:ext cx="10325262" cy="1384995"/>
          </a:xfrm>
          <a:prstGeom prst="rect">
            <a:avLst/>
          </a:prstGeom>
          <a:noFill/>
        </p:spPr>
        <p:txBody>
          <a:bodyPr wrap="none" rtlCol="0">
            <a:spAutoFit/>
          </a:bodyPr>
          <a:lstStyle/>
          <a:p>
            <a:pPr marL="514350" marR="0" lvl="0" indent="-514350" algn="l" defTabSz="914400" rtl="0" eaLnBrk="1" fontAlgn="auto" latinLnBrk="0" hangingPunct="1">
              <a:lnSpc>
                <a:spcPct val="100000"/>
              </a:lnSpc>
              <a:spcBef>
                <a:spcPts val="0"/>
              </a:spcBef>
              <a:spcAft>
                <a:spcPts val="0"/>
              </a:spcAft>
              <a:buClrTx/>
              <a:buSzTx/>
              <a:buFont typeface="+mj-lt"/>
              <a:buAutoNum type="arabicPeriod"/>
              <a:tabLst/>
              <a:defRPr/>
            </a:pPr>
            <a:r>
              <a:rPr kumimoji="0" lang="it-IT" sz="2800" b="0" i="0" u="none" strike="noStrike" kern="1200" cap="none" spc="0" normalizeH="0" baseline="0" noProof="0" dirty="0">
                <a:ln>
                  <a:noFill/>
                </a:ln>
                <a:solidFill>
                  <a:srgbClr val="0F4C82"/>
                </a:solidFill>
                <a:effectLst/>
                <a:uLnTx/>
                <a:uFillTx/>
                <a:latin typeface="Helvetica" panose="020B0604020202030204" pitchFamily="34" charset="0"/>
              </a:rPr>
              <a:t>Layout generale: improntato all’efficienza e alla funzionalità </a:t>
            </a:r>
          </a:p>
          <a:p>
            <a:pPr marL="514350" indent="-514350" defTabSz="914400">
              <a:buFont typeface="+mj-lt"/>
              <a:buAutoNum type="arabicPeriod"/>
            </a:pPr>
            <a:r>
              <a:rPr lang="it-IT" sz="2800" dirty="0">
                <a:solidFill>
                  <a:srgbClr val="0F4C82"/>
                </a:solidFill>
                <a:latin typeface="Helvetica" panose="020B0604020202030204" pitchFamily="34" charset="0"/>
              </a:rPr>
              <a:t>Casa lontano da Casa </a:t>
            </a:r>
          </a:p>
          <a:p>
            <a:pPr marL="514350" marR="0" lvl="0" indent="-514350" algn="l" defTabSz="914400" rtl="0" eaLnBrk="1" fontAlgn="auto" latinLnBrk="0" hangingPunct="1">
              <a:lnSpc>
                <a:spcPct val="100000"/>
              </a:lnSpc>
              <a:spcBef>
                <a:spcPts val="0"/>
              </a:spcBef>
              <a:spcAft>
                <a:spcPts val="0"/>
              </a:spcAft>
              <a:buClrTx/>
              <a:buSzTx/>
              <a:buFont typeface="+mj-lt"/>
              <a:buAutoNum type="arabicPeriod"/>
              <a:tabLst/>
              <a:defRPr/>
            </a:pPr>
            <a:r>
              <a:rPr kumimoji="0" lang="it-IT" sz="2800" b="0" i="0" u="none" strike="noStrike" kern="1200" cap="none" spc="0" normalizeH="0" baseline="0" noProof="0" dirty="0" err="1">
                <a:ln>
                  <a:noFill/>
                </a:ln>
                <a:solidFill>
                  <a:srgbClr val="0F4C82"/>
                </a:solidFill>
                <a:effectLst/>
                <a:uLnTx/>
                <a:uFillTx/>
                <a:latin typeface="Helvetica" panose="020B0604020202030204" pitchFamily="34" charset="0"/>
              </a:rPr>
              <a:t>Think</a:t>
            </a:r>
            <a:r>
              <a:rPr kumimoji="0" lang="it-IT" sz="2800" b="0" i="0" u="none" strike="noStrike" kern="1200" cap="none" spc="0" normalizeH="0" baseline="0" noProof="0" dirty="0">
                <a:ln>
                  <a:noFill/>
                </a:ln>
                <a:solidFill>
                  <a:srgbClr val="0F4C82"/>
                </a:solidFill>
                <a:effectLst/>
                <a:uLnTx/>
                <a:uFillTx/>
                <a:latin typeface="Helvetica" panose="020B0604020202030204" pitchFamily="34" charset="0"/>
              </a:rPr>
              <a:t> Green: elevata efficienza energetica  </a:t>
            </a:r>
          </a:p>
        </p:txBody>
      </p:sp>
    </p:spTree>
    <p:extLst>
      <p:ext uri="{BB962C8B-B14F-4D97-AF65-F5344CB8AC3E}">
        <p14:creationId xmlns:p14="http://schemas.microsoft.com/office/powerpoint/2010/main" val="26299449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olo 1"/>
          <p:cNvSpPr>
            <a:spLocks noGrp="1"/>
          </p:cNvSpPr>
          <p:nvPr>
            <p:ph type="title"/>
          </p:nvPr>
        </p:nvSpPr>
        <p:spPr>
          <a:xfrm>
            <a:off x="838200" y="394158"/>
            <a:ext cx="10515600" cy="771181"/>
          </a:xfrm>
        </p:spPr>
        <p:txBody>
          <a:bodyPr>
            <a:normAutofit/>
          </a:bodyPr>
          <a:lstStyle/>
          <a:p>
            <a:pPr algn="ctr"/>
            <a:r>
              <a:rPr lang="it-IT" sz="4000" b="1" dirty="0">
                <a:solidFill>
                  <a:srgbClr val="0F4C82"/>
                </a:solidFill>
                <a:latin typeface="Helvetica" panose="020B0604020202030204" pitchFamily="34" charset="0"/>
              </a:rPr>
              <a:t>STANDARD GHERON</a:t>
            </a:r>
            <a:endParaRPr lang="it-IT" sz="4000" dirty="0">
              <a:solidFill>
                <a:srgbClr val="0F4C82"/>
              </a:solidFill>
              <a:latin typeface="Helvetica" panose="020B0604020202030204" pitchFamily="34" charset="0"/>
            </a:endParaRPr>
          </a:p>
        </p:txBody>
      </p:sp>
      <p:sp>
        <p:nvSpPr>
          <p:cNvPr id="5" name="CasellaDiTesto 4">
            <a:extLst>
              <a:ext uri="{FF2B5EF4-FFF2-40B4-BE49-F238E27FC236}">
                <a16:creationId xmlns:a16="http://schemas.microsoft.com/office/drawing/2014/main" id="{2099DAA5-B654-477E-93C2-71260A504D11}"/>
              </a:ext>
            </a:extLst>
          </p:cNvPr>
          <p:cNvSpPr txBox="1"/>
          <p:nvPr/>
        </p:nvSpPr>
        <p:spPr>
          <a:xfrm>
            <a:off x="711204" y="2601441"/>
            <a:ext cx="10325262" cy="1384995"/>
          </a:xfrm>
          <a:prstGeom prst="rect">
            <a:avLst/>
          </a:prstGeom>
          <a:noFill/>
        </p:spPr>
        <p:txBody>
          <a:bodyPr wrap="none" rtlCol="0">
            <a:spAutoFit/>
          </a:bodyPr>
          <a:lstStyle/>
          <a:p>
            <a:pPr marL="514350" marR="0" lvl="0" indent="-514350" algn="l" defTabSz="914400" rtl="0" eaLnBrk="1" fontAlgn="auto" latinLnBrk="0" hangingPunct="1">
              <a:lnSpc>
                <a:spcPct val="100000"/>
              </a:lnSpc>
              <a:spcBef>
                <a:spcPts val="0"/>
              </a:spcBef>
              <a:spcAft>
                <a:spcPts val="0"/>
              </a:spcAft>
              <a:buClrTx/>
              <a:buSzTx/>
              <a:buFont typeface="+mj-lt"/>
              <a:buAutoNum type="arabicPeriod"/>
              <a:tabLst/>
              <a:defRPr/>
            </a:pPr>
            <a:r>
              <a:rPr kumimoji="0" lang="it-IT" sz="2800" b="0" i="0" u="none" strike="noStrike" kern="1200" cap="none" spc="0" normalizeH="0" baseline="0" noProof="0" dirty="0">
                <a:ln>
                  <a:noFill/>
                </a:ln>
                <a:solidFill>
                  <a:srgbClr val="0F4C82"/>
                </a:solidFill>
                <a:effectLst/>
                <a:uLnTx/>
                <a:uFillTx/>
                <a:latin typeface="Helvetica" panose="020B0604020202030204" pitchFamily="34" charset="0"/>
              </a:rPr>
              <a:t>Layout generale: improntato all’efficienza e alla funzionalità </a:t>
            </a:r>
          </a:p>
          <a:p>
            <a:pPr marL="514350" indent="-514350" defTabSz="914400">
              <a:buFont typeface="+mj-lt"/>
              <a:buAutoNum type="arabicPeriod"/>
            </a:pPr>
            <a:r>
              <a:rPr lang="it-IT" sz="2800" dirty="0">
                <a:solidFill>
                  <a:schemeClr val="accent1">
                    <a:lumMod val="60000"/>
                    <a:lumOff val="40000"/>
                  </a:schemeClr>
                </a:solidFill>
                <a:latin typeface="Helvetica" panose="020B0604020202030204" pitchFamily="34" charset="0"/>
              </a:rPr>
              <a:t>Casa lontano da Casa </a:t>
            </a:r>
          </a:p>
          <a:p>
            <a:pPr marL="514350" marR="0" lvl="0" indent="-514350" algn="l" defTabSz="914400" rtl="0" eaLnBrk="1" fontAlgn="auto" latinLnBrk="0" hangingPunct="1">
              <a:lnSpc>
                <a:spcPct val="100000"/>
              </a:lnSpc>
              <a:spcBef>
                <a:spcPts val="0"/>
              </a:spcBef>
              <a:spcAft>
                <a:spcPts val="0"/>
              </a:spcAft>
              <a:buClrTx/>
              <a:buSzTx/>
              <a:buFont typeface="+mj-lt"/>
              <a:buAutoNum type="arabicPeriod"/>
              <a:tabLst/>
              <a:defRPr/>
            </a:pPr>
            <a:r>
              <a:rPr kumimoji="0" lang="it-IT" sz="2800" b="0" i="0" u="none" strike="noStrike" kern="1200" cap="none" spc="0" normalizeH="0" baseline="0" noProof="0" dirty="0" err="1">
                <a:ln>
                  <a:noFill/>
                </a:ln>
                <a:solidFill>
                  <a:schemeClr val="accent1">
                    <a:lumMod val="60000"/>
                    <a:lumOff val="40000"/>
                  </a:schemeClr>
                </a:solidFill>
                <a:effectLst/>
                <a:uLnTx/>
                <a:uFillTx/>
                <a:latin typeface="Helvetica" panose="020B0604020202030204" pitchFamily="34" charset="0"/>
              </a:rPr>
              <a:t>Think</a:t>
            </a:r>
            <a:r>
              <a:rPr kumimoji="0" lang="it-IT" sz="2800" b="0" i="0" u="none" strike="noStrike" kern="1200" cap="none" spc="0" normalizeH="0" baseline="0" noProof="0" dirty="0">
                <a:ln>
                  <a:noFill/>
                </a:ln>
                <a:solidFill>
                  <a:schemeClr val="accent1">
                    <a:lumMod val="60000"/>
                    <a:lumOff val="40000"/>
                  </a:schemeClr>
                </a:solidFill>
                <a:effectLst/>
                <a:uLnTx/>
                <a:uFillTx/>
                <a:latin typeface="Helvetica" panose="020B0604020202030204" pitchFamily="34" charset="0"/>
              </a:rPr>
              <a:t> Green: elevata efficienza energetica  </a:t>
            </a:r>
          </a:p>
        </p:txBody>
      </p:sp>
    </p:spTree>
    <p:extLst>
      <p:ext uri="{BB962C8B-B14F-4D97-AF65-F5344CB8AC3E}">
        <p14:creationId xmlns:p14="http://schemas.microsoft.com/office/powerpoint/2010/main" val="161380528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magine 3"/>
          <p:cNvPicPr>
            <a:picLocks noChangeAspect="1"/>
          </p:cNvPicPr>
          <p:nvPr/>
        </p:nvPicPr>
        <p:blipFill>
          <a:blip r:embed="rId3"/>
          <a:stretch>
            <a:fillRect/>
          </a:stretch>
        </p:blipFill>
        <p:spPr>
          <a:xfrm>
            <a:off x="426547" y="165370"/>
            <a:ext cx="7040215" cy="6496506"/>
          </a:xfrm>
          <a:prstGeom prst="rect">
            <a:avLst/>
          </a:prstGeom>
        </p:spPr>
      </p:pic>
      <p:sp>
        <p:nvSpPr>
          <p:cNvPr id="3" name="Titolo 1"/>
          <p:cNvSpPr>
            <a:spLocks noGrp="1"/>
          </p:cNvSpPr>
          <p:nvPr>
            <p:ph type="title"/>
          </p:nvPr>
        </p:nvSpPr>
        <p:spPr>
          <a:xfrm>
            <a:off x="4523600" y="1275770"/>
            <a:ext cx="7040215" cy="1790813"/>
          </a:xfrm>
        </p:spPr>
        <p:txBody>
          <a:bodyPr>
            <a:normAutofit/>
          </a:bodyPr>
          <a:lstStyle/>
          <a:p>
            <a:pPr algn="ctr"/>
            <a:r>
              <a:rPr lang="it-IT" sz="4000" b="1" dirty="0">
                <a:solidFill>
                  <a:srgbClr val="0F4C82"/>
                </a:solidFill>
                <a:latin typeface="Helvetica" panose="020B0604020202030204" pitchFamily="34" charset="0"/>
              </a:rPr>
              <a:t>Centro Servizi “MANTEGNA”</a:t>
            </a:r>
            <a:br>
              <a:rPr lang="it-IT" sz="4000" b="1" dirty="0">
                <a:solidFill>
                  <a:srgbClr val="0F4C82"/>
                </a:solidFill>
                <a:latin typeface="Helvetica" panose="020B0604020202030204" pitchFamily="34" charset="0"/>
              </a:rPr>
            </a:br>
            <a:r>
              <a:rPr lang="it-IT" sz="4000" b="1" dirty="0">
                <a:solidFill>
                  <a:srgbClr val="0F4C82"/>
                </a:solidFill>
                <a:latin typeface="Helvetica" panose="020B0604020202030204" pitchFamily="34" charset="0"/>
              </a:rPr>
              <a:t>Campodarsego (PD) </a:t>
            </a:r>
            <a:endParaRPr lang="it-IT" sz="4000" dirty="0">
              <a:solidFill>
                <a:srgbClr val="0F4C82"/>
              </a:solidFill>
              <a:latin typeface="Helvetica" panose="020B0604020202030204" pitchFamily="34" charset="0"/>
            </a:endParaRPr>
          </a:p>
        </p:txBody>
      </p:sp>
    </p:spTree>
    <p:extLst>
      <p:ext uri="{BB962C8B-B14F-4D97-AF65-F5344CB8AC3E}">
        <p14:creationId xmlns:p14="http://schemas.microsoft.com/office/powerpoint/2010/main" val="360041980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magine 3"/>
          <p:cNvPicPr>
            <a:picLocks noChangeAspect="1"/>
          </p:cNvPicPr>
          <p:nvPr/>
        </p:nvPicPr>
        <p:blipFill>
          <a:blip r:embed="rId2"/>
          <a:stretch>
            <a:fillRect/>
          </a:stretch>
        </p:blipFill>
        <p:spPr>
          <a:xfrm>
            <a:off x="3767123" y="3557237"/>
            <a:ext cx="4584272" cy="3240000"/>
          </a:xfrm>
          <a:prstGeom prst="rect">
            <a:avLst/>
          </a:prstGeom>
        </p:spPr>
      </p:pic>
      <p:pic>
        <p:nvPicPr>
          <p:cNvPr id="5" name="Immagine 4"/>
          <p:cNvPicPr>
            <a:picLocks noChangeAspect="1"/>
          </p:cNvPicPr>
          <p:nvPr/>
        </p:nvPicPr>
        <p:blipFill rotWithShape="1">
          <a:blip r:embed="rId3"/>
          <a:srcRect l="4873" t="7263" r="4434" b="9232"/>
          <a:stretch/>
        </p:blipFill>
        <p:spPr>
          <a:xfrm>
            <a:off x="301085" y="225513"/>
            <a:ext cx="4978903" cy="3240000"/>
          </a:xfrm>
          <a:prstGeom prst="rect">
            <a:avLst/>
          </a:prstGeom>
          <a:solidFill>
            <a:srgbClr val="FFFFFF">
              <a:shade val="85000"/>
            </a:srgbClr>
          </a:solidFill>
          <a:ln w="88900" cap="sq">
            <a:no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6" name="Immagine 5"/>
          <p:cNvPicPr>
            <a:picLocks noChangeAspect="1"/>
          </p:cNvPicPr>
          <p:nvPr/>
        </p:nvPicPr>
        <p:blipFill>
          <a:blip r:embed="rId4"/>
          <a:stretch>
            <a:fillRect/>
          </a:stretch>
        </p:blipFill>
        <p:spPr>
          <a:xfrm>
            <a:off x="6923443" y="162498"/>
            <a:ext cx="4584280" cy="3240000"/>
          </a:xfrm>
          <a:prstGeom prst="rect">
            <a:avLst/>
          </a:prstGeom>
        </p:spPr>
      </p:pic>
    </p:spTree>
    <p:extLst>
      <p:ext uri="{BB962C8B-B14F-4D97-AF65-F5344CB8AC3E}">
        <p14:creationId xmlns:p14="http://schemas.microsoft.com/office/powerpoint/2010/main" val="85949100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tangolo 1">
            <a:extLst>
              <a:ext uri="{FF2B5EF4-FFF2-40B4-BE49-F238E27FC236}">
                <a16:creationId xmlns:a16="http://schemas.microsoft.com/office/drawing/2014/main" id="{5258723D-BCEC-47C0-9776-BB9C6B3F109E}"/>
              </a:ext>
            </a:extLst>
          </p:cNvPr>
          <p:cNvSpPr/>
          <p:nvPr/>
        </p:nvSpPr>
        <p:spPr>
          <a:xfrm>
            <a:off x="316088" y="485970"/>
            <a:ext cx="8624711" cy="1200329"/>
          </a:xfrm>
          <a:prstGeom prst="rect">
            <a:avLst/>
          </a:prstGeom>
        </p:spPr>
        <p:txBody>
          <a:bodyPr wrap="square">
            <a:spAutoFit/>
          </a:bodyPr>
          <a:lstStyle/>
          <a:p>
            <a:pPr>
              <a:spcAft>
                <a:spcPts val="0"/>
              </a:spcAft>
            </a:pPr>
            <a:r>
              <a:rPr lang="it-IT" dirty="0">
                <a:latin typeface="Helvetica" panose="020B0604020202030204" pitchFamily="34" charset="0"/>
                <a:ea typeface="Times New Roman" panose="02020603050405020304" pitchFamily="18" charset="0"/>
              </a:rPr>
              <a:t>La tipologia architettonica adottata deve prefigurare</a:t>
            </a:r>
          </a:p>
          <a:p>
            <a:pPr>
              <a:spcAft>
                <a:spcPts val="0"/>
              </a:spcAft>
            </a:pPr>
            <a:r>
              <a:rPr lang="it-IT" dirty="0">
                <a:latin typeface="Helvetica" panose="020B0604020202030204" pitchFamily="34" charset="0"/>
                <a:ea typeface="Times New Roman" panose="02020603050405020304" pitchFamily="18" charset="0"/>
              </a:rPr>
              <a:t>ambienti a scala domestica, con locali differenziati nella destinazione d’uso e facilmente identificabili. Privilegiare una disposizione delle finestre sul paesaggio circostante, in modo da stimolare nei pazienti l’orientamento temporale.</a:t>
            </a:r>
            <a:endParaRPr lang="it-IT" dirty="0">
              <a:effectLst/>
              <a:latin typeface="Helvetica" panose="020B0604020202030204" pitchFamily="34" charset="0"/>
              <a:ea typeface="Times New Roman" panose="02020603050405020304" pitchFamily="18" charset="0"/>
            </a:endParaRPr>
          </a:p>
        </p:txBody>
      </p:sp>
      <p:pic>
        <p:nvPicPr>
          <p:cNvPr id="8193" name="Immagine 9">
            <a:extLst>
              <a:ext uri="{FF2B5EF4-FFF2-40B4-BE49-F238E27FC236}">
                <a16:creationId xmlns:a16="http://schemas.microsoft.com/office/drawing/2014/main" id="{73C5DA5C-5891-4205-AB9D-F070F71A0FB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1244" y="1783645"/>
            <a:ext cx="4928318" cy="3081866"/>
          </a:xfrm>
          <a:prstGeom prst="rect">
            <a:avLst/>
          </a:prstGeom>
          <a:noFill/>
          <a:extLst>
            <a:ext uri="{909E8E84-426E-40DD-AFC4-6F175D3DCCD1}">
              <a14:hiddenFill xmlns:a14="http://schemas.microsoft.com/office/drawing/2010/main">
                <a:solidFill>
                  <a:srgbClr val="FFFFFF"/>
                </a:solidFill>
              </a14:hiddenFill>
            </a:ext>
          </a:extLst>
        </p:spPr>
      </p:pic>
      <p:sp>
        <p:nvSpPr>
          <p:cNvPr id="4" name="Rettangolo 3">
            <a:extLst>
              <a:ext uri="{FF2B5EF4-FFF2-40B4-BE49-F238E27FC236}">
                <a16:creationId xmlns:a16="http://schemas.microsoft.com/office/drawing/2014/main" id="{BB72179C-4984-41B7-97FD-4D32E601A543}"/>
              </a:ext>
            </a:extLst>
          </p:cNvPr>
          <p:cNvSpPr/>
          <p:nvPr/>
        </p:nvSpPr>
        <p:spPr>
          <a:xfrm>
            <a:off x="5328357" y="5481724"/>
            <a:ext cx="6604000" cy="923330"/>
          </a:xfrm>
          <a:prstGeom prst="rect">
            <a:avLst/>
          </a:prstGeom>
        </p:spPr>
        <p:txBody>
          <a:bodyPr wrap="square">
            <a:spAutoFit/>
          </a:bodyPr>
          <a:lstStyle/>
          <a:p>
            <a:pPr algn="r">
              <a:spcAft>
                <a:spcPts val="0"/>
              </a:spcAft>
            </a:pPr>
            <a:r>
              <a:rPr lang="it-IT" dirty="0">
                <a:latin typeface="Helvetica" panose="020B0604020202030204" pitchFamily="34" charset="0"/>
                <a:ea typeface="Times New Roman" panose="02020603050405020304" pitchFamily="18" charset="0"/>
              </a:rPr>
              <a:t>Adottare una conformazione degli spazi e una loro correlazione</a:t>
            </a:r>
          </a:p>
          <a:p>
            <a:pPr algn="r">
              <a:spcAft>
                <a:spcPts val="0"/>
              </a:spcAft>
            </a:pPr>
            <a:r>
              <a:rPr lang="it-IT" dirty="0">
                <a:latin typeface="Helvetica" panose="020B0604020202030204" pitchFamily="34" charset="0"/>
                <a:ea typeface="Times New Roman" panose="02020603050405020304" pitchFamily="18" charset="0"/>
              </a:rPr>
              <a:t>in modo da favorire il controllo visivo diretto del paziente da parte degli operatori.</a:t>
            </a:r>
            <a:endParaRPr lang="it-IT" dirty="0">
              <a:effectLst/>
              <a:latin typeface="Helvetica" panose="020B0604020202030204" pitchFamily="34" charset="0"/>
              <a:ea typeface="Times New Roman" panose="02020603050405020304" pitchFamily="18" charset="0"/>
            </a:endParaRPr>
          </a:p>
        </p:txBody>
      </p:sp>
      <p:pic>
        <p:nvPicPr>
          <p:cNvPr id="8195" name="Immagine 5">
            <a:extLst>
              <a:ext uri="{FF2B5EF4-FFF2-40B4-BE49-F238E27FC236}">
                <a16:creationId xmlns:a16="http://schemas.microsoft.com/office/drawing/2014/main" id="{E91726F7-26E7-4F71-A3F5-C9E7225592D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82625" y="2399859"/>
            <a:ext cx="4948131" cy="308186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9542832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tangolo 1">
            <a:extLst>
              <a:ext uri="{FF2B5EF4-FFF2-40B4-BE49-F238E27FC236}">
                <a16:creationId xmlns:a16="http://schemas.microsoft.com/office/drawing/2014/main" id="{C7B7FC03-8C06-4D0F-B825-7185D1E716A5}"/>
              </a:ext>
            </a:extLst>
          </p:cNvPr>
          <p:cNvSpPr/>
          <p:nvPr/>
        </p:nvSpPr>
        <p:spPr>
          <a:xfrm>
            <a:off x="265470" y="498591"/>
            <a:ext cx="8190271" cy="923330"/>
          </a:xfrm>
          <a:prstGeom prst="rect">
            <a:avLst/>
          </a:prstGeom>
        </p:spPr>
        <p:txBody>
          <a:bodyPr wrap="square">
            <a:spAutoFit/>
          </a:bodyPr>
          <a:lstStyle/>
          <a:p>
            <a:pPr>
              <a:spcAft>
                <a:spcPts val="0"/>
              </a:spcAft>
            </a:pPr>
            <a:r>
              <a:rPr lang="it-IT" dirty="0">
                <a:latin typeface="Helvetica" panose="020B0604020202030204" pitchFamily="34" charset="0"/>
                <a:ea typeface="Times New Roman" panose="02020603050405020304" pitchFamily="18" charset="0"/>
              </a:rPr>
              <a:t>Nell’organizzazione degli ambienti comuni prevedere luoghi nei quali il paziente possa appartarsi, da solo o in piccola compagnia, pur non perdendo l’osservazione delle attività di gruppo.</a:t>
            </a:r>
            <a:endParaRPr lang="it-IT" dirty="0">
              <a:effectLst/>
              <a:latin typeface="Helvetica" panose="020B0604020202030204" pitchFamily="34" charset="0"/>
              <a:ea typeface="Times New Roman" panose="02020603050405020304" pitchFamily="18" charset="0"/>
            </a:endParaRPr>
          </a:p>
        </p:txBody>
      </p:sp>
      <p:pic>
        <p:nvPicPr>
          <p:cNvPr id="2049" name="Immagine 1">
            <a:extLst>
              <a:ext uri="{FF2B5EF4-FFF2-40B4-BE49-F238E27FC236}">
                <a16:creationId xmlns:a16="http://schemas.microsoft.com/office/drawing/2014/main" id="{2253F524-2ED1-4479-B618-DA068E0BA20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4129" y="1509252"/>
            <a:ext cx="4722777" cy="2961742"/>
          </a:xfrm>
          <a:prstGeom prst="rect">
            <a:avLst/>
          </a:prstGeom>
          <a:noFill/>
          <a:extLst>
            <a:ext uri="{909E8E84-426E-40DD-AFC4-6F175D3DCCD1}">
              <a14:hiddenFill xmlns:a14="http://schemas.microsoft.com/office/drawing/2010/main">
                <a:solidFill>
                  <a:srgbClr val="FFFFFF"/>
                </a:solidFill>
              </a14:hiddenFill>
            </a:ext>
          </a:extLst>
        </p:spPr>
      </p:pic>
      <p:sp>
        <p:nvSpPr>
          <p:cNvPr id="4" name="Rettangolo 3">
            <a:extLst>
              <a:ext uri="{FF2B5EF4-FFF2-40B4-BE49-F238E27FC236}">
                <a16:creationId xmlns:a16="http://schemas.microsoft.com/office/drawing/2014/main" id="{86E3F25E-E755-417D-AC4B-836D869EE311}"/>
              </a:ext>
            </a:extLst>
          </p:cNvPr>
          <p:cNvSpPr/>
          <p:nvPr/>
        </p:nvSpPr>
        <p:spPr>
          <a:xfrm>
            <a:off x="6285099" y="5990077"/>
            <a:ext cx="5737468" cy="369332"/>
          </a:xfrm>
          <a:prstGeom prst="rect">
            <a:avLst/>
          </a:prstGeom>
        </p:spPr>
        <p:txBody>
          <a:bodyPr wrap="none">
            <a:spAutoFit/>
          </a:bodyPr>
          <a:lstStyle/>
          <a:p>
            <a:pPr>
              <a:spcAft>
                <a:spcPts val="0"/>
              </a:spcAft>
            </a:pPr>
            <a:r>
              <a:rPr lang="it-IT" dirty="0">
                <a:latin typeface="Helvetica" panose="020B0604020202030204" pitchFamily="34" charset="0"/>
                <a:ea typeface="Times New Roman" panose="02020603050405020304" pitchFamily="18" charset="0"/>
              </a:rPr>
              <a:t>Evitare pareti vetrate continue dal pavimento al soffitto</a:t>
            </a:r>
            <a:endParaRPr lang="it-IT" sz="2800" dirty="0">
              <a:effectLst/>
              <a:latin typeface="Times New Roman" panose="02020603050405020304" pitchFamily="18" charset="0"/>
              <a:ea typeface="Times New Roman" panose="02020603050405020304" pitchFamily="18" charset="0"/>
            </a:endParaRPr>
          </a:p>
        </p:txBody>
      </p:sp>
      <p:pic>
        <p:nvPicPr>
          <p:cNvPr id="2051" name="Immagine 7">
            <a:extLst>
              <a:ext uri="{FF2B5EF4-FFF2-40B4-BE49-F238E27FC236}">
                <a16:creationId xmlns:a16="http://schemas.microsoft.com/office/drawing/2014/main" id="{A0133E86-B391-42EB-8C8F-1CF709093BF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06496" y="3028335"/>
            <a:ext cx="4741375" cy="29617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3539317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3">
            <a:extLst>
              <a:ext uri="{FF2B5EF4-FFF2-40B4-BE49-F238E27FC236}">
                <a16:creationId xmlns:a16="http://schemas.microsoft.com/office/drawing/2014/main" id="{65049C40-FCD5-4208-87D4-6DEB3FC0070C}"/>
              </a:ext>
            </a:extLst>
          </p:cNvPr>
          <p:cNvSpPr>
            <a:spLocks noGrp="1"/>
          </p:cNvSpPr>
          <p:nvPr>
            <p:ph type="title"/>
          </p:nvPr>
        </p:nvSpPr>
        <p:spPr>
          <a:xfrm>
            <a:off x="971335" y="219447"/>
            <a:ext cx="10515600" cy="1818222"/>
          </a:xfrm>
        </p:spPr>
        <p:txBody>
          <a:bodyPr/>
          <a:lstStyle/>
          <a:p>
            <a:pPr algn="ctr"/>
            <a:r>
              <a:rPr lang="it-IT" sz="4400" b="1" dirty="0">
                <a:latin typeface="Helvetica" panose="020B0604020202030204" pitchFamily="34" charset="0"/>
              </a:rPr>
              <a:t>ARCHITETTURA E PERCEZIONE</a:t>
            </a:r>
            <a:r>
              <a:rPr lang="it-IT" b="1" dirty="0"/>
              <a:t/>
            </a:r>
            <a:br>
              <a:rPr lang="it-IT" b="1" dirty="0"/>
            </a:br>
            <a:endParaRPr lang="it-IT" dirty="0">
              <a:latin typeface="Century Gothic" panose="020B0502020202020204" pitchFamily="34" charset="0"/>
            </a:endParaRPr>
          </a:p>
        </p:txBody>
      </p:sp>
      <p:pic>
        <p:nvPicPr>
          <p:cNvPr id="1025" name="Immagine 1" descr="Risultati immagini per church of light">
            <a:extLst>
              <a:ext uri="{FF2B5EF4-FFF2-40B4-BE49-F238E27FC236}">
                <a16:creationId xmlns:a16="http://schemas.microsoft.com/office/drawing/2014/main" id="{2199EA8C-4D37-4313-BA26-EC17FDF6F5C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05301" y="1128558"/>
            <a:ext cx="3381397" cy="4186480"/>
          </a:xfrm>
          <a:prstGeom prst="rect">
            <a:avLst/>
          </a:prstGeom>
          <a:noFill/>
          <a:extLst>
            <a:ext uri="{909E8E84-426E-40DD-AFC4-6F175D3DCCD1}">
              <a14:hiddenFill xmlns:a14="http://schemas.microsoft.com/office/drawing/2010/main">
                <a:solidFill>
                  <a:srgbClr val="FFFFFF"/>
                </a:solidFill>
              </a14:hiddenFill>
            </a:ext>
          </a:extLst>
        </p:spPr>
      </p:pic>
      <p:sp>
        <p:nvSpPr>
          <p:cNvPr id="8" name="CasellaDiTesto 7">
            <a:extLst>
              <a:ext uri="{FF2B5EF4-FFF2-40B4-BE49-F238E27FC236}">
                <a16:creationId xmlns:a16="http://schemas.microsoft.com/office/drawing/2014/main" id="{CA6A8D16-4A1A-4336-BA09-6C5194836DAE}"/>
              </a:ext>
            </a:extLst>
          </p:cNvPr>
          <p:cNvSpPr txBox="1"/>
          <p:nvPr/>
        </p:nvSpPr>
        <p:spPr>
          <a:xfrm>
            <a:off x="8028866" y="4791818"/>
            <a:ext cx="3076415" cy="461665"/>
          </a:xfrm>
          <a:prstGeom prst="rect">
            <a:avLst/>
          </a:prstGeom>
          <a:noFill/>
        </p:spPr>
        <p:txBody>
          <a:bodyPr wrap="square" rtlCol="0">
            <a:spAutoFit/>
          </a:bodyPr>
          <a:lstStyle/>
          <a:p>
            <a:r>
              <a:rPr lang="en-US" sz="1200" dirty="0">
                <a:latin typeface="Helvetica" panose="020B0604020202030204" pitchFamily="34" charset="0"/>
              </a:rPr>
              <a:t>Chiesa </a:t>
            </a:r>
            <a:r>
              <a:rPr lang="en-US" sz="1200" dirty="0" err="1">
                <a:latin typeface="Helvetica" panose="020B0604020202030204" pitchFamily="34" charset="0"/>
              </a:rPr>
              <a:t>della</a:t>
            </a:r>
            <a:r>
              <a:rPr lang="en-US" sz="1200" dirty="0">
                <a:latin typeface="Helvetica" panose="020B0604020202030204" pitchFamily="34" charset="0"/>
              </a:rPr>
              <a:t> luce Ibaraki-</a:t>
            </a:r>
            <a:r>
              <a:rPr lang="en-US" sz="1200" dirty="0" err="1">
                <a:latin typeface="Helvetica" panose="020B0604020202030204" pitchFamily="34" charset="0"/>
              </a:rPr>
              <a:t>shi</a:t>
            </a:r>
            <a:r>
              <a:rPr lang="en-US" sz="1200" dirty="0">
                <a:latin typeface="Helvetica" panose="020B0604020202030204" pitchFamily="34" charset="0"/>
              </a:rPr>
              <a:t>, Osaka-fu </a:t>
            </a:r>
            <a:r>
              <a:rPr lang="en-US" sz="1200" dirty="0" err="1">
                <a:latin typeface="Helvetica" panose="020B0604020202030204" pitchFamily="34" charset="0"/>
              </a:rPr>
              <a:t>Giappone</a:t>
            </a:r>
            <a:r>
              <a:rPr lang="en-US" sz="1200" dirty="0">
                <a:latin typeface="Helvetica" panose="020B0604020202030204" pitchFamily="34" charset="0"/>
              </a:rPr>
              <a:t>  - </a:t>
            </a:r>
            <a:r>
              <a:rPr lang="en-US" sz="1200" dirty="0" err="1">
                <a:latin typeface="Helvetica" panose="020B0604020202030204" pitchFamily="34" charset="0"/>
              </a:rPr>
              <a:t>Tadao</a:t>
            </a:r>
            <a:r>
              <a:rPr lang="en-US" sz="1200" dirty="0">
                <a:latin typeface="Helvetica" panose="020B0604020202030204" pitchFamily="34" charset="0"/>
              </a:rPr>
              <a:t> Ando</a:t>
            </a:r>
            <a:endParaRPr lang="it-IT" sz="1200" dirty="0">
              <a:latin typeface="Helvetica" panose="020B0604020202030204" pitchFamily="34" charset="0"/>
            </a:endParaRPr>
          </a:p>
        </p:txBody>
      </p:sp>
      <p:sp>
        <p:nvSpPr>
          <p:cNvPr id="9" name="CasellaDiTesto 8">
            <a:extLst>
              <a:ext uri="{FF2B5EF4-FFF2-40B4-BE49-F238E27FC236}">
                <a16:creationId xmlns:a16="http://schemas.microsoft.com/office/drawing/2014/main" id="{894CC305-9E7D-496F-AF58-4E66716566D7}"/>
              </a:ext>
            </a:extLst>
          </p:cNvPr>
          <p:cNvSpPr txBox="1"/>
          <p:nvPr/>
        </p:nvSpPr>
        <p:spPr>
          <a:xfrm>
            <a:off x="1723557" y="5577818"/>
            <a:ext cx="9443611" cy="646331"/>
          </a:xfrm>
          <a:prstGeom prst="rect">
            <a:avLst/>
          </a:prstGeom>
          <a:noFill/>
        </p:spPr>
        <p:txBody>
          <a:bodyPr wrap="none" rtlCol="0">
            <a:spAutoFit/>
          </a:bodyPr>
          <a:lstStyle/>
          <a:p>
            <a:r>
              <a:rPr lang="it-IT" dirty="0">
                <a:latin typeface="Helvetica" panose="020B0604020202030204" pitchFamily="34" charset="0"/>
              </a:rPr>
              <a:t>L’ARCHITETTURA, OSSIA LO SPAZIO PERCEPITO, INFLUENZA LO STATO D’ANIMO. </a:t>
            </a:r>
          </a:p>
          <a:p>
            <a:endParaRPr lang="it-IT" dirty="0"/>
          </a:p>
        </p:txBody>
      </p:sp>
    </p:spTree>
    <p:extLst>
      <p:ext uri="{BB962C8B-B14F-4D97-AF65-F5344CB8AC3E}">
        <p14:creationId xmlns:p14="http://schemas.microsoft.com/office/powerpoint/2010/main" val="25828804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1025"/>
                                        </p:tgtEl>
                                        <p:attrNameLst>
                                          <p:attrName>style.visibility</p:attrName>
                                        </p:attrNameLst>
                                      </p:cBhvr>
                                      <p:to>
                                        <p:strVal val="visible"/>
                                      </p:to>
                                    </p:set>
                                    <p:anim calcmode="lin" valueType="num">
                                      <p:cBhvr additive="base">
                                        <p:cTn id="11" dur="500" fill="hold"/>
                                        <p:tgtEl>
                                          <p:spTgt spid="1025"/>
                                        </p:tgtEl>
                                        <p:attrNameLst>
                                          <p:attrName>ppt_x</p:attrName>
                                        </p:attrNameLst>
                                      </p:cBhvr>
                                      <p:tavLst>
                                        <p:tav tm="0">
                                          <p:val>
                                            <p:strVal val="0-#ppt_w/2"/>
                                          </p:val>
                                        </p:tav>
                                        <p:tav tm="100000">
                                          <p:val>
                                            <p:strVal val="#ppt_x"/>
                                          </p:val>
                                        </p:tav>
                                      </p:tavLst>
                                    </p:anim>
                                    <p:anim calcmode="lin" valueType="num">
                                      <p:cBhvr additive="base">
                                        <p:cTn id="12" dur="500" fill="hold"/>
                                        <p:tgtEl>
                                          <p:spTgt spid="1025"/>
                                        </p:tgtEl>
                                        <p:attrNameLst>
                                          <p:attrName>ppt_y</p:attrName>
                                        </p:attrNameLst>
                                      </p:cBhvr>
                                      <p:tavLst>
                                        <p:tav tm="0">
                                          <p:val>
                                            <p:strVal val="#ppt_y"/>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500" fill="hold"/>
                                        <p:tgtEl>
                                          <p:spTgt spid="8"/>
                                        </p:tgtEl>
                                        <p:attrNameLst>
                                          <p:attrName>ppt_x</p:attrName>
                                        </p:attrNameLst>
                                      </p:cBhvr>
                                      <p:tavLst>
                                        <p:tav tm="0">
                                          <p:val>
                                            <p:strVal val="#ppt_x"/>
                                          </p:val>
                                        </p:tav>
                                        <p:tav tm="100000">
                                          <p:val>
                                            <p:strVal val="#ppt_x"/>
                                          </p:val>
                                        </p:tav>
                                      </p:tavLst>
                                    </p:anim>
                                    <p:anim calcmode="lin" valueType="num">
                                      <p:cBhvr additive="base">
                                        <p:cTn id="1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3" name="Immagine 11">
            <a:extLst>
              <a:ext uri="{FF2B5EF4-FFF2-40B4-BE49-F238E27FC236}">
                <a16:creationId xmlns:a16="http://schemas.microsoft.com/office/drawing/2014/main" id="{8C6F12D1-7245-4E49-9574-5A364E8E5FD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4632" y="1265453"/>
            <a:ext cx="4651888" cy="2905432"/>
          </a:xfrm>
          <a:prstGeom prst="rect">
            <a:avLst/>
          </a:prstGeom>
          <a:noFill/>
          <a:extLst>
            <a:ext uri="{909E8E84-426E-40DD-AFC4-6F175D3DCCD1}">
              <a14:hiddenFill xmlns:a14="http://schemas.microsoft.com/office/drawing/2010/main">
                <a:solidFill>
                  <a:srgbClr val="FFFFFF"/>
                </a:solidFill>
              </a14:hiddenFill>
            </a:ext>
          </a:extLst>
        </p:spPr>
      </p:pic>
      <p:sp>
        <p:nvSpPr>
          <p:cNvPr id="3" name="Rettangolo 2">
            <a:extLst>
              <a:ext uri="{FF2B5EF4-FFF2-40B4-BE49-F238E27FC236}">
                <a16:creationId xmlns:a16="http://schemas.microsoft.com/office/drawing/2014/main" id="{793378B2-7467-49D2-B706-FF8AC2796032}"/>
              </a:ext>
            </a:extLst>
          </p:cNvPr>
          <p:cNvSpPr/>
          <p:nvPr/>
        </p:nvSpPr>
        <p:spPr>
          <a:xfrm>
            <a:off x="314632" y="528935"/>
            <a:ext cx="6910850" cy="646331"/>
          </a:xfrm>
          <a:prstGeom prst="rect">
            <a:avLst/>
          </a:prstGeom>
        </p:spPr>
        <p:txBody>
          <a:bodyPr wrap="square">
            <a:spAutoFit/>
          </a:bodyPr>
          <a:lstStyle/>
          <a:p>
            <a:pPr>
              <a:spcAft>
                <a:spcPts val="0"/>
              </a:spcAft>
            </a:pPr>
            <a:r>
              <a:rPr lang="it-IT" dirty="0">
                <a:latin typeface="Helvetica" panose="020B0604020202030204" pitchFamily="34" charset="0"/>
                <a:ea typeface="Times New Roman" panose="02020603050405020304" pitchFamily="18" charset="0"/>
              </a:rPr>
              <a:t>Evitare la collocazione della televisione negli ambienti</a:t>
            </a:r>
          </a:p>
          <a:p>
            <a:pPr>
              <a:spcAft>
                <a:spcPts val="0"/>
              </a:spcAft>
            </a:pPr>
            <a:r>
              <a:rPr lang="it-IT" dirty="0">
                <a:latin typeface="Helvetica" panose="020B0604020202030204" pitchFamily="34" charset="0"/>
                <a:ea typeface="Times New Roman" panose="02020603050405020304" pitchFamily="18" charset="0"/>
              </a:rPr>
              <a:t>comuni e prevedere una sala dedicata alle proiezioni televisive.</a:t>
            </a:r>
            <a:endParaRPr lang="it-IT" dirty="0">
              <a:effectLst/>
              <a:latin typeface="Helvetica" panose="020B0604020202030204" pitchFamily="34" charset="0"/>
              <a:ea typeface="Times New Roman" panose="02020603050405020304" pitchFamily="18" charset="0"/>
            </a:endParaRPr>
          </a:p>
        </p:txBody>
      </p:sp>
      <p:sp>
        <p:nvSpPr>
          <p:cNvPr id="4" name="Rettangolo 3">
            <a:extLst>
              <a:ext uri="{FF2B5EF4-FFF2-40B4-BE49-F238E27FC236}">
                <a16:creationId xmlns:a16="http://schemas.microsoft.com/office/drawing/2014/main" id="{404BF0C9-BE83-48C2-8DCD-EFBFF324B973}"/>
              </a:ext>
            </a:extLst>
          </p:cNvPr>
          <p:cNvSpPr/>
          <p:nvPr/>
        </p:nvSpPr>
        <p:spPr>
          <a:xfrm>
            <a:off x="5220929" y="5779361"/>
            <a:ext cx="6744929" cy="646331"/>
          </a:xfrm>
          <a:prstGeom prst="rect">
            <a:avLst/>
          </a:prstGeom>
        </p:spPr>
        <p:txBody>
          <a:bodyPr wrap="square">
            <a:spAutoFit/>
          </a:bodyPr>
          <a:lstStyle/>
          <a:p>
            <a:pPr algn="r">
              <a:spcAft>
                <a:spcPts val="0"/>
              </a:spcAft>
            </a:pPr>
            <a:r>
              <a:rPr lang="it-IT" dirty="0">
                <a:latin typeface="Helvetica" panose="020B0604020202030204" pitchFamily="34" charset="0"/>
                <a:ea typeface="Times New Roman" panose="02020603050405020304" pitchFamily="18" charset="0"/>
              </a:rPr>
              <a:t>Nella progettazione d’interni, evitare il ricorso a pareti mobili perché la conformazione degli spazi rimanga costante.</a:t>
            </a:r>
            <a:endParaRPr lang="it-IT" dirty="0">
              <a:effectLst/>
              <a:latin typeface="Helvetica" panose="020B0604020202030204" pitchFamily="34" charset="0"/>
              <a:ea typeface="Times New Roman" panose="02020603050405020304" pitchFamily="18" charset="0"/>
            </a:endParaRPr>
          </a:p>
        </p:txBody>
      </p:sp>
      <p:pic>
        <p:nvPicPr>
          <p:cNvPr id="3075" name="Immagine 8">
            <a:extLst>
              <a:ext uri="{FF2B5EF4-FFF2-40B4-BE49-F238E27FC236}">
                <a16:creationId xmlns:a16="http://schemas.microsoft.com/office/drawing/2014/main" id="{9A96EEF7-3B62-4DC1-868C-04193477D52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08501" y="2809568"/>
            <a:ext cx="4668868" cy="290543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0876707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tangolo 1">
            <a:extLst>
              <a:ext uri="{FF2B5EF4-FFF2-40B4-BE49-F238E27FC236}">
                <a16:creationId xmlns:a16="http://schemas.microsoft.com/office/drawing/2014/main" id="{1B78CA1B-52A6-417D-A8EC-8717F10595FC}"/>
              </a:ext>
            </a:extLst>
          </p:cNvPr>
          <p:cNvSpPr/>
          <p:nvPr/>
        </p:nvSpPr>
        <p:spPr>
          <a:xfrm>
            <a:off x="265470" y="458414"/>
            <a:ext cx="8278761" cy="923330"/>
          </a:xfrm>
          <a:prstGeom prst="rect">
            <a:avLst/>
          </a:prstGeom>
        </p:spPr>
        <p:txBody>
          <a:bodyPr wrap="square">
            <a:spAutoFit/>
          </a:bodyPr>
          <a:lstStyle/>
          <a:p>
            <a:pPr>
              <a:spcAft>
                <a:spcPts val="0"/>
              </a:spcAft>
            </a:pPr>
            <a:r>
              <a:rPr lang="it-IT" dirty="0">
                <a:latin typeface="Helvetica" panose="020B0604020202030204" pitchFamily="34" charset="0"/>
                <a:ea typeface="Times New Roman" panose="02020603050405020304" pitchFamily="18" charset="0"/>
              </a:rPr>
              <a:t>I pavimenti devono essere perfettamente complanari fra loro, omogenei nel materiale, nella texture e nella componente cromatica. Evitare pavimentazioni con giunti evidenti. Prevedere il contrasto visivo tra il pavimento e le pareti.</a:t>
            </a:r>
            <a:endParaRPr lang="it-IT" dirty="0">
              <a:latin typeface="Helvetica" panose="020B0604020202030204" pitchFamily="34" charset="0"/>
            </a:endParaRPr>
          </a:p>
        </p:txBody>
      </p:sp>
      <p:sp>
        <p:nvSpPr>
          <p:cNvPr id="3" name="Rectangle 2">
            <a:extLst>
              <a:ext uri="{FF2B5EF4-FFF2-40B4-BE49-F238E27FC236}">
                <a16:creationId xmlns:a16="http://schemas.microsoft.com/office/drawing/2014/main" id="{6F3DBCF2-06E3-43AD-9AA5-3A233C5EDF0A}"/>
              </a:ext>
            </a:extLst>
          </p:cNvPr>
          <p:cNvSpPr>
            <a:spLocks noChangeArrowheads="1"/>
          </p:cNvSpPr>
          <p:nvPr/>
        </p:nvSpPr>
        <p:spPr bwMode="auto">
          <a:xfrm>
            <a:off x="353961" y="924543"/>
            <a:ext cx="16178681" cy="6178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it-IT"/>
          </a:p>
        </p:txBody>
      </p:sp>
      <p:pic>
        <p:nvPicPr>
          <p:cNvPr id="4097" name="Immagine 6">
            <a:extLst>
              <a:ext uri="{FF2B5EF4-FFF2-40B4-BE49-F238E27FC236}">
                <a16:creationId xmlns:a16="http://schemas.microsoft.com/office/drawing/2014/main" id="{1D47DCC4-A5E7-45F9-80C9-0D3E091FEA5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3962" y="1381744"/>
            <a:ext cx="4357186" cy="2723706"/>
          </a:xfrm>
          <a:prstGeom prst="rect">
            <a:avLst/>
          </a:prstGeom>
          <a:noFill/>
          <a:extLst>
            <a:ext uri="{909E8E84-426E-40DD-AFC4-6F175D3DCCD1}">
              <a14:hiddenFill xmlns:a14="http://schemas.microsoft.com/office/drawing/2010/main">
                <a:solidFill>
                  <a:srgbClr val="FFFFFF"/>
                </a:solidFill>
              </a14:hiddenFill>
            </a:ext>
          </a:extLst>
        </p:spPr>
      </p:pic>
      <p:sp>
        <p:nvSpPr>
          <p:cNvPr id="4" name="Rettangolo 3">
            <a:extLst>
              <a:ext uri="{FF2B5EF4-FFF2-40B4-BE49-F238E27FC236}">
                <a16:creationId xmlns:a16="http://schemas.microsoft.com/office/drawing/2014/main" id="{75F77275-F2BF-4E70-987F-E51BFFDF155D}"/>
              </a:ext>
            </a:extLst>
          </p:cNvPr>
          <p:cNvSpPr/>
          <p:nvPr/>
        </p:nvSpPr>
        <p:spPr>
          <a:xfrm>
            <a:off x="4711149" y="5471792"/>
            <a:ext cx="7215818" cy="923330"/>
          </a:xfrm>
          <a:prstGeom prst="rect">
            <a:avLst/>
          </a:prstGeom>
        </p:spPr>
        <p:txBody>
          <a:bodyPr wrap="square">
            <a:spAutoFit/>
          </a:bodyPr>
          <a:lstStyle/>
          <a:p>
            <a:pPr algn="r">
              <a:spcAft>
                <a:spcPts val="0"/>
              </a:spcAft>
            </a:pPr>
            <a:r>
              <a:rPr lang="it-IT" dirty="0">
                <a:latin typeface="Helvetica" panose="020B0604020202030204" pitchFamily="34" charset="0"/>
                <a:ea typeface="Times New Roman" panose="02020603050405020304" pitchFamily="18" charset="0"/>
              </a:rPr>
              <a:t>Nella scelta cromatica delle porte adottare colori diversificati </a:t>
            </a:r>
          </a:p>
          <a:p>
            <a:pPr algn="r">
              <a:spcAft>
                <a:spcPts val="0"/>
              </a:spcAft>
            </a:pPr>
            <a:r>
              <a:rPr lang="it-IT" dirty="0">
                <a:latin typeface="Helvetica" panose="020B0604020202030204" pitchFamily="34" charset="0"/>
                <a:ea typeface="Times New Roman" panose="02020603050405020304" pitchFamily="18" charset="0"/>
              </a:rPr>
              <a:t>per aree funzionali e contrastanti con la parete. </a:t>
            </a:r>
          </a:p>
          <a:p>
            <a:pPr algn="r">
              <a:spcAft>
                <a:spcPts val="0"/>
              </a:spcAft>
            </a:pPr>
            <a:r>
              <a:rPr lang="it-IT" dirty="0">
                <a:latin typeface="Helvetica" panose="020B0604020202030204" pitchFamily="34" charset="0"/>
                <a:ea typeface="Times New Roman" panose="02020603050405020304" pitchFamily="18" charset="0"/>
              </a:rPr>
              <a:t>Evitare le porte scorrevoli negli ambienti destinati al paziente.</a:t>
            </a:r>
            <a:endParaRPr lang="it-IT" sz="2800" dirty="0">
              <a:effectLst/>
              <a:latin typeface="Times New Roman" panose="02020603050405020304" pitchFamily="18" charset="0"/>
              <a:ea typeface="Times New Roman" panose="02020603050405020304" pitchFamily="18" charset="0"/>
            </a:endParaRPr>
          </a:p>
        </p:txBody>
      </p:sp>
      <p:pic>
        <p:nvPicPr>
          <p:cNvPr id="4099" name="Immagine 16">
            <a:extLst>
              <a:ext uri="{FF2B5EF4-FFF2-40B4-BE49-F238E27FC236}">
                <a16:creationId xmlns:a16="http://schemas.microsoft.com/office/drawing/2014/main" id="{CDFC73A4-68B4-48BC-A196-06450B01ABB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04653" y="2698845"/>
            <a:ext cx="4433386" cy="277294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7510209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olo 1"/>
          <p:cNvSpPr>
            <a:spLocks noGrp="1"/>
          </p:cNvSpPr>
          <p:nvPr>
            <p:ph type="title"/>
          </p:nvPr>
        </p:nvSpPr>
        <p:spPr>
          <a:xfrm>
            <a:off x="888303" y="384434"/>
            <a:ext cx="10515600" cy="771181"/>
          </a:xfrm>
        </p:spPr>
        <p:txBody>
          <a:bodyPr>
            <a:normAutofit/>
          </a:bodyPr>
          <a:lstStyle/>
          <a:p>
            <a:pPr algn="ctr"/>
            <a:r>
              <a:rPr lang="it-IT" sz="4000" b="1" dirty="0">
                <a:solidFill>
                  <a:srgbClr val="0F4C82"/>
                </a:solidFill>
                <a:latin typeface="Helvetica" panose="020B0604020202030204" pitchFamily="34" charset="0"/>
              </a:rPr>
              <a:t>STANDARD GHERON</a:t>
            </a:r>
            <a:endParaRPr lang="it-IT" sz="4000" dirty="0">
              <a:solidFill>
                <a:srgbClr val="0F4C82"/>
              </a:solidFill>
              <a:latin typeface="Helvetica" panose="020B0604020202030204" pitchFamily="34" charset="0"/>
            </a:endParaRPr>
          </a:p>
        </p:txBody>
      </p:sp>
      <p:sp>
        <p:nvSpPr>
          <p:cNvPr id="5" name="CasellaDiTesto 4">
            <a:extLst>
              <a:ext uri="{FF2B5EF4-FFF2-40B4-BE49-F238E27FC236}">
                <a16:creationId xmlns:a16="http://schemas.microsoft.com/office/drawing/2014/main" id="{1A2034A1-0599-4AE1-B0F3-BE6221A79FE2}"/>
              </a:ext>
            </a:extLst>
          </p:cNvPr>
          <p:cNvSpPr txBox="1"/>
          <p:nvPr/>
        </p:nvSpPr>
        <p:spPr>
          <a:xfrm>
            <a:off x="711204" y="2601441"/>
            <a:ext cx="10325262" cy="1384995"/>
          </a:xfrm>
          <a:prstGeom prst="rect">
            <a:avLst/>
          </a:prstGeom>
          <a:noFill/>
        </p:spPr>
        <p:txBody>
          <a:bodyPr wrap="none" rtlCol="0">
            <a:spAutoFit/>
          </a:bodyPr>
          <a:lstStyle/>
          <a:p>
            <a:pPr marL="514350" marR="0" lvl="0" indent="-514350" algn="l" defTabSz="914400" rtl="0" eaLnBrk="1" fontAlgn="auto" latinLnBrk="0" hangingPunct="1">
              <a:lnSpc>
                <a:spcPct val="100000"/>
              </a:lnSpc>
              <a:spcBef>
                <a:spcPts val="0"/>
              </a:spcBef>
              <a:spcAft>
                <a:spcPts val="0"/>
              </a:spcAft>
              <a:buClrTx/>
              <a:buSzTx/>
              <a:buFont typeface="+mj-lt"/>
              <a:buAutoNum type="arabicPeriod"/>
              <a:tabLst/>
              <a:defRPr/>
            </a:pPr>
            <a:r>
              <a:rPr kumimoji="0" lang="it-IT" sz="2800" b="0" i="0" u="none" strike="noStrike" kern="1200" cap="none" spc="0" normalizeH="0" baseline="0" noProof="0" dirty="0">
                <a:ln>
                  <a:noFill/>
                </a:ln>
                <a:solidFill>
                  <a:schemeClr val="accent1">
                    <a:lumMod val="60000"/>
                    <a:lumOff val="40000"/>
                  </a:schemeClr>
                </a:solidFill>
                <a:effectLst/>
                <a:uLnTx/>
                <a:uFillTx/>
                <a:latin typeface="Helvetica" panose="020B0604020202030204" pitchFamily="34" charset="0"/>
              </a:rPr>
              <a:t>Layout generale: improntato all’efficienza e alla funzionalità </a:t>
            </a:r>
          </a:p>
          <a:p>
            <a:pPr marL="514350" indent="-514350" defTabSz="914400">
              <a:buFont typeface="+mj-lt"/>
              <a:buAutoNum type="arabicPeriod"/>
            </a:pPr>
            <a:r>
              <a:rPr lang="it-IT" sz="2800" dirty="0">
                <a:solidFill>
                  <a:srgbClr val="0F4C82"/>
                </a:solidFill>
                <a:latin typeface="Helvetica" panose="020B0604020202030204" pitchFamily="34" charset="0"/>
              </a:rPr>
              <a:t>Casa lontano da Casa </a:t>
            </a:r>
          </a:p>
          <a:p>
            <a:pPr marL="514350" marR="0" lvl="0" indent="-514350" algn="l" defTabSz="914400" rtl="0" eaLnBrk="1" fontAlgn="auto" latinLnBrk="0" hangingPunct="1">
              <a:lnSpc>
                <a:spcPct val="100000"/>
              </a:lnSpc>
              <a:spcBef>
                <a:spcPts val="0"/>
              </a:spcBef>
              <a:spcAft>
                <a:spcPts val="0"/>
              </a:spcAft>
              <a:buClrTx/>
              <a:buSzTx/>
              <a:buFont typeface="+mj-lt"/>
              <a:buAutoNum type="arabicPeriod"/>
              <a:tabLst/>
              <a:defRPr/>
            </a:pPr>
            <a:r>
              <a:rPr kumimoji="0" lang="it-IT" sz="2800" b="0" i="0" u="none" strike="noStrike" kern="1200" cap="none" spc="0" normalizeH="0" baseline="0" noProof="0" dirty="0" err="1">
                <a:ln>
                  <a:noFill/>
                </a:ln>
                <a:solidFill>
                  <a:schemeClr val="accent1">
                    <a:lumMod val="60000"/>
                    <a:lumOff val="40000"/>
                  </a:schemeClr>
                </a:solidFill>
                <a:effectLst/>
                <a:uLnTx/>
                <a:uFillTx/>
                <a:latin typeface="Helvetica" panose="020B0604020202030204" pitchFamily="34" charset="0"/>
              </a:rPr>
              <a:t>Think</a:t>
            </a:r>
            <a:r>
              <a:rPr kumimoji="0" lang="it-IT" sz="2800" b="0" i="0" u="none" strike="noStrike" kern="1200" cap="none" spc="0" normalizeH="0" baseline="0" noProof="0" dirty="0">
                <a:ln>
                  <a:noFill/>
                </a:ln>
                <a:solidFill>
                  <a:schemeClr val="accent1">
                    <a:lumMod val="60000"/>
                    <a:lumOff val="40000"/>
                  </a:schemeClr>
                </a:solidFill>
                <a:effectLst/>
                <a:uLnTx/>
                <a:uFillTx/>
                <a:latin typeface="Helvetica" panose="020B0604020202030204" pitchFamily="34" charset="0"/>
              </a:rPr>
              <a:t> Green: elevata efficienza energetica  </a:t>
            </a:r>
          </a:p>
        </p:txBody>
      </p:sp>
    </p:spTree>
    <p:extLst>
      <p:ext uri="{BB962C8B-B14F-4D97-AF65-F5344CB8AC3E}">
        <p14:creationId xmlns:p14="http://schemas.microsoft.com/office/powerpoint/2010/main" val="308767982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p:cNvPicPr>
            <a:picLocks noChangeAspect="1"/>
          </p:cNvPicPr>
          <p:nvPr/>
        </p:nvPicPr>
        <p:blipFill>
          <a:blip r:embed="rId3"/>
          <a:stretch>
            <a:fillRect/>
          </a:stretch>
        </p:blipFill>
        <p:spPr>
          <a:xfrm>
            <a:off x="4567237" y="3784472"/>
            <a:ext cx="3057525" cy="2333625"/>
          </a:xfrm>
          <a:prstGeom prst="rect">
            <a:avLst/>
          </a:prstGeom>
        </p:spPr>
      </p:pic>
      <p:pic>
        <p:nvPicPr>
          <p:cNvPr id="3" name="Immagine 2"/>
          <p:cNvPicPr>
            <a:picLocks noChangeAspect="1"/>
          </p:cNvPicPr>
          <p:nvPr/>
        </p:nvPicPr>
        <p:blipFill>
          <a:blip r:embed="rId4"/>
          <a:stretch>
            <a:fillRect/>
          </a:stretch>
        </p:blipFill>
        <p:spPr>
          <a:xfrm>
            <a:off x="8357484" y="650511"/>
            <a:ext cx="3067050" cy="2324100"/>
          </a:xfrm>
          <a:prstGeom prst="rect">
            <a:avLst/>
          </a:prstGeom>
        </p:spPr>
      </p:pic>
      <p:pic>
        <p:nvPicPr>
          <p:cNvPr id="4" name="Immagine 3"/>
          <p:cNvPicPr>
            <a:picLocks noChangeAspect="1"/>
          </p:cNvPicPr>
          <p:nvPr/>
        </p:nvPicPr>
        <p:blipFill>
          <a:blip r:embed="rId5"/>
          <a:stretch>
            <a:fillRect/>
          </a:stretch>
        </p:blipFill>
        <p:spPr>
          <a:xfrm>
            <a:off x="485699" y="3658771"/>
            <a:ext cx="3067050" cy="2333625"/>
          </a:xfrm>
          <a:prstGeom prst="rect">
            <a:avLst/>
          </a:prstGeom>
        </p:spPr>
      </p:pic>
      <p:pic>
        <p:nvPicPr>
          <p:cNvPr id="5" name="Immagine 4"/>
          <p:cNvPicPr>
            <a:picLocks noChangeAspect="1"/>
          </p:cNvPicPr>
          <p:nvPr/>
        </p:nvPicPr>
        <p:blipFill>
          <a:blip r:embed="rId6"/>
          <a:stretch>
            <a:fillRect/>
          </a:stretch>
        </p:blipFill>
        <p:spPr>
          <a:xfrm>
            <a:off x="8367009" y="3723340"/>
            <a:ext cx="3057525" cy="2314575"/>
          </a:xfrm>
          <a:prstGeom prst="rect">
            <a:avLst/>
          </a:prstGeom>
        </p:spPr>
      </p:pic>
      <p:pic>
        <p:nvPicPr>
          <p:cNvPr id="7" name="Immagine 6"/>
          <p:cNvPicPr>
            <a:picLocks noChangeAspect="1"/>
          </p:cNvPicPr>
          <p:nvPr/>
        </p:nvPicPr>
        <p:blipFill>
          <a:blip r:embed="rId7"/>
          <a:stretch>
            <a:fillRect/>
          </a:stretch>
        </p:blipFill>
        <p:spPr>
          <a:xfrm>
            <a:off x="4644483" y="504669"/>
            <a:ext cx="3057525" cy="2305050"/>
          </a:xfrm>
          <a:prstGeom prst="rect">
            <a:avLst/>
          </a:prstGeom>
        </p:spPr>
      </p:pic>
      <p:pic>
        <p:nvPicPr>
          <p:cNvPr id="8" name="Immagine 7"/>
          <p:cNvPicPr>
            <a:picLocks noChangeAspect="1"/>
          </p:cNvPicPr>
          <p:nvPr/>
        </p:nvPicPr>
        <p:blipFill>
          <a:blip r:embed="rId8"/>
          <a:stretch>
            <a:fillRect/>
          </a:stretch>
        </p:blipFill>
        <p:spPr>
          <a:xfrm>
            <a:off x="957106" y="578371"/>
            <a:ext cx="3057525" cy="2305050"/>
          </a:xfrm>
          <a:prstGeom prst="rect">
            <a:avLst/>
          </a:prstGeom>
        </p:spPr>
      </p:pic>
    </p:spTree>
    <p:extLst>
      <p:ext uri="{BB962C8B-B14F-4D97-AF65-F5344CB8AC3E}">
        <p14:creationId xmlns:p14="http://schemas.microsoft.com/office/powerpoint/2010/main" val="416318077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olo 1"/>
          <p:cNvSpPr>
            <a:spLocks noGrp="1"/>
          </p:cNvSpPr>
          <p:nvPr>
            <p:ph type="title"/>
          </p:nvPr>
        </p:nvSpPr>
        <p:spPr>
          <a:xfrm>
            <a:off x="888303" y="384434"/>
            <a:ext cx="10515600" cy="771181"/>
          </a:xfrm>
        </p:spPr>
        <p:txBody>
          <a:bodyPr>
            <a:normAutofit/>
          </a:bodyPr>
          <a:lstStyle/>
          <a:p>
            <a:pPr algn="ctr"/>
            <a:r>
              <a:rPr lang="it-IT" sz="4000" b="1" dirty="0">
                <a:solidFill>
                  <a:srgbClr val="0F4C82"/>
                </a:solidFill>
                <a:latin typeface="Helvetica" panose="020B0604020202030204" pitchFamily="34" charset="0"/>
              </a:rPr>
              <a:t>STANDARD GHERON</a:t>
            </a:r>
            <a:endParaRPr lang="it-IT" sz="4000" dirty="0">
              <a:solidFill>
                <a:srgbClr val="0F4C82"/>
              </a:solidFill>
              <a:latin typeface="Helvetica" panose="020B0604020202030204" pitchFamily="34" charset="0"/>
            </a:endParaRPr>
          </a:p>
        </p:txBody>
      </p:sp>
      <p:sp>
        <p:nvSpPr>
          <p:cNvPr id="4" name="CasellaDiTesto 3">
            <a:extLst>
              <a:ext uri="{FF2B5EF4-FFF2-40B4-BE49-F238E27FC236}">
                <a16:creationId xmlns:a16="http://schemas.microsoft.com/office/drawing/2014/main" id="{08983A70-2B4E-42CB-A208-78A3199B1F29}"/>
              </a:ext>
            </a:extLst>
          </p:cNvPr>
          <p:cNvSpPr txBox="1"/>
          <p:nvPr/>
        </p:nvSpPr>
        <p:spPr>
          <a:xfrm>
            <a:off x="711204" y="2601441"/>
            <a:ext cx="10325262" cy="1384995"/>
          </a:xfrm>
          <a:prstGeom prst="rect">
            <a:avLst/>
          </a:prstGeom>
          <a:noFill/>
        </p:spPr>
        <p:txBody>
          <a:bodyPr wrap="none" rtlCol="0">
            <a:spAutoFit/>
          </a:bodyPr>
          <a:lstStyle/>
          <a:p>
            <a:pPr marL="514350" marR="0" lvl="0" indent="-514350" algn="l" defTabSz="914400" rtl="0" eaLnBrk="1" fontAlgn="auto" latinLnBrk="0" hangingPunct="1">
              <a:lnSpc>
                <a:spcPct val="100000"/>
              </a:lnSpc>
              <a:spcBef>
                <a:spcPts val="0"/>
              </a:spcBef>
              <a:spcAft>
                <a:spcPts val="0"/>
              </a:spcAft>
              <a:buClrTx/>
              <a:buSzTx/>
              <a:buFont typeface="+mj-lt"/>
              <a:buAutoNum type="arabicPeriod"/>
              <a:tabLst/>
              <a:defRPr/>
            </a:pPr>
            <a:r>
              <a:rPr kumimoji="0" lang="it-IT" sz="2800" b="0" i="0" u="none" strike="noStrike" kern="1200" cap="none" spc="0" normalizeH="0" baseline="0" noProof="0" dirty="0">
                <a:ln>
                  <a:noFill/>
                </a:ln>
                <a:solidFill>
                  <a:schemeClr val="accent1">
                    <a:lumMod val="60000"/>
                    <a:lumOff val="40000"/>
                  </a:schemeClr>
                </a:solidFill>
                <a:effectLst/>
                <a:uLnTx/>
                <a:uFillTx/>
                <a:latin typeface="Helvetica" panose="020B0604020202030204" pitchFamily="34" charset="0"/>
              </a:rPr>
              <a:t>Layout generale: improntato all’efficienza e alla funzionalità </a:t>
            </a:r>
          </a:p>
          <a:p>
            <a:pPr marL="514350" indent="-514350" defTabSz="914400">
              <a:buFont typeface="+mj-lt"/>
              <a:buAutoNum type="arabicPeriod"/>
            </a:pPr>
            <a:r>
              <a:rPr lang="it-IT" sz="2800" dirty="0">
                <a:solidFill>
                  <a:schemeClr val="accent1">
                    <a:lumMod val="60000"/>
                    <a:lumOff val="40000"/>
                  </a:schemeClr>
                </a:solidFill>
                <a:latin typeface="Helvetica" panose="020B0604020202030204" pitchFamily="34" charset="0"/>
              </a:rPr>
              <a:t>Casa lontano da Casa </a:t>
            </a:r>
          </a:p>
          <a:p>
            <a:pPr marL="514350" marR="0" lvl="0" indent="-514350" algn="l" defTabSz="914400" rtl="0" eaLnBrk="1" fontAlgn="auto" latinLnBrk="0" hangingPunct="1">
              <a:lnSpc>
                <a:spcPct val="100000"/>
              </a:lnSpc>
              <a:spcBef>
                <a:spcPts val="0"/>
              </a:spcBef>
              <a:spcAft>
                <a:spcPts val="0"/>
              </a:spcAft>
              <a:buClrTx/>
              <a:buSzTx/>
              <a:buFont typeface="+mj-lt"/>
              <a:buAutoNum type="arabicPeriod"/>
              <a:tabLst/>
              <a:defRPr/>
            </a:pPr>
            <a:r>
              <a:rPr kumimoji="0" lang="it-IT" sz="2800" b="0" i="0" u="none" strike="noStrike" kern="1200" cap="none" spc="0" normalizeH="0" baseline="0" noProof="0" dirty="0" err="1">
                <a:ln>
                  <a:noFill/>
                </a:ln>
                <a:solidFill>
                  <a:srgbClr val="0F4C82"/>
                </a:solidFill>
                <a:effectLst/>
                <a:uLnTx/>
                <a:uFillTx/>
                <a:latin typeface="Helvetica" panose="020B0604020202030204" pitchFamily="34" charset="0"/>
              </a:rPr>
              <a:t>Think</a:t>
            </a:r>
            <a:r>
              <a:rPr kumimoji="0" lang="it-IT" sz="2800" b="0" i="0" u="none" strike="noStrike" kern="1200" cap="none" spc="0" normalizeH="0" baseline="0" noProof="0" dirty="0">
                <a:ln>
                  <a:noFill/>
                </a:ln>
                <a:solidFill>
                  <a:srgbClr val="0F4C82"/>
                </a:solidFill>
                <a:effectLst/>
                <a:uLnTx/>
                <a:uFillTx/>
                <a:latin typeface="Helvetica" panose="020B0604020202030204" pitchFamily="34" charset="0"/>
              </a:rPr>
              <a:t> Green: elevata efficienza energetica  </a:t>
            </a:r>
          </a:p>
        </p:txBody>
      </p:sp>
    </p:spTree>
    <p:extLst>
      <p:ext uri="{BB962C8B-B14F-4D97-AF65-F5344CB8AC3E}">
        <p14:creationId xmlns:p14="http://schemas.microsoft.com/office/powerpoint/2010/main" val="510208010"/>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magine 3"/>
          <p:cNvPicPr>
            <a:picLocks noChangeAspect="1"/>
          </p:cNvPicPr>
          <p:nvPr/>
        </p:nvPicPr>
        <p:blipFill>
          <a:blip r:embed="rId3"/>
          <a:stretch>
            <a:fillRect/>
          </a:stretch>
        </p:blipFill>
        <p:spPr>
          <a:xfrm>
            <a:off x="430108" y="522783"/>
            <a:ext cx="3267075" cy="1943100"/>
          </a:xfrm>
          <a:prstGeom prst="rect">
            <a:avLst/>
          </a:prstGeom>
        </p:spPr>
      </p:pic>
      <p:pic>
        <p:nvPicPr>
          <p:cNvPr id="6" name="Immagine 5"/>
          <p:cNvPicPr>
            <a:picLocks noChangeAspect="1"/>
          </p:cNvPicPr>
          <p:nvPr/>
        </p:nvPicPr>
        <p:blipFill>
          <a:blip r:embed="rId4"/>
          <a:stretch>
            <a:fillRect/>
          </a:stretch>
        </p:blipFill>
        <p:spPr>
          <a:xfrm>
            <a:off x="1072654" y="3732955"/>
            <a:ext cx="3925506" cy="2524125"/>
          </a:xfrm>
          <a:prstGeom prst="rect">
            <a:avLst/>
          </a:prstGeom>
        </p:spPr>
      </p:pic>
      <p:pic>
        <p:nvPicPr>
          <p:cNvPr id="7" name="Immagine 6"/>
          <p:cNvPicPr>
            <a:picLocks noChangeAspect="1"/>
          </p:cNvPicPr>
          <p:nvPr/>
        </p:nvPicPr>
        <p:blipFill>
          <a:blip r:embed="rId5"/>
          <a:stretch>
            <a:fillRect/>
          </a:stretch>
        </p:blipFill>
        <p:spPr>
          <a:xfrm>
            <a:off x="3851456" y="426590"/>
            <a:ext cx="3771900" cy="2524125"/>
          </a:xfrm>
          <a:prstGeom prst="rect">
            <a:avLst/>
          </a:prstGeom>
        </p:spPr>
      </p:pic>
      <p:pic>
        <p:nvPicPr>
          <p:cNvPr id="9" name="Immagine 8"/>
          <p:cNvPicPr>
            <a:picLocks noChangeAspect="1"/>
          </p:cNvPicPr>
          <p:nvPr/>
        </p:nvPicPr>
        <p:blipFill>
          <a:blip r:embed="rId6"/>
          <a:stretch>
            <a:fillRect/>
          </a:stretch>
        </p:blipFill>
        <p:spPr>
          <a:xfrm>
            <a:off x="6697013" y="4382236"/>
            <a:ext cx="4155867" cy="1476375"/>
          </a:xfrm>
          <a:prstGeom prst="rect">
            <a:avLst/>
          </a:prstGeom>
        </p:spPr>
      </p:pic>
      <p:pic>
        <p:nvPicPr>
          <p:cNvPr id="11" name="Immagine 10"/>
          <p:cNvPicPr>
            <a:picLocks noChangeAspect="1"/>
          </p:cNvPicPr>
          <p:nvPr/>
        </p:nvPicPr>
        <p:blipFill>
          <a:blip r:embed="rId7"/>
          <a:stretch>
            <a:fillRect/>
          </a:stretch>
        </p:blipFill>
        <p:spPr>
          <a:xfrm>
            <a:off x="8274830" y="522783"/>
            <a:ext cx="3437485" cy="2574796"/>
          </a:xfrm>
          <a:prstGeom prst="rect">
            <a:avLst/>
          </a:prstGeom>
        </p:spPr>
      </p:pic>
    </p:spTree>
    <p:extLst>
      <p:ext uri="{BB962C8B-B14F-4D97-AF65-F5344CB8AC3E}">
        <p14:creationId xmlns:p14="http://schemas.microsoft.com/office/powerpoint/2010/main" val="28767389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1"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fill="hold"/>
                                        <p:tgtEl>
                                          <p:spTgt spid="11"/>
                                        </p:tgtEl>
                                        <p:attrNameLst>
                                          <p:attrName>ppt_x</p:attrName>
                                        </p:attrNameLst>
                                      </p:cBhvr>
                                      <p:tavLst>
                                        <p:tav tm="0">
                                          <p:val>
                                            <p:strVal val="#ppt_x"/>
                                          </p:val>
                                        </p:tav>
                                        <p:tav tm="100000">
                                          <p:val>
                                            <p:strVal val="#ppt_x"/>
                                          </p:val>
                                        </p:tav>
                                      </p:tavLst>
                                    </p:anim>
                                    <p:anim calcmode="lin" valueType="num">
                                      <p:cBhvr additive="base">
                                        <p:cTn id="13" dur="500" fill="hold"/>
                                        <p:tgtEl>
                                          <p:spTgt spid="11"/>
                                        </p:tgtEl>
                                        <p:attrNameLst>
                                          <p:attrName>ppt_y</p:attrName>
                                        </p:attrNameLst>
                                      </p:cBhvr>
                                      <p:tavLst>
                                        <p:tav tm="0">
                                          <p:val>
                                            <p:strVal val="0-#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nodeType="click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wipe(down)">
                                      <p:cBhvr>
                                        <p:cTn id="18" dur="500"/>
                                        <p:tgtEl>
                                          <p:spTgt spid="6"/>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tangolo 1">
            <a:extLst>
              <a:ext uri="{FF2B5EF4-FFF2-40B4-BE49-F238E27FC236}">
                <a16:creationId xmlns:a16="http://schemas.microsoft.com/office/drawing/2014/main" id="{1F9CE2FC-2B61-4AEA-8599-B7CFB952BE49}"/>
              </a:ext>
            </a:extLst>
          </p:cNvPr>
          <p:cNvSpPr/>
          <p:nvPr/>
        </p:nvSpPr>
        <p:spPr>
          <a:xfrm>
            <a:off x="294967" y="469091"/>
            <a:ext cx="11090787" cy="805349"/>
          </a:xfrm>
          <a:prstGeom prst="rect">
            <a:avLst/>
          </a:prstGeom>
        </p:spPr>
        <p:txBody>
          <a:bodyPr wrap="square">
            <a:spAutoFit/>
          </a:bodyPr>
          <a:lstStyle/>
          <a:p>
            <a:pPr>
              <a:lnSpc>
                <a:spcPts val="3000"/>
              </a:lnSpc>
              <a:spcAft>
                <a:spcPts val="375"/>
              </a:spcAft>
            </a:pPr>
            <a:r>
              <a:rPr lang="it-IT" dirty="0">
                <a:latin typeface="Helvetica" panose="020B0604020202030204" pitchFamily="34" charset="0"/>
              </a:rPr>
              <a:t>IL GIARDINO</a:t>
            </a:r>
            <a:endParaRPr lang="it-IT" b="1" dirty="0">
              <a:latin typeface="Helvetica" panose="020B0604020202030204" pitchFamily="34" charset="0"/>
            </a:endParaRPr>
          </a:p>
          <a:p>
            <a:pPr>
              <a:spcAft>
                <a:spcPts val="0"/>
              </a:spcAft>
            </a:pPr>
            <a:r>
              <a:rPr lang="it-IT" dirty="0">
                <a:latin typeface="Helvetica" panose="020B0604020202030204" pitchFamily="34" charset="0"/>
                <a:ea typeface="Times New Roman" panose="02020603050405020304" pitchFamily="18" charset="0"/>
              </a:rPr>
              <a:t>Nell’orientamento e nella distribuzione del giardino evitare il più possibile la formazione di ombre portate. </a:t>
            </a:r>
            <a:endParaRPr lang="it-IT" dirty="0">
              <a:effectLst/>
              <a:latin typeface="Helvetica" panose="020B0604020202030204" pitchFamily="34" charset="0"/>
              <a:ea typeface="Times New Roman" panose="02020603050405020304" pitchFamily="18" charset="0"/>
            </a:endParaRPr>
          </a:p>
        </p:txBody>
      </p:sp>
      <p:pic>
        <p:nvPicPr>
          <p:cNvPr id="5121" name="Immagine 14">
            <a:extLst>
              <a:ext uri="{FF2B5EF4-FFF2-40B4-BE49-F238E27FC236}">
                <a16:creationId xmlns:a16="http://schemas.microsoft.com/office/drawing/2014/main" id="{3C2AF1CB-C3D0-47B0-8BD1-63CFFAD216C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3701" y="1280198"/>
            <a:ext cx="4618645" cy="2888679"/>
          </a:xfrm>
          <a:prstGeom prst="rect">
            <a:avLst/>
          </a:prstGeom>
          <a:noFill/>
          <a:extLst>
            <a:ext uri="{909E8E84-426E-40DD-AFC4-6F175D3DCCD1}">
              <a14:hiddenFill xmlns:a14="http://schemas.microsoft.com/office/drawing/2010/main">
                <a:solidFill>
                  <a:srgbClr val="FFFFFF"/>
                </a:solidFill>
              </a14:hiddenFill>
            </a:ext>
          </a:extLst>
        </p:spPr>
      </p:pic>
      <p:sp>
        <p:nvSpPr>
          <p:cNvPr id="4" name="Rettangolo 3">
            <a:extLst>
              <a:ext uri="{FF2B5EF4-FFF2-40B4-BE49-F238E27FC236}">
                <a16:creationId xmlns:a16="http://schemas.microsoft.com/office/drawing/2014/main" id="{C2A387FA-03A1-46C9-8BA7-DEA2D8C2DAB8}"/>
              </a:ext>
            </a:extLst>
          </p:cNvPr>
          <p:cNvSpPr/>
          <p:nvPr/>
        </p:nvSpPr>
        <p:spPr>
          <a:xfrm>
            <a:off x="4719484" y="5188580"/>
            <a:ext cx="7325032" cy="1200329"/>
          </a:xfrm>
          <a:prstGeom prst="rect">
            <a:avLst/>
          </a:prstGeom>
        </p:spPr>
        <p:txBody>
          <a:bodyPr wrap="square">
            <a:spAutoFit/>
          </a:bodyPr>
          <a:lstStyle/>
          <a:p>
            <a:pPr algn="r">
              <a:spcAft>
                <a:spcPts val="0"/>
              </a:spcAft>
            </a:pPr>
            <a:r>
              <a:rPr lang="it-IT" dirty="0">
                <a:latin typeface="Helvetica" panose="020B0604020202030204" pitchFamily="34" charset="0"/>
                <a:ea typeface="Times New Roman" panose="02020603050405020304" pitchFamily="18" charset="0"/>
              </a:rPr>
              <a:t>Nella configurazione del nucleo e del giardino prevedere dimensioni tali da non disorientare il paziente</a:t>
            </a:r>
          </a:p>
          <a:p>
            <a:pPr algn="r">
              <a:spcAft>
                <a:spcPts val="0"/>
              </a:spcAft>
            </a:pPr>
            <a:r>
              <a:rPr lang="it-IT" dirty="0">
                <a:latin typeface="Helvetica" panose="020B0604020202030204" pitchFamily="34" charset="0"/>
                <a:ea typeface="Times New Roman" panose="02020603050405020304" pitchFamily="18" charset="0"/>
              </a:rPr>
              <a:t>correlazione con gli spazi del nucleo, in modo che il paziente possa accedervi autonomamente.</a:t>
            </a:r>
            <a:endParaRPr lang="it-IT" dirty="0">
              <a:effectLst/>
              <a:latin typeface="Helvetica" panose="020B0604020202030204" pitchFamily="34" charset="0"/>
              <a:ea typeface="Times New Roman" panose="02020603050405020304" pitchFamily="18" charset="0"/>
            </a:endParaRPr>
          </a:p>
        </p:txBody>
      </p:sp>
      <p:pic>
        <p:nvPicPr>
          <p:cNvPr id="5123" name="Immagine 3">
            <a:extLst>
              <a:ext uri="{FF2B5EF4-FFF2-40B4-BE49-F238E27FC236}">
                <a16:creationId xmlns:a16="http://schemas.microsoft.com/office/drawing/2014/main" id="{CE6DC84D-42AE-4840-9E1A-93D18C97FF9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53084" y="2063849"/>
            <a:ext cx="4995215" cy="312473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5829021"/>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tangolo 1">
            <a:extLst>
              <a:ext uri="{FF2B5EF4-FFF2-40B4-BE49-F238E27FC236}">
                <a16:creationId xmlns:a16="http://schemas.microsoft.com/office/drawing/2014/main" id="{A7B548F0-D133-4B2C-8EF2-44E3620D6269}"/>
              </a:ext>
            </a:extLst>
          </p:cNvPr>
          <p:cNvSpPr/>
          <p:nvPr/>
        </p:nvSpPr>
        <p:spPr>
          <a:xfrm>
            <a:off x="235973" y="496895"/>
            <a:ext cx="8957187" cy="1200329"/>
          </a:xfrm>
          <a:prstGeom prst="rect">
            <a:avLst/>
          </a:prstGeom>
        </p:spPr>
        <p:txBody>
          <a:bodyPr wrap="square">
            <a:spAutoFit/>
          </a:bodyPr>
          <a:lstStyle/>
          <a:p>
            <a:pPr>
              <a:spcAft>
                <a:spcPts val="0"/>
              </a:spcAft>
            </a:pPr>
            <a:r>
              <a:rPr lang="it-IT" dirty="0">
                <a:latin typeface="Helvetica" panose="020B0604020202030204" pitchFamily="34" charset="0"/>
                <a:ea typeface="Times New Roman" panose="02020603050405020304" pitchFamily="18" charset="0"/>
              </a:rPr>
              <a:t>Nella progettazione dei percorsi di vagabondaggio dare la priorità a percorsi chiusi prevedere una zona a coperta, zone di interesse, per stimolare l’attenzione e l’orientamento del paziente. Evitare fenomeni d’abbagliamento nel passare dall’interno del nucleo al giardino.</a:t>
            </a:r>
            <a:endParaRPr lang="it-IT" dirty="0">
              <a:latin typeface="Helvetica" panose="020B0604020202030204" pitchFamily="34" charset="0"/>
            </a:endParaRPr>
          </a:p>
        </p:txBody>
      </p:sp>
      <p:pic>
        <p:nvPicPr>
          <p:cNvPr id="6145" name="Immagine 12">
            <a:extLst>
              <a:ext uri="{FF2B5EF4-FFF2-40B4-BE49-F238E27FC236}">
                <a16:creationId xmlns:a16="http://schemas.microsoft.com/office/drawing/2014/main" id="{0853A7C0-FB28-407D-9AD1-ECA3A271A7A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4296" y="1697224"/>
            <a:ext cx="4662995" cy="2904273"/>
          </a:xfrm>
          <a:prstGeom prst="rect">
            <a:avLst/>
          </a:prstGeom>
          <a:noFill/>
          <a:extLst>
            <a:ext uri="{909E8E84-426E-40DD-AFC4-6F175D3DCCD1}">
              <a14:hiddenFill xmlns:a14="http://schemas.microsoft.com/office/drawing/2010/main">
                <a:solidFill>
                  <a:srgbClr val="FFFFFF"/>
                </a:solidFill>
              </a14:hiddenFill>
            </a:ext>
          </a:extLst>
        </p:spPr>
      </p:pic>
      <p:sp>
        <p:nvSpPr>
          <p:cNvPr id="4" name="Rettangolo 3">
            <a:extLst>
              <a:ext uri="{FF2B5EF4-FFF2-40B4-BE49-F238E27FC236}">
                <a16:creationId xmlns:a16="http://schemas.microsoft.com/office/drawing/2014/main" id="{9A0E9D05-3D67-49C6-BFB6-3E627B0B69CE}"/>
              </a:ext>
            </a:extLst>
          </p:cNvPr>
          <p:cNvSpPr/>
          <p:nvPr/>
        </p:nvSpPr>
        <p:spPr>
          <a:xfrm>
            <a:off x="4739147" y="5437775"/>
            <a:ext cx="7216877" cy="923330"/>
          </a:xfrm>
          <a:prstGeom prst="rect">
            <a:avLst/>
          </a:prstGeom>
        </p:spPr>
        <p:txBody>
          <a:bodyPr wrap="square">
            <a:spAutoFit/>
          </a:bodyPr>
          <a:lstStyle/>
          <a:p>
            <a:pPr algn="r">
              <a:spcAft>
                <a:spcPts val="0"/>
              </a:spcAft>
            </a:pPr>
            <a:r>
              <a:rPr lang="it-IT" dirty="0">
                <a:latin typeface="Helvetica" panose="020B0604020202030204" pitchFamily="34" charset="0"/>
                <a:ea typeface="Times New Roman" panose="02020603050405020304" pitchFamily="18" charset="0"/>
              </a:rPr>
              <a:t>Prevedere un sistema di copertura per il percorso di vagabondaggio, al fine di permettere la sua libera fruizione con ogni situazione meteorologica.</a:t>
            </a:r>
            <a:endParaRPr lang="it-IT" dirty="0">
              <a:effectLst/>
              <a:latin typeface="Helvetica" panose="020B0604020202030204" pitchFamily="34" charset="0"/>
              <a:ea typeface="Times New Roman" panose="02020603050405020304" pitchFamily="18" charset="0"/>
            </a:endParaRPr>
          </a:p>
        </p:txBody>
      </p:sp>
      <p:pic>
        <p:nvPicPr>
          <p:cNvPr id="6147" name="Picture 3">
            <a:extLst>
              <a:ext uri="{FF2B5EF4-FFF2-40B4-BE49-F238E27FC236}">
                <a16:creationId xmlns:a16="http://schemas.microsoft.com/office/drawing/2014/main" id="{36BC4B18-F10A-4F41-BF4E-DEF74917D29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703876" y="2723535"/>
            <a:ext cx="4183324" cy="260780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93738596"/>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tangolo 1">
            <a:extLst>
              <a:ext uri="{FF2B5EF4-FFF2-40B4-BE49-F238E27FC236}">
                <a16:creationId xmlns:a16="http://schemas.microsoft.com/office/drawing/2014/main" id="{65260783-9B60-411D-A0B0-D30850D76E94}"/>
              </a:ext>
            </a:extLst>
          </p:cNvPr>
          <p:cNvSpPr/>
          <p:nvPr/>
        </p:nvSpPr>
        <p:spPr>
          <a:xfrm>
            <a:off x="226141" y="475535"/>
            <a:ext cx="10097730" cy="1754326"/>
          </a:xfrm>
          <a:prstGeom prst="rect">
            <a:avLst/>
          </a:prstGeom>
        </p:spPr>
        <p:txBody>
          <a:bodyPr wrap="square">
            <a:spAutoFit/>
          </a:bodyPr>
          <a:lstStyle/>
          <a:p>
            <a:pPr>
              <a:spcAft>
                <a:spcPts val="0"/>
              </a:spcAft>
            </a:pPr>
            <a:r>
              <a:rPr lang="it-IT" dirty="0">
                <a:latin typeface="Helvetica" panose="020B0604020202030204" pitchFamily="34" charset="0"/>
                <a:ea typeface="Times New Roman" panose="02020603050405020304" pitchFamily="18" charset="0"/>
              </a:rPr>
              <a:t>Nella progettazione illuminotecnica prevedere un</a:t>
            </a:r>
          </a:p>
          <a:p>
            <a:pPr>
              <a:spcAft>
                <a:spcPts val="0"/>
              </a:spcAft>
            </a:pPr>
            <a:r>
              <a:rPr lang="it-IT" dirty="0">
                <a:latin typeface="Helvetica" panose="020B0604020202030204" pitchFamily="34" charset="0"/>
                <a:ea typeface="Times New Roman" panose="02020603050405020304" pitchFamily="18" charset="0"/>
              </a:rPr>
              <a:t>sistema di illuminazione che permetta la fruizione del giardino nelle ore di buio.</a:t>
            </a:r>
          </a:p>
          <a:p>
            <a:pPr>
              <a:spcAft>
                <a:spcPts val="0"/>
              </a:spcAft>
            </a:pPr>
            <a:r>
              <a:rPr lang="it-IT" dirty="0">
                <a:latin typeface="Helvetica" panose="020B0604020202030204" pitchFamily="34" charset="0"/>
                <a:ea typeface="Times New Roman" panose="02020603050405020304" pitchFamily="18" charset="0"/>
              </a:rPr>
              <a:t>Nella progettazione illuminotecnica, prevedere un livello d’illuminamento minimo generale costante.</a:t>
            </a:r>
          </a:p>
          <a:p>
            <a:pPr>
              <a:spcAft>
                <a:spcPts val="0"/>
              </a:spcAft>
            </a:pPr>
            <a:r>
              <a:rPr lang="it-IT" dirty="0">
                <a:latin typeface="Helvetica" panose="020B0604020202030204" pitchFamily="34" charset="0"/>
                <a:ea typeface="Times New Roman" panose="02020603050405020304" pitchFamily="18" charset="0"/>
              </a:rPr>
              <a:t>Nella progettazione illuminotecnica, prescegliere sistemi d’illuminazione indiretta e/o posizionare le fonti luminose fuori dal campo visivo dei pazienti.</a:t>
            </a:r>
            <a:endParaRPr lang="it-IT" dirty="0">
              <a:effectLst/>
              <a:latin typeface="Helvetica" panose="020B0604020202030204" pitchFamily="34" charset="0"/>
              <a:ea typeface="Times New Roman" panose="02020603050405020304" pitchFamily="18" charset="0"/>
            </a:endParaRPr>
          </a:p>
        </p:txBody>
      </p:sp>
      <p:pic>
        <p:nvPicPr>
          <p:cNvPr id="7169" name="Picture 1">
            <a:extLst>
              <a:ext uri="{FF2B5EF4-FFF2-40B4-BE49-F238E27FC236}">
                <a16:creationId xmlns:a16="http://schemas.microsoft.com/office/drawing/2014/main" id="{80F39C38-0EED-42BB-AFD5-4FDE4D21D16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4465" y="2340077"/>
            <a:ext cx="5163044" cy="32348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0139617"/>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magin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13317" y="2280424"/>
            <a:ext cx="5181600" cy="3886200"/>
          </a:xfrm>
          <a:prstGeom prst="rect">
            <a:avLst/>
          </a:prstGeom>
        </p:spPr>
      </p:pic>
      <p:sp>
        <p:nvSpPr>
          <p:cNvPr id="5" name="Titolo 1"/>
          <p:cNvSpPr>
            <a:spLocks noGrp="1"/>
          </p:cNvSpPr>
          <p:nvPr>
            <p:ph type="title"/>
          </p:nvPr>
        </p:nvSpPr>
        <p:spPr>
          <a:xfrm>
            <a:off x="888303" y="374706"/>
            <a:ext cx="10515600" cy="771181"/>
          </a:xfrm>
        </p:spPr>
        <p:txBody>
          <a:bodyPr>
            <a:normAutofit/>
          </a:bodyPr>
          <a:lstStyle/>
          <a:p>
            <a:pPr algn="ctr"/>
            <a:r>
              <a:rPr lang="it-IT" sz="4000" b="1" dirty="0">
                <a:solidFill>
                  <a:srgbClr val="0F4C82"/>
                </a:solidFill>
                <a:latin typeface="Helvetica" panose="020B0604020202030204" pitchFamily="34" charset="0"/>
              </a:rPr>
              <a:t>NUCLEI ALZHEIMER</a:t>
            </a:r>
            <a:endParaRPr lang="it-IT" sz="4000" dirty="0">
              <a:solidFill>
                <a:srgbClr val="0F4C82"/>
              </a:solidFill>
              <a:latin typeface="Helvetica" panose="020B0604020202030204" pitchFamily="34" charset="0"/>
            </a:endParaRPr>
          </a:p>
        </p:txBody>
      </p:sp>
      <p:pic>
        <p:nvPicPr>
          <p:cNvPr id="6" name="Immagin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445405" y="1918010"/>
            <a:ext cx="4817327" cy="2709746"/>
          </a:xfrm>
          <a:prstGeom prst="rect">
            <a:avLst/>
          </a:prstGeom>
        </p:spPr>
      </p:pic>
    </p:spTree>
    <p:extLst>
      <p:ext uri="{BB962C8B-B14F-4D97-AF65-F5344CB8AC3E}">
        <p14:creationId xmlns:p14="http://schemas.microsoft.com/office/powerpoint/2010/main" val="33379127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asellaDiTesto 3">
            <a:extLst>
              <a:ext uri="{FF2B5EF4-FFF2-40B4-BE49-F238E27FC236}">
                <a16:creationId xmlns:a16="http://schemas.microsoft.com/office/drawing/2014/main" id="{DA09C31E-0EF6-4ACE-8298-96F468651FB7}"/>
              </a:ext>
            </a:extLst>
          </p:cNvPr>
          <p:cNvSpPr txBox="1"/>
          <p:nvPr/>
        </p:nvSpPr>
        <p:spPr>
          <a:xfrm>
            <a:off x="275341" y="520579"/>
            <a:ext cx="3095719" cy="646331"/>
          </a:xfrm>
          <a:prstGeom prst="rect">
            <a:avLst/>
          </a:prstGeom>
          <a:noFill/>
        </p:spPr>
        <p:txBody>
          <a:bodyPr wrap="none" rtlCol="0">
            <a:spAutoFit/>
          </a:bodyPr>
          <a:lstStyle/>
          <a:p>
            <a:r>
              <a:rPr lang="it-IT" dirty="0">
                <a:latin typeface="Helvetica" panose="020B0604020202030204" pitchFamily="34" charset="0"/>
              </a:rPr>
              <a:t>QUALI MEZZI ESPRESSIVI</a:t>
            </a:r>
          </a:p>
          <a:p>
            <a:endParaRPr lang="it-IT" dirty="0"/>
          </a:p>
        </p:txBody>
      </p:sp>
      <p:sp>
        <p:nvSpPr>
          <p:cNvPr id="6" name="Rectangle 4">
            <a:extLst>
              <a:ext uri="{FF2B5EF4-FFF2-40B4-BE49-F238E27FC236}">
                <a16:creationId xmlns:a16="http://schemas.microsoft.com/office/drawing/2014/main" id="{C739ACFA-262F-4981-A584-864637A7522E}"/>
              </a:ext>
            </a:extLst>
          </p:cNvPr>
          <p:cNvSpPr>
            <a:spLocks noChangeArrowheads="1"/>
          </p:cNvSpPr>
          <p:nvPr/>
        </p:nvSpPr>
        <p:spPr bwMode="auto">
          <a:xfrm>
            <a:off x="-449451" y="116237"/>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it-IT"/>
          </a:p>
        </p:txBody>
      </p:sp>
      <p:sp>
        <p:nvSpPr>
          <p:cNvPr id="7" name="Rectangle 6">
            <a:extLst>
              <a:ext uri="{FF2B5EF4-FFF2-40B4-BE49-F238E27FC236}">
                <a16:creationId xmlns:a16="http://schemas.microsoft.com/office/drawing/2014/main" id="{823DC858-EFDF-4ED8-A30E-66FD2937165E}"/>
              </a:ext>
            </a:extLst>
          </p:cNvPr>
          <p:cNvSpPr>
            <a:spLocks noChangeArrowheads="1"/>
          </p:cNvSpPr>
          <p:nvPr/>
        </p:nvSpPr>
        <p:spPr bwMode="auto">
          <a:xfrm>
            <a:off x="8438827" y="1656677"/>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it-IT"/>
          </a:p>
        </p:txBody>
      </p:sp>
      <p:sp>
        <p:nvSpPr>
          <p:cNvPr id="8" name="Rectangle 8">
            <a:extLst>
              <a:ext uri="{FF2B5EF4-FFF2-40B4-BE49-F238E27FC236}">
                <a16:creationId xmlns:a16="http://schemas.microsoft.com/office/drawing/2014/main" id="{C35B0E0E-F071-44DF-99DB-E247C399457D}"/>
              </a:ext>
            </a:extLst>
          </p:cNvPr>
          <p:cNvSpPr>
            <a:spLocks noChangeArrowheads="1"/>
          </p:cNvSpPr>
          <p:nvPr/>
        </p:nvSpPr>
        <p:spPr bwMode="auto">
          <a:xfrm>
            <a:off x="2790969" y="4883089"/>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it-IT"/>
          </a:p>
        </p:txBody>
      </p:sp>
      <p:pic>
        <p:nvPicPr>
          <p:cNvPr id="2055" name="Immagine 7" descr="Risultati immagini per architettura e colore">
            <a:extLst>
              <a:ext uri="{FF2B5EF4-FFF2-40B4-BE49-F238E27FC236}">
                <a16:creationId xmlns:a16="http://schemas.microsoft.com/office/drawing/2014/main" id="{C3213920-DA9E-4D8A-9D47-A86C808C774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5024" y="4326326"/>
            <a:ext cx="3147424" cy="1732126"/>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10">
            <a:extLst>
              <a:ext uri="{FF2B5EF4-FFF2-40B4-BE49-F238E27FC236}">
                <a16:creationId xmlns:a16="http://schemas.microsoft.com/office/drawing/2014/main" id="{E9534284-7582-4106-A2D6-C0E7AC4D04BA}"/>
              </a:ext>
            </a:extLst>
          </p:cNvPr>
          <p:cNvSpPr>
            <a:spLocks noChangeArrowheads="1"/>
          </p:cNvSpPr>
          <p:nvPr/>
        </p:nvSpPr>
        <p:spPr bwMode="auto">
          <a:xfrm>
            <a:off x="675451" y="356461"/>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it-IT"/>
          </a:p>
        </p:txBody>
      </p:sp>
      <p:pic>
        <p:nvPicPr>
          <p:cNvPr id="15" name="Immagine 2">
            <a:extLst>
              <a:ext uri="{FF2B5EF4-FFF2-40B4-BE49-F238E27FC236}">
                <a16:creationId xmlns:a16="http://schemas.microsoft.com/office/drawing/2014/main" id="{D15E30B1-7D30-4BE8-9CFC-8B4F79113A0E}"/>
              </a:ext>
            </a:extLst>
          </p:cNvPr>
          <p:cNvPicPr>
            <a:picLocks noChangeAspect="1" noChangeArrowheads="1"/>
          </p:cNvPicPr>
          <p:nvPr/>
        </p:nvPicPr>
        <p:blipFill>
          <a:blip r:embed="rId3" cstate="hqprint">
            <a:extLst>
              <a:ext uri="{28A0092B-C50C-407E-A947-70E740481C1C}">
                <a14:useLocalDpi xmlns:a14="http://schemas.microsoft.com/office/drawing/2010/main" val="0"/>
              </a:ext>
            </a:extLst>
          </a:blip>
          <a:srcRect/>
          <a:stretch>
            <a:fillRect/>
          </a:stretch>
        </p:blipFill>
        <p:spPr bwMode="auto">
          <a:xfrm>
            <a:off x="305462" y="1671826"/>
            <a:ext cx="2560638" cy="1935163"/>
          </a:xfrm>
          <a:prstGeom prst="rect">
            <a:avLst/>
          </a:prstGeom>
          <a:noFill/>
          <a:extLst>
            <a:ext uri="{909E8E84-426E-40DD-AFC4-6F175D3DCCD1}">
              <a14:hiddenFill xmlns:a14="http://schemas.microsoft.com/office/drawing/2010/main">
                <a:solidFill>
                  <a:srgbClr val="FFFFFF"/>
                </a:solidFill>
              </a14:hiddenFill>
            </a:ext>
          </a:extLst>
        </p:spPr>
      </p:pic>
      <p:pic>
        <p:nvPicPr>
          <p:cNvPr id="16" name="Immagine 3">
            <a:extLst>
              <a:ext uri="{FF2B5EF4-FFF2-40B4-BE49-F238E27FC236}">
                <a16:creationId xmlns:a16="http://schemas.microsoft.com/office/drawing/2014/main" id="{80CA7D54-B218-4882-A4A8-5A7C3E6EE00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180914" y="1647051"/>
            <a:ext cx="2938112" cy="1935156"/>
          </a:xfrm>
          <a:prstGeom prst="rect">
            <a:avLst/>
          </a:prstGeom>
          <a:noFill/>
          <a:extLst>
            <a:ext uri="{909E8E84-426E-40DD-AFC4-6F175D3DCCD1}">
              <a14:hiddenFill xmlns:a14="http://schemas.microsoft.com/office/drawing/2010/main">
                <a:solidFill>
                  <a:srgbClr val="FFFFFF"/>
                </a:solidFill>
              </a14:hiddenFill>
            </a:ext>
          </a:extLst>
        </p:spPr>
      </p:pic>
      <p:pic>
        <p:nvPicPr>
          <p:cNvPr id="17" name="Immagine 5" descr="Risultati immagini per architettura e la pietra">
            <a:extLst>
              <a:ext uri="{FF2B5EF4-FFF2-40B4-BE49-F238E27FC236}">
                <a16:creationId xmlns:a16="http://schemas.microsoft.com/office/drawing/2014/main" id="{0034BB95-93E7-4C50-A748-134EAB38A68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433840" y="1671835"/>
            <a:ext cx="2859303" cy="1935154"/>
          </a:xfrm>
          <a:prstGeom prst="rect">
            <a:avLst/>
          </a:prstGeom>
          <a:noFill/>
          <a:extLst>
            <a:ext uri="{909E8E84-426E-40DD-AFC4-6F175D3DCCD1}">
              <a14:hiddenFill xmlns:a14="http://schemas.microsoft.com/office/drawing/2010/main">
                <a:solidFill>
                  <a:srgbClr val="FFFFFF"/>
                </a:solidFill>
              </a14:hiddenFill>
            </a:ext>
          </a:extLst>
        </p:spPr>
      </p:pic>
      <p:pic>
        <p:nvPicPr>
          <p:cNvPr id="18" name="Immagine 2">
            <a:extLst>
              <a:ext uri="{FF2B5EF4-FFF2-40B4-BE49-F238E27FC236}">
                <a16:creationId xmlns:a16="http://schemas.microsoft.com/office/drawing/2014/main" id="{76E314A2-E7DD-4F3D-822B-53359702C1DE}"/>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585472" y="4332960"/>
            <a:ext cx="2929214" cy="1736725"/>
          </a:xfrm>
          <a:prstGeom prst="rect">
            <a:avLst/>
          </a:prstGeom>
          <a:noFill/>
          <a:extLst>
            <a:ext uri="{909E8E84-426E-40DD-AFC4-6F175D3DCCD1}">
              <a14:hiddenFill xmlns:a14="http://schemas.microsoft.com/office/drawing/2010/main">
                <a:solidFill>
                  <a:srgbClr val="FFFFFF"/>
                </a:solidFill>
              </a14:hiddenFill>
            </a:ext>
          </a:extLst>
        </p:spPr>
      </p:pic>
      <p:sp>
        <p:nvSpPr>
          <p:cNvPr id="10" name="CasellaDiTesto 9">
            <a:extLst>
              <a:ext uri="{FF2B5EF4-FFF2-40B4-BE49-F238E27FC236}">
                <a16:creationId xmlns:a16="http://schemas.microsoft.com/office/drawing/2014/main" id="{4AE3E8E5-B16C-4934-A518-D6BA8DC10A38}"/>
              </a:ext>
            </a:extLst>
          </p:cNvPr>
          <p:cNvSpPr txBox="1"/>
          <p:nvPr/>
        </p:nvSpPr>
        <p:spPr>
          <a:xfrm>
            <a:off x="275341" y="3711843"/>
            <a:ext cx="800219" cy="369332"/>
          </a:xfrm>
          <a:prstGeom prst="rect">
            <a:avLst/>
          </a:prstGeom>
          <a:noFill/>
        </p:spPr>
        <p:txBody>
          <a:bodyPr wrap="none" rtlCol="0">
            <a:spAutoFit/>
          </a:bodyPr>
          <a:lstStyle/>
          <a:p>
            <a:r>
              <a:rPr lang="it-IT" dirty="0">
                <a:latin typeface="Helvetica" panose="020B0604020202030204" pitchFamily="34" charset="0"/>
              </a:rPr>
              <a:t>LUCE</a:t>
            </a:r>
          </a:p>
        </p:txBody>
      </p:sp>
      <p:sp>
        <p:nvSpPr>
          <p:cNvPr id="20" name="CasellaDiTesto 19">
            <a:extLst>
              <a:ext uri="{FF2B5EF4-FFF2-40B4-BE49-F238E27FC236}">
                <a16:creationId xmlns:a16="http://schemas.microsoft.com/office/drawing/2014/main" id="{AE188DB8-D9CB-455D-B87E-FF33A110AD1C}"/>
              </a:ext>
            </a:extLst>
          </p:cNvPr>
          <p:cNvSpPr txBox="1"/>
          <p:nvPr/>
        </p:nvSpPr>
        <p:spPr>
          <a:xfrm>
            <a:off x="4180914" y="3711843"/>
            <a:ext cx="1018227" cy="369332"/>
          </a:xfrm>
          <a:prstGeom prst="rect">
            <a:avLst/>
          </a:prstGeom>
          <a:noFill/>
        </p:spPr>
        <p:txBody>
          <a:bodyPr wrap="none" rtlCol="0">
            <a:spAutoFit/>
          </a:bodyPr>
          <a:lstStyle/>
          <a:p>
            <a:r>
              <a:rPr lang="it-IT" dirty="0">
                <a:latin typeface="Helvetica" panose="020B0604020202030204" pitchFamily="34" charset="0"/>
              </a:rPr>
              <a:t>FORMA</a:t>
            </a:r>
          </a:p>
        </p:txBody>
      </p:sp>
      <p:sp>
        <p:nvSpPr>
          <p:cNvPr id="21" name="CasellaDiTesto 20">
            <a:extLst>
              <a:ext uri="{FF2B5EF4-FFF2-40B4-BE49-F238E27FC236}">
                <a16:creationId xmlns:a16="http://schemas.microsoft.com/office/drawing/2014/main" id="{4D7398F3-F096-4DB6-8E5D-CE73563CC017}"/>
              </a:ext>
            </a:extLst>
          </p:cNvPr>
          <p:cNvSpPr txBox="1"/>
          <p:nvPr/>
        </p:nvSpPr>
        <p:spPr>
          <a:xfrm>
            <a:off x="8435199" y="3711843"/>
            <a:ext cx="1210588" cy="369332"/>
          </a:xfrm>
          <a:prstGeom prst="rect">
            <a:avLst/>
          </a:prstGeom>
          <a:noFill/>
        </p:spPr>
        <p:txBody>
          <a:bodyPr wrap="none" rtlCol="0">
            <a:spAutoFit/>
          </a:bodyPr>
          <a:lstStyle/>
          <a:p>
            <a:r>
              <a:rPr lang="it-IT" dirty="0">
                <a:latin typeface="Helvetica" panose="020B0604020202030204" pitchFamily="34" charset="0"/>
              </a:rPr>
              <a:t>MATERIA</a:t>
            </a:r>
          </a:p>
        </p:txBody>
      </p:sp>
      <p:sp>
        <p:nvSpPr>
          <p:cNvPr id="22" name="CasellaDiTesto 21">
            <a:extLst>
              <a:ext uri="{FF2B5EF4-FFF2-40B4-BE49-F238E27FC236}">
                <a16:creationId xmlns:a16="http://schemas.microsoft.com/office/drawing/2014/main" id="{471E640F-F587-44C4-A4A1-376EA61767E3}"/>
              </a:ext>
            </a:extLst>
          </p:cNvPr>
          <p:cNvSpPr txBox="1"/>
          <p:nvPr/>
        </p:nvSpPr>
        <p:spPr>
          <a:xfrm>
            <a:off x="6474663" y="6199321"/>
            <a:ext cx="2672526" cy="369332"/>
          </a:xfrm>
          <a:prstGeom prst="rect">
            <a:avLst/>
          </a:prstGeom>
          <a:noFill/>
        </p:spPr>
        <p:txBody>
          <a:bodyPr wrap="none" rtlCol="0">
            <a:spAutoFit/>
          </a:bodyPr>
          <a:lstStyle/>
          <a:p>
            <a:r>
              <a:rPr lang="it-IT" dirty="0">
                <a:latin typeface="Helvetica" panose="020B0604020202030204" pitchFamily="34" charset="0"/>
              </a:rPr>
              <a:t>COMFORT CLIMATICO</a:t>
            </a:r>
          </a:p>
        </p:txBody>
      </p:sp>
      <p:sp>
        <p:nvSpPr>
          <p:cNvPr id="23" name="CasellaDiTesto 22">
            <a:extLst>
              <a:ext uri="{FF2B5EF4-FFF2-40B4-BE49-F238E27FC236}">
                <a16:creationId xmlns:a16="http://schemas.microsoft.com/office/drawing/2014/main" id="{69E8F2C0-5392-4ACB-AA0F-D0B31C48A843}"/>
              </a:ext>
            </a:extLst>
          </p:cNvPr>
          <p:cNvSpPr txBox="1"/>
          <p:nvPr/>
        </p:nvSpPr>
        <p:spPr>
          <a:xfrm>
            <a:off x="1902663" y="6222569"/>
            <a:ext cx="1159292" cy="369332"/>
          </a:xfrm>
          <a:prstGeom prst="rect">
            <a:avLst/>
          </a:prstGeom>
          <a:noFill/>
        </p:spPr>
        <p:txBody>
          <a:bodyPr wrap="none" rtlCol="0">
            <a:spAutoFit/>
          </a:bodyPr>
          <a:lstStyle/>
          <a:p>
            <a:r>
              <a:rPr lang="it-IT" dirty="0">
                <a:latin typeface="Helvetica" panose="020B0604020202030204" pitchFamily="34" charset="0"/>
              </a:rPr>
              <a:t>COLORE</a:t>
            </a:r>
          </a:p>
        </p:txBody>
      </p:sp>
    </p:spTree>
    <p:extLst>
      <p:ext uri="{BB962C8B-B14F-4D97-AF65-F5344CB8AC3E}">
        <p14:creationId xmlns:p14="http://schemas.microsoft.com/office/powerpoint/2010/main" val="329476140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olo 1"/>
          <p:cNvSpPr>
            <a:spLocks noGrp="1"/>
          </p:cNvSpPr>
          <p:nvPr>
            <p:ph type="title"/>
          </p:nvPr>
        </p:nvSpPr>
        <p:spPr>
          <a:xfrm>
            <a:off x="888303" y="374706"/>
            <a:ext cx="10515600" cy="771181"/>
          </a:xfrm>
        </p:spPr>
        <p:txBody>
          <a:bodyPr>
            <a:normAutofit/>
          </a:bodyPr>
          <a:lstStyle/>
          <a:p>
            <a:pPr algn="ctr"/>
            <a:r>
              <a:rPr lang="it-IT" sz="4000" b="1" dirty="0">
                <a:solidFill>
                  <a:srgbClr val="0F4C82"/>
                </a:solidFill>
                <a:latin typeface="Helvetica" panose="020B0604020202030204" pitchFamily="34" charset="0"/>
              </a:rPr>
              <a:t>NUCLEI ALZHEIMER</a:t>
            </a:r>
            <a:endParaRPr lang="it-IT" sz="4000" dirty="0">
              <a:solidFill>
                <a:srgbClr val="0F4C82"/>
              </a:solidFill>
              <a:latin typeface="Helvetica" panose="020B0604020202030204" pitchFamily="34" charset="0"/>
            </a:endParaRPr>
          </a:p>
        </p:txBody>
      </p:sp>
      <p:pic>
        <p:nvPicPr>
          <p:cNvPr id="6" name="Immagine 5"/>
          <p:cNvPicPr>
            <a:picLocks noChangeAspect="1"/>
          </p:cNvPicPr>
          <p:nvPr/>
        </p:nvPicPr>
        <p:blipFill rotWithShape="1">
          <a:blip r:embed="rId3" cstate="print">
            <a:extLst>
              <a:ext uri="{28A0092B-C50C-407E-A947-70E740481C1C}">
                <a14:useLocalDpi xmlns:a14="http://schemas.microsoft.com/office/drawing/2010/main" val="0"/>
              </a:ext>
            </a:extLst>
          </a:blip>
          <a:srcRect l="3391" t="7804" r="3249" b="2919"/>
          <a:stretch/>
        </p:blipFill>
        <p:spPr>
          <a:xfrm>
            <a:off x="9021335" y="2893164"/>
            <a:ext cx="2720898" cy="1951463"/>
          </a:xfrm>
          <a:prstGeom prst="rect">
            <a:avLst/>
          </a:prstGeom>
        </p:spPr>
      </p:pic>
      <p:pic>
        <p:nvPicPr>
          <p:cNvPr id="11" name="Immagine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069550" y="4853487"/>
            <a:ext cx="2672683" cy="2004513"/>
          </a:xfrm>
          <a:prstGeom prst="rect">
            <a:avLst/>
          </a:prstGeom>
        </p:spPr>
      </p:pic>
      <p:pic>
        <p:nvPicPr>
          <p:cNvPr id="12" name="Immagine 1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024946" y="711656"/>
            <a:ext cx="2895707" cy="2171780"/>
          </a:xfrm>
          <a:prstGeom prst="rect">
            <a:avLst/>
          </a:prstGeom>
        </p:spPr>
      </p:pic>
      <p:pic>
        <p:nvPicPr>
          <p:cNvPr id="7" name="Immagine 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02088" y="1101454"/>
            <a:ext cx="6304156" cy="4728117"/>
          </a:xfrm>
          <a:prstGeom prst="rect">
            <a:avLst/>
          </a:prstGeom>
        </p:spPr>
      </p:pic>
    </p:spTree>
    <p:extLst>
      <p:ext uri="{BB962C8B-B14F-4D97-AF65-F5344CB8AC3E}">
        <p14:creationId xmlns:p14="http://schemas.microsoft.com/office/powerpoint/2010/main" val="2516163477"/>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70621" y="1694986"/>
            <a:ext cx="3462453" cy="4616604"/>
          </a:xfrm>
          <a:prstGeom prst="rect">
            <a:avLst/>
          </a:prstGeom>
        </p:spPr>
      </p:pic>
      <p:sp>
        <p:nvSpPr>
          <p:cNvPr id="4" name="Titolo 1"/>
          <p:cNvSpPr>
            <a:spLocks noGrp="1"/>
          </p:cNvSpPr>
          <p:nvPr>
            <p:ph type="title"/>
          </p:nvPr>
        </p:nvSpPr>
        <p:spPr>
          <a:xfrm>
            <a:off x="888303" y="364978"/>
            <a:ext cx="10515600" cy="771181"/>
          </a:xfrm>
        </p:spPr>
        <p:txBody>
          <a:bodyPr>
            <a:normAutofit/>
          </a:bodyPr>
          <a:lstStyle/>
          <a:p>
            <a:pPr algn="ctr"/>
            <a:r>
              <a:rPr lang="it-IT" sz="4000" b="1" dirty="0">
                <a:solidFill>
                  <a:srgbClr val="0F4C82"/>
                </a:solidFill>
                <a:latin typeface="Helvetica" panose="020B0604020202030204" pitchFamily="34" charset="0"/>
              </a:rPr>
              <a:t>NUCLEI ALZHEIMER</a:t>
            </a:r>
            <a:endParaRPr lang="it-IT" sz="4000" dirty="0">
              <a:solidFill>
                <a:srgbClr val="0F4C82"/>
              </a:solidFill>
              <a:latin typeface="Helvetica" panose="020B0604020202030204" pitchFamily="34" charset="0"/>
            </a:endParaRPr>
          </a:p>
        </p:txBody>
      </p:sp>
      <p:pic>
        <p:nvPicPr>
          <p:cNvPr id="5" name="Immagine 4"/>
          <p:cNvPicPr>
            <a:picLocks noChangeAspect="1"/>
          </p:cNvPicPr>
          <p:nvPr/>
        </p:nvPicPr>
        <p:blipFill rotWithShape="1">
          <a:blip r:embed="rId4">
            <a:extLst>
              <a:ext uri="{28A0092B-C50C-407E-A947-70E740481C1C}">
                <a14:useLocalDpi xmlns:a14="http://schemas.microsoft.com/office/drawing/2010/main" val="0"/>
              </a:ext>
            </a:extLst>
          </a:blip>
          <a:srcRect t="30296" r="32415"/>
          <a:stretch/>
        </p:blipFill>
        <p:spPr>
          <a:xfrm>
            <a:off x="9058251" y="1449659"/>
            <a:ext cx="2345652" cy="4303771"/>
          </a:xfrm>
          <a:prstGeom prst="rect">
            <a:avLst/>
          </a:prstGeom>
        </p:spPr>
      </p:pic>
      <p:pic>
        <p:nvPicPr>
          <p:cNvPr id="6" name="Immagine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317287" y="1462201"/>
            <a:ext cx="2856750" cy="5082174"/>
          </a:xfrm>
          <a:prstGeom prst="rect">
            <a:avLst/>
          </a:prstGeom>
        </p:spPr>
      </p:pic>
    </p:spTree>
    <p:extLst>
      <p:ext uri="{BB962C8B-B14F-4D97-AF65-F5344CB8AC3E}">
        <p14:creationId xmlns:p14="http://schemas.microsoft.com/office/powerpoint/2010/main" val="2497665103"/>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tangolo 1">
            <a:extLst>
              <a:ext uri="{FF2B5EF4-FFF2-40B4-BE49-F238E27FC236}">
                <a16:creationId xmlns:a16="http://schemas.microsoft.com/office/drawing/2014/main" id="{EFD51F08-AA0D-4982-96E3-E70C7E914BA8}"/>
              </a:ext>
            </a:extLst>
          </p:cNvPr>
          <p:cNvSpPr/>
          <p:nvPr/>
        </p:nvSpPr>
        <p:spPr>
          <a:xfrm>
            <a:off x="265471" y="505068"/>
            <a:ext cx="11670890" cy="1754326"/>
          </a:xfrm>
          <a:prstGeom prst="rect">
            <a:avLst/>
          </a:prstGeom>
        </p:spPr>
        <p:txBody>
          <a:bodyPr wrap="square">
            <a:spAutoFit/>
          </a:bodyPr>
          <a:lstStyle/>
          <a:p>
            <a:pPr>
              <a:spcAft>
                <a:spcPts val="0"/>
              </a:spcAft>
            </a:pPr>
            <a:r>
              <a:rPr lang="it-IT" dirty="0">
                <a:latin typeface="Helvetica" panose="020B0604020202030204" pitchFamily="34" charset="0"/>
                <a:ea typeface="Times New Roman" panose="02020603050405020304" pitchFamily="18" charset="0"/>
              </a:rPr>
              <a:t>NATURAL MAPPING</a:t>
            </a:r>
          </a:p>
          <a:p>
            <a:pPr>
              <a:spcAft>
                <a:spcPts val="0"/>
              </a:spcAft>
            </a:pPr>
            <a:r>
              <a:rPr lang="it-IT" dirty="0">
                <a:latin typeface="Helvetica" panose="020B0604020202030204" pitchFamily="34" charset="0"/>
                <a:ea typeface="Times New Roman" panose="02020603050405020304" pitchFamily="18" charset="0"/>
              </a:rPr>
              <a:t>La difficoltà se non l’impossibilità da parte dei malati di ricorrere a conoscenze ed informazioni che hanno sede nella perduta memoria spingono a valorizzare ed enfatizzare quegli attributi spaziali di  </a:t>
            </a:r>
            <a:r>
              <a:rPr lang="it-IT" dirty="0" err="1">
                <a:latin typeface="Helvetica" panose="020B0604020202030204" pitchFamily="34" charset="0"/>
                <a:ea typeface="Times New Roman" panose="02020603050405020304" pitchFamily="18" charset="0"/>
              </a:rPr>
              <a:t>natural</a:t>
            </a:r>
            <a:r>
              <a:rPr lang="it-IT" dirty="0">
                <a:latin typeface="Helvetica" panose="020B0604020202030204" pitchFamily="34" charset="0"/>
                <a:ea typeface="Times New Roman" panose="02020603050405020304" pitchFamily="18" charset="0"/>
              </a:rPr>
              <a:t> mapping grazie ai quali l’ambiente contiene in sé ed esprime da sé le conoscenze necessarie per la sua corretta fruizione.</a:t>
            </a:r>
          </a:p>
          <a:p>
            <a:pPr>
              <a:spcAft>
                <a:spcPts val="0"/>
              </a:spcAft>
            </a:pPr>
            <a:r>
              <a:rPr lang="it-IT" dirty="0">
                <a:latin typeface="Helvetica" panose="020B0604020202030204" pitchFamily="34" charset="0"/>
                <a:ea typeface="Times New Roman" panose="02020603050405020304" pitchFamily="18" charset="0"/>
              </a:rPr>
              <a:t>Il movimento, il permanere, l’agire diventano così spontaneamente ed inconsapevolmente corretti, rigenerando una condizione di equilibrio perduto, fondamentale per il processo di recupero psico-fisico del malato.</a:t>
            </a:r>
            <a:endParaRPr lang="it-IT" dirty="0">
              <a:effectLst/>
              <a:latin typeface="Helvetica" panose="020B0604020202030204" pitchFamily="34" charset="0"/>
              <a:ea typeface="Times New Roman" panose="02020603050405020304" pitchFamily="18" charset="0"/>
            </a:endParaRPr>
          </a:p>
        </p:txBody>
      </p:sp>
      <p:pic>
        <p:nvPicPr>
          <p:cNvPr id="8193" name="Immagine 1" descr="Risultati immagini per immagini di strade toscana">
            <a:extLst>
              <a:ext uri="{FF2B5EF4-FFF2-40B4-BE49-F238E27FC236}">
                <a16:creationId xmlns:a16="http://schemas.microsoft.com/office/drawing/2014/main" id="{8054EF86-9A68-4F3C-9203-C6D567DCE8B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2493" y="2457138"/>
            <a:ext cx="5783263" cy="3856038"/>
          </a:xfrm>
          <a:prstGeom prst="rect">
            <a:avLst/>
          </a:prstGeom>
          <a:noFill/>
          <a:extLst>
            <a:ext uri="{909E8E84-426E-40DD-AFC4-6F175D3DCCD1}">
              <a14:hiddenFill xmlns:a14="http://schemas.microsoft.com/office/drawing/2010/main">
                <a:solidFill>
                  <a:srgbClr val="FFFFFF"/>
                </a:solidFill>
              </a14:hiddenFill>
            </a:ext>
          </a:extLst>
        </p:spPr>
      </p:pic>
      <p:sp>
        <p:nvSpPr>
          <p:cNvPr id="4" name="Rettangolo 3">
            <a:extLst>
              <a:ext uri="{FF2B5EF4-FFF2-40B4-BE49-F238E27FC236}">
                <a16:creationId xmlns:a16="http://schemas.microsoft.com/office/drawing/2014/main" id="{8DA38848-6EDF-4B9C-B71C-5A26002F095D}"/>
              </a:ext>
            </a:extLst>
          </p:cNvPr>
          <p:cNvSpPr/>
          <p:nvPr/>
        </p:nvSpPr>
        <p:spPr>
          <a:xfrm>
            <a:off x="6248400" y="4379319"/>
            <a:ext cx="5591107" cy="2092881"/>
          </a:xfrm>
          <a:prstGeom prst="rect">
            <a:avLst/>
          </a:prstGeom>
        </p:spPr>
        <p:txBody>
          <a:bodyPr wrap="square">
            <a:spAutoFit/>
          </a:bodyPr>
          <a:lstStyle/>
          <a:p>
            <a:pPr>
              <a:spcAft>
                <a:spcPts val="0"/>
              </a:spcAft>
            </a:pPr>
            <a:r>
              <a:rPr lang="it-IT" dirty="0">
                <a:latin typeface="Helvetica" panose="020B0604020202030204" pitchFamily="34" charset="0"/>
                <a:ea typeface="Times New Roman" panose="02020603050405020304" pitchFamily="18" charset="0"/>
              </a:rPr>
              <a:t>Il fine dell’architettura, in questo quadro, è proprio</a:t>
            </a:r>
          </a:p>
          <a:p>
            <a:pPr>
              <a:spcAft>
                <a:spcPts val="0"/>
              </a:spcAft>
            </a:pPr>
            <a:r>
              <a:rPr lang="it-IT" dirty="0">
                <a:latin typeface="Helvetica" panose="020B0604020202030204" pitchFamily="34" charset="0"/>
                <a:ea typeface="Times New Roman" panose="02020603050405020304" pitchFamily="18" charset="0"/>
              </a:rPr>
              <a:t>quello di interpretare le particolari ed inusuali esigenze di persone che hanno perso il rapporto canonico con il mondo e di offrire loro la possibilità di recuperarlo attraverso canali di comunicazione </a:t>
            </a:r>
          </a:p>
          <a:p>
            <a:pPr>
              <a:spcAft>
                <a:spcPts val="0"/>
              </a:spcAft>
            </a:pPr>
            <a:r>
              <a:rPr lang="it-IT" dirty="0">
                <a:latin typeface="Helvetica" panose="020B0604020202030204" pitchFamily="34" charset="0"/>
                <a:ea typeface="Times New Roman" panose="02020603050405020304" pitchFamily="18" charset="0"/>
              </a:rPr>
              <a:t>diversi, coerenti con le loro residue capacità di comprensione.</a:t>
            </a:r>
            <a:endParaRPr lang="it-IT" dirty="0">
              <a:effectLst/>
              <a:latin typeface="Helvetica" panose="020B0604020202030204" pitchFamily="34" charset="0"/>
              <a:ea typeface="Times New Roman" panose="02020603050405020304" pitchFamily="18" charset="0"/>
            </a:endParaRPr>
          </a:p>
        </p:txBody>
      </p:sp>
    </p:spTree>
    <p:extLst>
      <p:ext uri="{BB962C8B-B14F-4D97-AF65-F5344CB8AC3E}">
        <p14:creationId xmlns:p14="http://schemas.microsoft.com/office/powerpoint/2010/main" val="37614102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tangolo 1">
            <a:extLst>
              <a:ext uri="{FF2B5EF4-FFF2-40B4-BE49-F238E27FC236}">
                <a16:creationId xmlns:a16="http://schemas.microsoft.com/office/drawing/2014/main" id="{CFDEB494-96A2-4110-A546-AAE5F244FCA5}"/>
              </a:ext>
            </a:extLst>
          </p:cNvPr>
          <p:cNvSpPr/>
          <p:nvPr/>
        </p:nvSpPr>
        <p:spPr>
          <a:xfrm>
            <a:off x="3356306" y="3185140"/>
            <a:ext cx="5498621" cy="477054"/>
          </a:xfrm>
          <a:prstGeom prst="rect">
            <a:avLst/>
          </a:prstGeom>
        </p:spPr>
        <p:txBody>
          <a:bodyPr wrap="none">
            <a:spAutoFit/>
          </a:bodyPr>
          <a:lstStyle/>
          <a:p>
            <a:pPr>
              <a:lnSpc>
                <a:spcPts val="3000"/>
              </a:lnSpc>
              <a:spcAft>
                <a:spcPts val="375"/>
              </a:spcAft>
            </a:pPr>
            <a:r>
              <a:rPr lang="it-IT" sz="3200" b="1" dirty="0">
                <a:latin typeface="Helvetica" panose="020B0604020202030204" pitchFamily="34" charset="0"/>
              </a:rPr>
              <a:t>ESEMPI CONTEMPORANEI</a:t>
            </a:r>
          </a:p>
        </p:txBody>
      </p:sp>
    </p:spTree>
    <p:extLst>
      <p:ext uri="{BB962C8B-B14F-4D97-AF65-F5344CB8AC3E}">
        <p14:creationId xmlns:p14="http://schemas.microsoft.com/office/powerpoint/2010/main" val="89472351"/>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tangolo 1">
            <a:extLst>
              <a:ext uri="{FF2B5EF4-FFF2-40B4-BE49-F238E27FC236}">
                <a16:creationId xmlns:a16="http://schemas.microsoft.com/office/drawing/2014/main" id="{4A857067-D3F1-4A59-8FB0-CEDAC2445D68}"/>
              </a:ext>
            </a:extLst>
          </p:cNvPr>
          <p:cNvSpPr/>
          <p:nvPr/>
        </p:nvSpPr>
        <p:spPr>
          <a:xfrm>
            <a:off x="245166" y="439171"/>
            <a:ext cx="6096000" cy="440505"/>
          </a:xfrm>
          <a:prstGeom prst="rect">
            <a:avLst/>
          </a:prstGeom>
        </p:spPr>
        <p:txBody>
          <a:bodyPr>
            <a:spAutoFit/>
          </a:bodyPr>
          <a:lstStyle/>
          <a:p>
            <a:pPr>
              <a:lnSpc>
                <a:spcPts val="3000"/>
              </a:lnSpc>
              <a:spcAft>
                <a:spcPts val="375"/>
              </a:spcAft>
            </a:pPr>
            <a:r>
              <a:rPr lang="it-IT" dirty="0">
                <a:latin typeface="Helvetica" panose="020B0604020202030204" pitchFamily="34" charset="0"/>
              </a:rPr>
              <a:t>CENTRO PAOLO VI - PADOVA</a:t>
            </a:r>
            <a:endParaRPr lang="it-IT" b="1" dirty="0">
              <a:effectLst/>
              <a:latin typeface="Helvetica" panose="020B0604020202030204" pitchFamily="34" charset="0"/>
            </a:endParaRPr>
          </a:p>
        </p:txBody>
      </p:sp>
      <p:pic>
        <p:nvPicPr>
          <p:cNvPr id="9217" name="Immagine 1">
            <a:extLst>
              <a:ext uri="{FF2B5EF4-FFF2-40B4-BE49-F238E27FC236}">
                <a16:creationId xmlns:a16="http://schemas.microsoft.com/office/drawing/2014/main" id="{B44A4D1A-5807-49AB-BCA4-D2B8F9862B4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79595" y="1310115"/>
            <a:ext cx="7123141" cy="2374975"/>
          </a:xfrm>
          <a:prstGeom prst="rect">
            <a:avLst/>
          </a:prstGeom>
          <a:noFill/>
          <a:extLst>
            <a:ext uri="{909E8E84-426E-40DD-AFC4-6F175D3DCCD1}">
              <a14:hiddenFill xmlns:a14="http://schemas.microsoft.com/office/drawing/2010/main">
                <a:solidFill>
                  <a:srgbClr val="FFFFFF"/>
                </a:solidFill>
              </a14:hiddenFill>
            </a:ext>
          </a:extLst>
        </p:spPr>
      </p:pic>
      <p:pic>
        <p:nvPicPr>
          <p:cNvPr id="9219" name="Immagine 1">
            <a:extLst>
              <a:ext uri="{FF2B5EF4-FFF2-40B4-BE49-F238E27FC236}">
                <a16:creationId xmlns:a16="http://schemas.microsoft.com/office/drawing/2014/main" id="{29AC01FC-892F-46E2-B0A9-37C8E64A0B5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79594" y="3906079"/>
            <a:ext cx="7123141" cy="2417832"/>
          </a:xfrm>
          <a:prstGeom prst="rect">
            <a:avLst/>
          </a:prstGeom>
          <a:noFill/>
          <a:extLst>
            <a:ext uri="{909E8E84-426E-40DD-AFC4-6F175D3DCCD1}">
              <a14:hiddenFill xmlns:a14="http://schemas.microsoft.com/office/drawing/2010/main">
                <a:solidFill>
                  <a:srgbClr val="FFFFFF"/>
                </a:solidFill>
              </a14:hiddenFill>
            </a:ext>
          </a:extLst>
        </p:spPr>
      </p:pic>
      <p:pic>
        <p:nvPicPr>
          <p:cNvPr id="9221" name="Picture 5" descr="int 1">
            <a:extLst>
              <a:ext uri="{FF2B5EF4-FFF2-40B4-BE49-F238E27FC236}">
                <a16:creationId xmlns:a16="http://schemas.microsoft.com/office/drawing/2014/main" id="{63A4CFA6-EF73-4E6A-907F-1A40A765F009}"/>
              </a:ext>
            </a:extLst>
          </p:cNvPr>
          <p:cNvPicPr>
            <a:picLocks noChangeAspect="1" noChangeArrowheads="1"/>
          </p:cNvPicPr>
          <p:nvPr/>
        </p:nvPicPr>
        <p:blipFill>
          <a:blip r:embed="rId4" cstate="hqprint">
            <a:extLst>
              <a:ext uri="{28A0092B-C50C-407E-A947-70E740481C1C}">
                <a14:useLocalDpi xmlns:a14="http://schemas.microsoft.com/office/drawing/2010/main" val="0"/>
              </a:ext>
            </a:extLst>
          </a:blip>
          <a:srcRect/>
          <a:stretch>
            <a:fillRect/>
          </a:stretch>
        </p:blipFill>
        <p:spPr bwMode="auto">
          <a:xfrm>
            <a:off x="2779594" y="2011968"/>
            <a:ext cx="7123141" cy="320442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732363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9217"/>
                                        </p:tgtEl>
                                        <p:attrNameLst>
                                          <p:attrName>style.visibility</p:attrName>
                                        </p:attrNameLst>
                                      </p:cBhvr>
                                      <p:to>
                                        <p:strVal val="hidden"/>
                                      </p:to>
                                    </p:set>
                                  </p:childTnLst>
                                </p:cTn>
                              </p:par>
                              <p:par>
                                <p:cTn id="7" presetID="1" presetClass="exit" presetSubtype="0" fill="hold" nodeType="withEffect">
                                  <p:stCondLst>
                                    <p:cond delay="0"/>
                                  </p:stCondLst>
                                  <p:childTnLst>
                                    <p:set>
                                      <p:cBhvr>
                                        <p:cTn id="8" dur="1" fill="hold">
                                          <p:stCondLst>
                                            <p:cond delay="0"/>
                                          </p:stCondLst>
                                        </p:cTn>
                                        <p:tgtEl>
                                          <p:spTgt spid="9219"/>
                                        </p:tgtEl>
                                        <p:attrNameLst>
                                          <p:attrName>style.visibility</p:attrName>
                                        </p:attrNameLst>
                                      </p:cBhvr>
                                      <p:to>
                                        <p:strVal val="hidden"/>
                                      </p:to>
                                    </p:set>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9221"/>
                                        </p:tgtEl>
                                        <p:attrNameLst>
                                          <p:attrName>style.visibility</p:attrName>
                                        </p:attrNameLst>
                                      </p:cBhvr>
                                      <p:to>
                                        <p:strVal val="visible"/>
                                      </p:to>
                                    </p:set>
                                    <p:anim calcmode="lin" valueType="num">
                                      <p:cBhvr additive="base">
                                        <p:cTn id="13" dur="500" fill="hold"/>
                                        <p:tgtEl>
                                          <p:spTgt spid="9221"/>
                                        </p:tgtEl>
                                        <p:attrNameLst>
                                          <p:attrName>ppt_x</p:attrName>
                                        </p:attrNameLst>
                                      </p:cBhvr>
                                      <p:tavLst>
                                        <p:tav tm="0">
                                          <p:val>
                                            <p:strVal val="#ppt_x"/>
                                          </p:val>
                                        </p:tav>
                                        <p:tav tm="100000">
                                          <p:val>
                                            <p:strVal val="#ppt_x"/>
                                          </p:val>
                                        </p:tav>
                                      </p:tavLst>
                                    </p:anim>
                                    <p:anim calcmode="lin" valueType="num">
                                      <p:cBhvr additive="base">
                                        <p:cTn id="14" dur="500" fill="hold"/>
                                        <p:tgtEl>
                                          <p:spTgt spid="92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magine 4">
            <a:extLst>
              <a:ext uri="{FF2B5EF4-FFF2-40B4-BE49-F238E27FC236}">
                <a16:creationId xmlns:a16="http://schemas.microsoft.com/office/drawing/2014/main" id="{996B7BCA-A424-4C69-8E87-6DAE020C04A3}"/>
              </a:ext>
            </a:extLst>
          </p:cNvPr>
          <p:cNvPicPr>
            <a:picLocks noChangeAspect="1"/>
          </p:cNvPicPr>
          <p:nvPr/>
        </p:nvPicPr>
        <p:blipFill rotWithShape="1">
          <a:blip r:embed="rId2" cstate="hqprint">
            <a:extLst>
              <a:ext uri="{28A0092B-C50C-407E-A947-70E740481C1C}">
                <a14:useLocalDpi xmlns:a14="http://schemas.microsoft.com/office/drawing/2010/main" val="0"/>
              </a:ext>
            </a:extLst>
          </a:blip>
          <a:srcRect t="1113"/>
          <a:stretch/>
        </p:blipFill>
        <p:spPr>
          <a:xfrm>
            <a:off x="2501912" y="603682"/>
            <a:ext cx="7024611" cy="5692676"/>
          </a:xfrm>
          <a:prstGeom prst="rect">
            <a:avLst/>
          </a:prstGeom>
        </p:spPr>
      </p:pic>
      <p:sp>
        <p:nvSpPr>
          <p:cNvPr id="3" name="Rectangle 4">
            <a:extLst>
              <a:ext uri="{FF2B5EF4-FFF2-40B4-BE49-F238E27FC236}">
                <a16:creationId xmlns:a16="http://schemas.microsoft.com/office/drawing/2014/main" id="{8AABE457-0420-4988-A14C-16F3FAAB3C56}"/>
              </a:ext>
            </a:extLst>
          </p:cNvPr>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it-IT"/>
          </a:p>
        </p:txBody>
      </p:sp>
      <p:pic>
        <p:nvPicPr>
          <p:cNvPr id="10243" name="Immagine 1">
            <a:extLst>
              <a:ext uri="{FF2B5EF4-FFF2-40B4-BE49-F238E27FC236}">
                <a16:creationId xmlns:a16="http://schemas.microsoft.com/office/drawing/2014/main" id="{FCE58648-CD2B-4C1A-9102-7D73C094E61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4424" t="14809" r="17940" b="13440"/>
          <a:stretch>
            <a:fillRect/>
          </a:stretch>
        </p:blipFill>
        <p:spPr bwMode="auto">
          <a:xfrm>
            <a:off x="462122" y="603682"/>
            <a:ext cx="11104189" cy="575678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980503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243"/>
                                        </p:tgtEl>
                                        <p:attrNameLst>
                                          <p:attrName>style.visibility</p:attrName>
                                        </p:attrNameLst>
                                      </p:cBhvr>
                                      <p:to>
                                        <p:strVal val="visible"/>
                                      </p:to>
                                    </p:set>
                                    <p:anim calcmode="lin" valueType="num">
                                      <p:cBhvr additive="base">
                                        <p:cTn id="7" dur="500" fill="hold"/>
                                        <p:tgtEl>
                                          <p:spTgt spid="10243"/>
                                        </p:tgtEl>
                                        <p:attrNameLst>
                                          <p:attrName>ppt_x</p:attrName>
                                        </p:attrNameLst>
                                      </p:cBhvr>
                                      <p:tavLst>
                                        <p:tav tm="0">
                                          <p:val>
                                            <p:strVal val="#ppt_x"/>
                                          </p:val>
                                        </p:tav>
                                        <p:tav tm="100000">
                                          <p:val>
                                            <p:strVal val="#ppt_x"/>
                                          </p:val>
                                        </p:tav>
                                      </p:tavLst>
                                    </p:anim>
                                    <p:anim calcmode="lin" valueType="num">
                                      <p:cBhvr additive="base">
                                        <p:cTn id="8" dur="500" fill="hold"/>
                                        <p:tgtEl>
                                          <p:spTgt spid="1024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tangolo 1">
            <a:extLst>
              <a:ext uri="{FF2B5EF4-FFF2-40B4-BE49-F238E27FC236}">
                <a16:creationId xmlns:a16="http://schemas.microsoft.com/office/drawing/2014/main" id="{2FCD3077-003C-45C9-8A2D-6B8B13DFA59E}"/>
              </a:ext>
            </a:extLst>
          </p:cNvPr>
          <p:cNvSpPr/>
          <p:nvPr/>
        </p:nvSpPr>
        <p:spPr>
          <a:xfrm>
            <a:off x="270268" y="518890"/>
            <a:ext cx="4968027" cy="369332"/>
          </a:xfrm>
          <a:prstGeom prst="rect">
            <a:avLst/>
          </a:prstGeom>
        </p:spPr>
        <p:txBody>
          <a:bodyPr wrap="none">
            <a:spAutoFit/>
          </a:bodyPr>
          <a:lstStyle/>
          <a:p>
            <a:r>
              <a:rPr lang="it-IT" dirty="0">
                <a:latin typeface="Helvetica" panose="020B0604020202030204" pitchFamily="34" charset="0"/>
                <a:ea typeface="Times New Roman" panose="02020603050405020304" pitchFamily="18" charset="0"/>
              </a:rPr>
              <a:t>CENTRO SERVIZI PER ANZIANI SASSUOLO</a:t>
            </a:r>
            <a:endParaRPr lang="it-IT" dirty="0"/>
          </a:p>
        </p:txBody>
      </p:sp>
      <p:pic>
        <p:nvPicPr>
          <p:cNvPr id="11265" name="Picture 1">
            <a:extLst>
              <a:ext uri="{FF2B5EF4-FFF2-40B4-BE49-F238E27FC236}">
                <a16:creationId xmlns:a16="http://schemas.microsoft.com/office/drawing/2014/main" id="{78B19C56-41E2-4DFF-8087-54877CE0A1C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6713" y="1498060"/>
            <a:ext cx="6823807" cy="4826511"/>
          </a:xfrm>
          <a:prstGeom prst="rect">
            <a:avLst/>
          </a:prstGeom>
          <a:noFill/>
          <a:extLst>
            <a:ext uri="{909E8E84-426E-40DD-AFC4-6F175D3DCCD1}">
              <a14:hiddenFill xmlns:a14="http://schemas.microsoft.com/office/drawing/2010/main">
                <a:solidFill>
                  <a:srgbClr val="FFFFFF"/>
                </a:solidFill>
              </a14:hiddenFill>
            </a:ext>
          </a:extLst>
        </p:spPr>
      </p:pic>
      <p:pic>
        <p:nvPicPr>
          <p:cNvPr id="11267" name="Picture 3">
            <a:extLst>
              <a:ext uri="{FF2B5EF4-FFF2-40B4-BE49-F238E27FC236}">
                <a16:creationId xmlns:a16="http://schemas.microsoft.com/office/drawing/2014/main" id="{0F2A8AAD-46DB-4DE0-A16F-D2E81395F65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6713" y="1512599"/>
            <a:ext cx="6827746" cy="482651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12800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1267"/>
                                        </p:tgtEl>
                                        <p:attrNameLst>
                                          <p:attrName>style.visibility</p:attrName>
                                        </p:attrNameLst>
                                      </p:cBhvr>
                                      <p:to>
                                        <p:strVal val="visible"/>
                                      </p:to>
                                    </p:set>
                                    <p:anim calcmode="lin" valueType="num">
                                      <p:cBhvr additive="base">
                                        <p:cTn id="7" dur="500" fill="hold"/>
                                        <p:tgtEl>
                                          <p:spTgt spid="11267"/>
                                        </p:tgtEl>
                                        <p:attrNameLst>
                                          <p:attrName>ppt_x</p:attrName>
                                        </p:attrNameLst>
                                      </p:cBhvr>
                                      <p:tavLst>
                                        <p:tav tm="0">
                                          <p:val>
                                            <p:strVal val="0-#ppt_w/2"/>
                                          </p:val>
                                        </p:tav>
                                        <p:tav tm="100000">
                                          <p:val>
                                            <p:strVal val="#ppt_x"/>
                                          </p:val>
                                        </p:tav>
                                      </p:tavLst>
                                    </p:anim>
                                    <p:anim calcmode="lin" valueType="num">
                                      <p:cBhvr additive="base">
                                        <p:cTn id="8" dur="500" fill="hold"/>
                                        <p:tgtEl>
                                          <p:spTgt spid="1126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magine 3">
            <a:extLst>
              <a:ext uri="{FF2B5EF4-FFF2-40B4-BE49-F238E27FC236}">
                <a16:creationId xmlns:a16="http://schemas.microsoft.com/office/drawing/2014/main" id="{ED1310BA-1AF8-4B82-8632-621B977B9F7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19457" y="0"/>
            <a:ext cx="7700167" cy="6858000"/>
          </a:xfrm>
          <a:prstGeom prst="rect">
            <a:avLst/>
          </a:prstGeom>
        </p:spPr>
      </p:pic>
      <p:pic>
        <p:nvPicPr>
          <p:cNvPr id="2" name="Immagine 1">
            <a:extLst>
              <a:ext uri="{FF2B5EF4-FFF2-40B4-BE49-F238E27FC236}">
                <a16:creationId xmlns:a16="http://schemas.microsoft.com/office/drawing/2014/main" id="{038B7C98-3C43-4C7B-B422-39A4C805FF7A}"/>
              </a:ext>
            </a:extLst>
          </p:cNvPr>
          <p:cNvPicPr>
            <a:picLocks noChangeAspect="1"/>
          </p:cNvPicPr>
          <p:nvPr/>
        </p:nvPicPr>
        <p:blipFill rotWithShape="1">
          <a:blip r:embed="rId3">
            <a:extLst>
              <a:ext uri="{28A0092B-C50C-407E-A947-70E740481C1C}">
                <a14:useLocalDpi xmlns:a14="http://schemas.microsoft.com/office/drawing/2010/main" val="0"/>
              </a:ext>
            </a:extLst>
          </a:blip>
          <a:srcRect t="6119" b="5176"/>
          <a:stretch/>
        </p:blipFill>
        <p:spPr>
          <a:xfrm>
            <a:off x="3404682" y="-33068"/>
            <a:ext cx="5494566" cy="6891068"/>
          </a:xfrm>
          <a:prstGeom prst="rect">
            <a:avLst/>
          </a:prstGeom>
        </p:spPr>
      </p:pic>
    </p:spTree>
    <p:extLst>
      <p:ext uri="{BB962C8B-B14F-4D97-AF65-F5344CB8AC3E}">
        <p14:creationId xmlns:p14="http://schemas.microsoft.com/office/powerpoint/2010/main" val="21916126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4"/>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nodeType="click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ppt_x"/>
                                          </p:val>
                                        </p:tav>
                                        <p:tav tm="100000">
                                          <p:val>
                                            <p:strVal val="#ppt_x"/>
                                          </p:val>
                                        </p:tav>
                                      </p:tavLst>
                                    </p:anim>
                                    <p:anim calcmode="lin" valueType="num">
                                      <p:cBhvr additive="base">
                                        <p:cTn id="12"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tangolo 1">
            <a:extLst>
              <a:ext uri="{FF2B5EF4-FFF2-40B4-BE49-F238E27FC236}">
                <a16:creationId xmlns:a16="http://schemas.microsoft.com/office/drawing/2014/main" id="{5E48ECBE-FB8E-4726-949A-8E9EA0A80A29}"/>
              </a:ext>
            </a:extLst>
          </p:cNvPr>
          <p:cNvSpPr/>
          <p:nvPr/>
        </p:nvSpPr>
        <p:spPr>
          <a:xfrm>
            <a:off x="277313" y="430803"/>
            <a:ext cx="3518912" cy="434927"/>
          </a:xfrm>
          <a:prstGeom prst="rect">
            <a:avLst/>
          </a:prstGeom>
        </p:spPr>
        <p:txBody>
          <a:bodyPr wrap="none">
            <a:spAutoFit/>
          </a:bodyPr>
          <a:lstStyle/>
          <a:p>
            <a:pPr>
              <a:lnSpc>
                <a:spcPts val="3000"/>
              </a:lnSpc>
              <a:spcAft>
                <a:spcPts val="375"/>
              </a:spcAft>
            </a:pPr>
            <a:r>
              <a:rPr lang="it-IT" dirty="0">
                <a:latin typeface="Helvetica" panose="020B0604020202030204" pitchFamily="34" charset="0"/>
              </a:rPr>
              <a:t>IL PAESE RITROVATO MONZA</a:t>
            </a:r>
            <a:endParaRPr lang="it-IT" sz="1400" b="1" dirty="0">
              <a:effectLst/>
              <a:latin typeface="Times New Roman" panose="02020603050405020304" pitchFamily="18" charset="0"/>
            </a:endParaRPr>
          </a:p>
        </p:txBody>
      </p:sp>
      <p:sp>
        <p:nvSpPr>
          <p:cNvPr id="5" name="Rettangolo 4">
            <a:extLst>
              <a:ext uri="{FF2B5EF4-FFF2-40B4-BE49-F238E27FC236}">
                <a16:creationId xmlns:a16="http://schemas.microsoft.com/office/drawing/2014/main" id="{338C0328-B168-4615-9C95-CA1C90855E33}"/>
              </a:ext>
            </a:extLst>
          </p:cNvPr>
          <p:cNvSpPr/>
          <p:nvPr/>
        </p:nvSpPr>
        <p:spPr>
          <a:xfrm>
            <a:off x="277313" y="6427197"/>
            <a:ext cx="6096000" cy="276999"/>
          </a:xfrm>
          <a:prstGeom prst="rect">
            <a:avLst/>
          </a:prstGeom>
        </p:spPr>
        <p:txBody>
          <a:bodyPr>
            <a:spAutoFit/>
          </a:bodyPr>
          <a:lstStyle/>
          <a:p>
            <a:r>
              <a:rPr lang="it-IT" sz="1200" dirty="0">
                <a:latin typeface="Helvetica" panose="020B0604020202030204" pitchFamily="34" charset="0"/>
              </a:rPr>
              <a:t>Il rendering progetto della Meridiana</a:t>
            </a:r>
          </a:p>
        </p:txBody>
      </p:sp>
      <p:pic>
        <p:nvPicPr>
          <p:cNvPr id="4" name="Immagine 3">
            <a:extLst>
              <a:ext uri="{FF2B5EF4-FFF2-40B4-BE49-F238E27FC236}">
                <a16:creationId xmlns:a16="http://schemas.microsoft.com/office/drawing/2014/main" id="{4B57CBAD-7848-44DA-A5BC-EC05A62B37F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01007" y="1851395"/>
            <a:ext cx="8813259" cy="4386101"/>
          </a:xfrm>
          <a:prstGeom prst="rect">
            <a:avLst/>
          </a:prstGeom>
        </p:spPr>
      </p:pic>
      <p:pic>
        <p:nvPicPr>
          <p:cNvPr id="12289" name="Immagine 1">
            <a:extLst>
              <a:ext uri="{FF2B5EF4-FFF2-40B4-BE49-F238E27FC236}">
                <a16:creationId xmlns:a16="http://schemas.microsoft.com/office/drawing/2014/main" id="{96E92421-62BA-43DC-9A25-A2DD972820A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15584" y="153804"/>
            <a:ext cx="4971354" cy="603682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73041394"/>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a:extLst>
              <a:ext uri="{FF2B5EF4-FFF2-40B4-BE49-F238E27FC236}">
                <a16:creationId xmlns:a16="http://schemas.microsoft.com/office/drawing/2014/main" id="{99146284-E277-4AB1-A110-655AF1D2C21C}"/>
              </a:ext>
            </a:extLst>
          </p:cNvPr>
          <p:cNvSpPr>
            <a:spLocks noChangeArrowheads="1"/>
          </p:cNvSpPr>
          <p:nvPr/>
        </p:nvSpPr>
        <p:spPr bwMode="auto">
          <a:xfrm>
            <a:off x="5625296" y="601883"/>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it-IT"/>
          </a:p>
        </p:txBody>
      </p:sp>
      <p:pic>
        <p:nvPicPr>
          <p:cNvPr id="13313" name="Immagine 4">
            <a:extLst>
              <a:ext uri="{FF2B5EF4-FFF2-40B4-BE49-F238E27FC236}">
                <a16:creationId xmlns:a16="http://schemas.microsoft.com/office/drawing/2014/main" id="{FB2DCB00-D04E-47EA-85E1-A05A64FEA65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23619" y="788304"/>
            <a:ext cx="5480396" cy="4709671"/>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4">
            <a:extLst>
              <a:ext uri="{FF2B5EF4-FFF2-40B4-BE49-F238E27FC236}">
                <a16:creationId xmlns:a16="http://schemas.microsoft.com/office/drawing/2014/main" id="{CD9C86B0-0AC0-4A8F-AB6E-FA7C9202EB1E}"/>
              </a:ext>
            </a:extLst>
          </p:cNvPr>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it-IT"/>
          </a:p>
        </p:txBody>
      </p:sp>
      <p:pic>
        <p:nvPicPr>
          <p:cNvPr id="13315" name="Immagine 3">
            <a:extLst>
              <a:ext uri="{FF2B5EF4-FFF2-40B4-BE49-F238E27FC236}">
                <a16:creationId xmlns:a16="http://schemas.microsoft.com/office/drawing/2014/main" id="{106F5F9F-670C-4565-AEC9-65120F875F8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3223" y="783036"/>
            <a:ext cx="5480396" cy="476370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2183686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asellaDiTesto 4">
            <a:extLst>
              <a:ext uri="{FF2B5EF4-FFF2-40B4-BE49-F238E27FC236}">
                <a16:creationId xmlns:a16="http://schemas.microsoft.com/office/drawing/2014/main" id="{87EC7324-0DD6-46C7-BC0F-2C4EA3EABA20}"/>
              </a:ext>
            </a:extLst>
          </p:cNvPr>
          <p:cNvSpPr txBox="1"/>
          <p:nvPr/>
        </p:nvSpPr>
        <p:spPr>
          <a:xfrm>
            <a:off x="258967" y="480926"/>
            <a:ext cx="3134191" cy="369332"/>
          </a:xfrm>
          <a:prstGeom prst="rect">
            <a:avLst/>
          </a:prstGeom>
          <a:noFill/>
        </p:spPr>
        <p:txBody>
          <a:bodyPr wrap="none" rtlCol="0">
            <a:spAutoFit/>
          </a:bodyPr>
          <a:lstStyle/>
          <a:p>
            <a:r>
              <a:rPr lang="it-IT" dirty="0">
                <a:latin typeface="Helvetica" panose="020B0604020202030204" pitchFamily="34" charset="0"/>
              </a:rPr>
              <a:t>BENESSERE PERCETTIVO</a:t>
            </a:r>
          </a:p>
        </p:txBody>
      </p:sp>
      <p:pic>
        <p:nvPicPr>
          <p:cNvPr id="3073" name="Picture 1">
            <a:extLst>
              <a:ext uri="{FF2B5EF4-FFF2-40B4-BE49-F238E27FC236}">
                <a16:creationId xmlns:a16="http://schemas.microsoft.com/office/drawing/2014/main" id="{F90C66F4-240F-41C1-A9E0-B6F8B77DDD3A}"/>
              </a:ext>
            </a:extLst>
          </p:cNvPr>
          <p:cNvPicPr>
            <a:picLocks noChangeAspect="1" noChangeArrowheads="1"/>
          </p:cNvPicPr>
          <p:nvPr/>
        </p:nvPicPr>
        <p:blipFill rotWithShape="1">
          <a:blip r:embed="rId2" cstate="hqprint">
            <a:extLst>
              <a:ext uri="{28A0092B-C50C-407E-A947-70E740481C1C}">
                <a14:useLocalDpi xmlns:a14="http://schemas.microsoft.com/office/drawing/2010/main" val="0"/>
              </a:ext>
            </a:extLst>
          </a:blip>
          <a:srcRect b="12062"/>
          <a:stretch/>
        </p:blipFill>
        <p:spPr bwMode="auto">
          <a:xfrm>
            <a:off x="829159" y="1829454"/>
            <a:ext cx="5722938" cy="3565445"/>
          </a:xfrm>
          <a:prstGeom prst="rect">
            <a:avLst/>
          </a:prstGeom>
          <a:noFill/>
          <a:extLst>
            <a:ext uri="{909E8E84-426E-40DD-AFC4-6F175D3DCCD1}">
              <a14:hiddenFill xmlns:a14="http://schemas.microsoft.com/office/drawing/2010/main">
                <a:solidFill>
                  <a:srgbClr val="FFFFFF"/>
                </a:solidFill>
              </a14:hiddenFill>
            </a:ext>
          </a:extLst>
        </p:spPr>
      </p:pic>
      <p:sp>
        <p:nvSpPr>
          <p:cNvPr id="7" name="CasellaDiTesto 6">
            <a:extLst>
              <a:ext uri="{FF2B5EF4-FFF2-40B4-BE49-F238E27FC236}">
                <a16:creationId xmlns:a16="http://schemas.microsoft.com/office/drawing/2014/main" id="{63F0C9D9-EBBC-418A-9A24-2418CD0DFD67}"/>
              </a:ext>
            </a:extLst>
          </p:cNvPr>
          <p:cNvSpPr txBox="1"/>
          <p:nvPr/>
        </p:nvSpPr>
        <p:spPr>
          <a:xfrm>
            <a:off x="258967" y="6004763"/>
            <a:ext cx="10101996" cy="369332"/>
          </a:xfrm>
          <a:prstGeom prst="rect">
            <a:avLst/>
          </a:prstGeom>
          <a:noFill/>
        </p:spPr>
        <p:txBody>
          <a:bodyPr wrap="none" rtlCol="0">
            <a:spAutoFit/>
          </a:bodyPr>
          <a:lstStyle/>
          <a:p>
            <a:r>
              <a:rPr lang="it-IT" dirty="0">
                <a:latin typeface="Helvetica" panose="020B0604020202030204" pitchFamily="34" charset="0"/>
              </a:rPr>
              <a:t>L’ARCHITETTURA NON COME FRONTE PERCEPITO MA COME FRONTE PER PERCEPIRE </a:t>
            </a:r>
          </a:p>
        </p:txBody>
      </p:sp>
      <p:pic>
        <p:nvPicPr>
          <p:cNvPr id="3075" name="Immagine 4">
            <a:extLst>
              <a:ext uri="{FF2B5EF4-FFF2-40B4-BE49-F238E27FC236}">
                <a16:creationId xmlns:a16="http://schemas.microsoft.com/office/drawing/2014/main" id="{133162DE-1DC9-4140-A84F-4CB5BB5926E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9159" y="1829454"/>
            <a:ext cx="5722938" cy="362859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175692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075"/>
                                        </p:tgtEl>
                                        <p:attrNameLst>
                                          <p:attrName>style.visibility</p:attrName>
                                        </p:attrNameLst>
                                      </p:cBhvr>
                                      <p:to>
                                        <p:strVal val="visible"/>
                                      </p:to>
                                    </p:set>
                                    <p:anim calcmode="lin" valueType="num">
                                      <p:cBhvr additive="base">
                                        <p:cTn id="7" dur="500" fill="hold"/>
                                        <p:tgtEl>
                                          <p:spTgt spid="3075"/>
                                        </p:tgtEl>
                                        <p:attrNameLst>
                                          <p:attrName>ppt_x</p:attrName>
                                        </p:attrNameLst>
                                      </p:cBhvr>
                                      <p:tavLst>
                                        <p:tav tm="0">
                                          <p:val>
                                            <p:strVal val="0-#ppt_w/2"/>
                                          </p:val>
                                        </p:tav>
                                        <p:tav tm="100000">
                                          <p:val>
                                            <p:strVal val="#ppt_x"/>
                                          </p:val>
                                        </p:tav>
                                      </p:tavLst>
                                    </p:anim>
                                    <p:anim calcmode="lin" valueType="num">
                                      <p:cBhvr additive="base">
                                        <p:cTn id="8" dur="500" fill="hold"/>
                                        <p:tgtEl>
                                          <p:spTgt spid="3075"/>
                                        </p:tgtEl>
                                        <p:attrNameLst>
                                          <p:attrName>ppt_y</p:attrName>
                                        </p:attrNameLst>
                                      </p:cBhvr>
                                      <p:tavLst>
                                        <p:tav tm="0">
                                          <p:val>
                                            <p:strVal val="#ppt_y"/>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ppt_x"/>
                                          </p:val>
                                        </p:tav>
                                        <p:tav tm="100000">
                                          <p:val>
                                            <p:strVal val="#ppt_x"/>
                                          </p:val>
                                        </p:tav>
                                      </p:tavLst>
                                    </p:anim>
                                    <p:anim calcmode="lin" valueType="num">
                                      <p:cBhvr additive="base">
                                        <p:cTn id="1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tangolo 1">
            <a:extLst>
              <a:ext uri="{FF2B5EF4-FFF2-40B4-BE49-F238E27FC236}">
                <a16:creationId xmlns:a16="http://schemas.microsoft.com/office/drawing/2014/main" id="{FAAC818C-39A7-4D0B-9FED-8FB1F759C5E1}"/>
              </a:ext>
            </a:extLst>
          </p:cNvPr>
          <p:cNvSpPr/>
          <p:nvPr/>
        </p:nvSpPr>
        <p:spPr>
          <a:xfrm>
            <a:off x="294967" y="407644"/>
            <a:ext cx="6096000" cy="870944"/>
          </a:xfrm>
          <a:prstGeom prst="rect">
            <a:avLst/>
          </a:prstGeom>
        </p:spPr>
        <p:txBody>
          <a:bodyPr>
            <a:spAutoFit/>
          </a:bodyPr>
          <a:lstStyle/>
          <a:p>
            <a:pPr>
              <a:lnSpc>
                <a:spcPts val="3000"/>
              </a:lnSpc>
              <a:spcAft>
                <a:spcPts val="375"/>
              </a:spcAft>
            </a:pPr>
            <a:r>
              <a:rPr lang="it-IT" dirty="0">
                <a:latin typeface="Helvetica" panose="020B0604020202030204" pitchFamily="34" charset="0"/>
              </a:rPr>
              <a:t>VILLAGGIO PER MALATI DI DEMENZA SENILE </a:t>
            </a:r>
            <a:endParaRPr lang="it-IT" b="1" dirty="0">
              <a:latin typeface="Helvetica" panose="020B0604020202030204" pitchFamily="34" charset="0"/>
            </a:endParaRPr>
          </a:p>
          <a:p>
            <a:pPr>
              <a:lnSpc>
                <a:spcPts val="3000"/>
              </a:lnSpc>
              <a:spcAft>
                <a:spcPts val="375"/>
              </a:spcAft>
            </a:pPr>
            <a:r>
              <a:rPr lang="it-IT" dirty="0">
                <a:latin typeface="Helvetica" panose="020B0604020202030204" pitchFamily="34" charset="0"/>
              </a:rPr>
              <a:t>«DE HOGEWEYK» A WEESP (OLANDA)</a:t>
            </a:r>
            <a:endParaRPr lang="it-IT" b="1" dirty="0">
              <a:effectLst/>
              <a:latin typeface="Helvetica" panose="020B0604020202030204" pitchFamily="34" charset="0"/>
            </a:endParaRPr>
          </a:p>
        </p:txBody>
      </p:sp>
      <p:sp>
        <p:nvSpPr>
          <p:cNvPr id="3" name="Rettangolo 2">
            <a:extLst>
              <a:ext uri="{FF2B5EF4-FFF2-40B4-BE49-F238E27FC236}">
                <a16:creationId xmlns:a16="http://schemas.microsoft.com/office/drawing/2014/main" id="{437C380E-27B3-452E-ABF3-B1785DBF2207}"/>
              </a:ext>
            </a:extLst>
          </p:cNvPr>
          <p:cNvSpPr/>
          <p:nvPr/>
        </p:nvSpPr>
        <p:spPr>
          <a:xfrm>
            <a:off x="216309" y="2706706"/>
            <a:ext cx="11562736" cy="1477328"/>
          </a:xfrm>
          <a:prstGeom prst="rect">
            <a:avLst/>
          </a:prstGeom>
        </p:spPr>
        <p:txBody>
          <a:bodyPr wrap="square">
            <a:spAutoFit/>
          </a:bodyPr>
          <a:lstStyle/>
          <a:p>
            <a:pPr>
              <a:spcAft>
                <a:spcPts val="1125"/>
              </a:spcAft>
            </a:pPr>
            <a:r>
              <a:rPr lang="it-IT" dirty="0">
                <a:latin typeface="Helvetica" panose="020B0604020202030204" pitchFamily="34" charset="0"/>
                <a:ea typeface="Times New Roman" panose="02020603050405020304" pitchFamily="18" charset="0"/>
              </a:rPr>
              <a:t>Il villaggio olandese di “De </a:t>
            </a:r>
            <a:r>
              <a:rPr lang="it-IT" dirty="0" err="1">
                <a:latin typeface="Helvetica" panose="020B0604020202030204" pitchFamily="34" charset="0"/>
                <a:ea typeface="Times New Roman" panose="02020603050405020304" pitchFamily="18" charset="0"/>
              </a:rPr>
              <a:t>Hogeweyk</a:t>
            </a:r>
            <a:r>
              <a:rPr lang="it-IT" dirty="0">
                <a:latin typeface="Helvetica" panose="020B0604020202030204" pitchFamily="34" charset="0"/>
                <a:ea typeface="Times New Roman" panose="02020603050405020304" pitchFamily="18" charset="0"/>
              </a:rPr>
              <a:t>”, nei pressi di Amsterdam, è stato appositamente realizzato per soggetti affetti da demenza che, bisognosi di cure, godono qui di massima libertà di movimento, di possibilità di trascorrere normalmente la giornata e di svolgere una vita attiva. La società, che gestisce la struttura, ha optato per un modello assistenziale innovativo ed anche molto studiato, esplicitamente orientato alla soddisfazione delle esigenze di questo particolare tipo di ospite.</a:t>
            </a:r>
            <a:endParaRPr lang="it-IT" sz="24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3155435565"/>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Villaggio per malati di demenza senile »De Hogeweyk« a Weesp">
            <a:extLst>
              <a:ext uri="{FF2B5EF4-FFF2-40B4-BE49-F238E27FC236}">
                <a16:creationId xmlns:a16="http://schemas.microsoft.com/office/drawing/2014/main" id="{44A4FF0B-5D91-405B-B58E-37C8850232E1}"/>
              </a:ext>
            </a:extLst>
          </p:cNvPr>
          <p:cNvPicPr>
            <a:picLocks noChangeAspect="1" noChangeArrowheads="1"/>
          </p:cNvPicPr>
          <p:nvPr/>
        </p:nvPicPr>
        <p:blipFill>
          <a:blip r:embed="rId2" r:link="rId3">
            <a:extLst>
              <a:ext uri="{28A0092B-C50C-407E-A947-70E740481C1C}">
                <a14:useLocalDpi xmlns:a14="http://schemas.microsoft.com/office/drawing/2010/main" val="0"/>
              </a:ext>
            </a:extLst>
          </a:blip>
          <a:srcRect/>
          <a:stretch>
            <a:fillRect/>
          </a:stretch>
        </p:blipFill>
        <p:spPr bwMode="auto">
          <a:xfrm>
            <a:off x="2429414" y="544619"/>
            <a:ext cx="7333172" cy="5768762"/>
          </a:xfrm>
          <a:prstGeom prst="rect">
            <a:avLst/>
          </a:prstGeom>
          <a:noFill/>
          <a:extLst>
            <a:ext uri="{909E8E84-426E-40DD-AFC4-6F175D3DCCD1}">
              <a14:hiddenFill xmlns:a14="http://schemas.microsoft.com/office/drawing/2010/main">
                <a:solidFill>
                  <a:srgbClr val="FFFFFF"/>
                </a:solidFill>
              </a14:hiddenFill>
            </a:ext>
          </a:extLst>
        </p:spPr>
      </p:pic>
      <p:sp>
        <p:nvSpPr>
          <p:cNvPr id="3" name="Rettangolo 2">
            <a:extLst>
              <a:ext uri="{FF2B5EF4-FFF2-40B4-BE49-F238E27FC236}">
                <a16:creationId xmlns:a16="http://schemas.microsoft.com/office/drawing/2014/main" id="{F1E4AB13-2889-46E4-9809-2168EB9FA51C}"/>
              </a:ext>
            </a:extLst>
          </p:cNvPr>
          <p:cNvSpPr/>
          <p:nvPr/>
        </p:nvSpPr>
        <p:spPr>
          <a:xfrm>
            <a:off x="285136" y="6313381"/>
            <a:ext cx="10746658" cy="282257"/>
          </a:xfrm>
          <a:prstGeom prst="rect">
            <a:avLst/>
          </a:prstGeom>
        </p:spPr>
        <p:txBody>
          <a:bodyPr wrap="square">
            <a:spAutoFit/>
          </a:bodyPr>
          <a:lstStyle/>
          <a:p>
            <a:pPr>
              <a:lnSpc>
                <a:spcPts val="1575"/>
              </a:lnSpc>
              <a:spcAft>
                <a:spcPts val="1125"/>
              </a:spcAft>
            </a:pPr>
            <a:r>
              <a:rPr lang="it-IT" sz="1200" dirty="0">
                <a:latin typeface="Helvetica" panose="020B0604020202030204" pitchFamily="34" charset="0"/>
                <a:ea typeface="Times New Roman" panose="02020603050405020304" pitchFamily="18" charset="0"/>
              </a:rPr>
              <a:t>Planimetria del complesso. Grafica: </a:t>
            </a:r>
            <a:r>
              <a:rPr lang="it-IT" sz="1200" dirty="0" err="1">
                <a:latin typeface="Helvetica" panose="020B0604020202030204" pitchFamily="34" charset="0"/>
                <a:ea typeface="Times New Roman" panose="02020603050405020304" pitchFamily="18" charset="0"/>
              </a:rPr>
              <a:t>Molenaar&amp;Bol&amp;VanDillen</a:t>
            </a:r>
            <a:r>
              <a:rPr lang="it-IT" sz="1200" dirty="0">
                <a:latin typeface="Helvetica" panose="020B0604020202030204" pitchFamily="34" charset="0"/>
                <a:ea typeface="Times New Roman" panose="02020603050405020304" pitchFamily="18" charset="0"/>
              </a:rPr>
              <a:t> </a:t>
            </a:r>
            <a:r>
              <a:rPr lang="it-IT" sz="1200" dirty="0" err="1">
                <a:latin typeface="Helvetica" panose="020B0604020202030204" pitchFamily="34" charset="0"/>
                <a:ea typeface="Times New Roman" panose="02020603050405020304" pitchFamily="18" charset="0"/>
              </a:rPr>
              <a:t>architekten</a:t>
            </a:r>
            <a:endParaRPr lang="it-IT" sz="1200" dirty="0">
              <a:effectLst/>
              <a:latin typeface="Times New Roman" panose="02020603050405020304" pitchFamily="18" charset="0"/>
              <a:ea typeface="Times New Roman" panose="02020603050405020304" pitchFamily="18" charset="0"/>
            </a:endParaRPr>
          </a:p>
        </p:txBody>
      </p:sp>
      <p:pic>
        <p:nvPicPr>
          <p:cNvPr id="4" name="Picture 1" descr="Villaggio per malati di demenza senile »De Hogeweyk« a Weesp">
            <a:extLst>
              <a:ext uri="{FF2B5EF4-FFF2-40B4-BE49-F238E27FC236}">
                <a16:creationId xmlns:a16="http://schemas.microsoft.com/office/drawing/2014/main" id="{FE207E2F-6989-4732-91FE-28971E71AA66}"/>
              </a:ext>
            </a:extLst>
          </p:cNvPr>
          <p:cNvPicPr>
            <a:picLocks noChangeAspect="1" noChangeArrowheads="1"/>
          </p:cNvPicPr>
          <p:nvPr/>
        </p:nvPicPr>
        <p:blipFill rotWithShape="1">
          <a:blip r:embed="rId4" r:link="rId5">
            <a:extLst>
              <a:ext uri="{28A0092B-C50C-407E-A947-70E740481C1C}">
                <a14:useLocalDpi xmlns:a14="http://schemas.microsoft.com/office/drawing/2010/main" val="0"/>
              </a:ext>
            </a:extLst>
          </a:blip>
          <a:srcRect l="3554" r="8080" b="1822"/>
          <a:stretch>
            <a:fillRect/>
          </a:stretch>
        </p:blipFill>
        <p:spPr bwMode="auto">
          <a:xfrm>
            <a:off x="2429414" y="544619"/>
            <a:ext cx="7333172" cy="5768762"/>
          </a:xfrm>
          <a:prstGeom prst="rect">
            <a:avLst/>
          </a:prstGeom>
          <a:noFill/>
          <a:extLst>
            <a:ext uri="{909E8E84-426E-40DD-AFC4-6F175D3DCCD1}">
              <a14:hiddenFill xmlns:a14="http://schemas.microsoft.com/office/drawing/2010/main">
                <a:solidFill>
                  <a:srgbClr val="FFFFFF"/>
                </a:solidFill>
              </a14:hiddenFill>
            </a:ext>
          </a:extLst>
        </p:spPr>
      </p:pic>
      <p:sp>
        <p:nvSpPr>
          <p:cNvPr id="5" name="Rettangolo 4">
            <a:extLst>
              <a:ext uri="{FF2B5EF4-FFF2-40B4-BE49-F238E27FC236}">
                <a16:creationId xmlns:a16="http://schemas.microsoft.com/office/drawing/2014/main" id="{A1D46352-1763-4BB9-A236-A6B9B3AF456D}"/>
              </a:ext>
            </a:extLst>
          </p:cNvPr>
          <p:cNvSpPr/>
          <p:nvPr/>
        </p:nvSpPr>
        <p:spPr>
          <a:xfrm>
            <a:off x="285136" y="6313381"/>
            <a:ext cx="11621728" cy="502702"/>
          </a:xfrm>
          <a:prstGeom prst="rect">
            <a:avLst/>
          </a:prstGeom>
        </p:spPr>
        <p:txBody>
          <a:bodyPr wrap="square">
            <a:spAutoFit/>
          </a:bodyPr>
          <a:lstStyle/>
          <a:p>
            <a:pPr>
              <a:lnSpc>
                <a:spcPts val="1575"/>
              </a:lnSpc>
              <a:spcAft>
                <a:spcPts val="1125"/>
              </a:spcAft>
            </a:pPr>
            <a:r>
              <a:rPr lang="it-IT" sz="1200" dirty="0">
                <a:latin typeface="Helvetica" panose="020B0604020202030204" pitchFamily="34" charset="0"/>
                <a:ea typeface="Times New Roman" panose="02020603050405020304" pitchFamily="18" charset="0"/>
              </a:rPr>
              <a:t>Planimetria: prolungamento del Boulevard (1); »</a:t>
            </a:r>
            <a:r>
              <a:rPr lang="it-IT" sz="1200" dirty="0" err="1">
                <a:latin typeface="Helvetica" panose="020B0604020202030204" pitchFamily="34" charset="0"/>
                <a:ea typeface="Times New Roman" panose="02020603050405020304" pitchFamily="18" charset="0"/>
              </a:rPr>
              <a:t>Vijverpark</a:t>
            </a:r>
            <a:r>
              <a:rPr lang="it-IT" sz="1200" dirty="0">
                <a:latin typeface="Helvetica" panose="020B0604020202030204" pitchFamily="34" charset="0"/>
                <a:ea typeface="Times New Roman" panose="02020603050405020304" pitchFamily="18" charset="0"/>
              </a:rPr>
              <a:t>« (Parco del laghetto) (2); Piazza teatro (3); Boulevard (4); </a:t>
            </a:r>
            <a:r>
              <a:rPr lang="it-IT" sz="1200" dirty="0" err="1">
                <a:latin typeface="Helvetica" panose="020B0604020202030204" pitchFamily="34" charset="0"/>
                <a:ea typeface="Times New Roman" panose="02020603050405020304" pitchFamily="18" charset="0"/>
              </a:rPr>
              <a:t>Passage</a:t>
            </a:r>
            <a:r>
              <a:rPr lang="it-IT" sz="1200" dirty="0">
                <a:latin typeface="Helvetica" panose="020B0604020202030204" pitchFamily="34" charset="0"/>
                <a:ea typeface="Times New Roman" panose="02020603050405020304" pitchFamily="18" charset="0"/>
              </a:rPr>
              <a:t> (5); Corte con giardino (6); »</a:t>
            </a:r>
            <a:r>
              <a:rPr lang="it-IT" sz="1200" dirty="0" err="1">
                <a:latin typeface="Helvetica" panose="020B0604020202030204" pitchFamily="34" charset="0"/>
                <a:ea typeface="Times New Roman" panose="02020603050405020304" pitchFamily="18" charset="0"/>
              </a:rPr>
              <a:t>Het</a:t>
            </a:r>
            <a:r>
              <a:rPr lang="it-IT" sz="1200" dirty="0">
                <a:latin typeface="Helvetica" panose="020B0604020202030204" pitchFamily="34" charset="0"/>
                <a:ea typeface="Times New Roman" panose="02020603050405020304" pitchFamily="18" charset="0"/>
              </a:rPr>
              <a:t> </a:t>
            </a:r>
            <a:r>
              <a:rPr lang="it-IT" sz="1200" dirty="0" err="1">
                <a:latin typeface="Helvetica" panose="020B0604020202030204" pitchFamily="34" charset="0"/>
                <a:ea typeface="Times New Roman" panose="02020603050405020304" pitchFamily="18" charset="0"/>
              </a:rPr>
              <a:t>Grote</a:t>
            </a:r>
            <a:r>
              <a:rPr lang="it-IT" sz="1200" dirty="0">
                <a:latin typeface="Helvetica" panose="020B0604020202030204" pitchFamily="34" charset="0"/>
                <a:ea typeface="Times New Roman" panose="02020603050405020304" pitchFamily="18" charset="0"/>
              </a:rPr>
              <a:t> Plein« (Grande corte) (7); »</a:t>
            </a:r>
            <a:r>
              <a:rPr lang="it-IT" sz="1200" dirty="0" err="1">
                <a:latin typeface="Helvetica" panose="020B0604020202030204" pitchFamily="34" charset="0"/>
                <a:ea typeface="Times New Roman" panose="02020603050405020304" pitchFamily="18" charset="0"/>
              </a:rPr>
              <a:t>Oosthoek</a:t>
            </a:r>
            <a:r>
              <a:rPr lang="it-IT" sz="1200" dirty="0">
                <a:latin typeface="Helvetica" panose="020B0604020202030204" pitchFamily="34" charset="0"/>
                <a:ea typeface="Times New Roman" panose="02020603050405020304" pitchFamily="18" charset="0"/>
              </a:rPr>
              <a:t>« (Angolo orientale) (8), grafica: </a:t>
            </a:r>
            <a:r>
              <a:rPr lang="it-IT" sz="1200" dirty="0" err="1">
                <a:latin typeface="Helvetica" panose="020B0604020202030204" pitchFamily="34" charset="0"/>
                <a:ea typeface="Times New Roman" panose="02020603050405020304" pitchFamily="18" charset="0"/>
              </a:rPr>
              <a:t>Niek</a:t>
            </a:r>
            <a:r>
              <a:rPr lang="it-IT" sz="1200" dirty="0">
                <a:latin typeface="Helvetica" panose="020B0604020202030204" pitchFamily="34" charset="0"/>
                <a:ea typeface="Times New Roman" panose="02020603050405020304" pitchFamily="18" charset="0"/>
              </a:rPr>
              <a:t> </a:t>
            </a:r>
            <a:r>
              <a:rPr lang="it-IT" sz="1200" dirty="0" err="1">
                <a:latin typeface="Helvetica" panose="020B0604020202030204" pitchFamily="34" charset="0"/>
                <a:ea typeface="Times New Roman" panose="02020603050405020304" pitchFamily="18" charset="0"/>
              </a:rPr>
              <a:t>Roozen</a:t>
            </a:r>
            <a:r>
              <a:rPr lang="it-IT" sz="1200" dirty="0">
                <a:latin typeface="Helvetica" panose="020B0604020202030204" pitchFamily="34" charset="0"/>
                <a:ea typeface="Times New Roman" panose="02020603050405020304" pitchFamily="18" charset="0"/>
              </a:rPr>
              <a:t>, </a:t>
            </a:r>
            <a:r>
              <a:rPr lang="it-IT" sz="1200" dirty="0" err="1">
                <a:latin typeface="Helvetica" panose="020B0604020202030204" pitchFamily="34" charset="0"/>
                <a:ea typeface="Times New Roman" panose="02020603050405020304" pitchFamily="18" charset="0"/>
              </a:rPr>
              <a:t>Weesp</a:t>
            </a:r>
            <a:endParaRPr lang="it-IT" sz="12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24937480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2"/>
                                        </p:tgtEl>
                                        <p:attrNameLst>
                                          <p:attrName>style.visibility</p:attrName>
                                        </p:attrNameLst>
                                      </p:cBhvr>
                                      <p:to>
                                        <p:strVal val="hidden"/>
                                      </p:to>
                                    </p:set>
                                  </p:childTnLst>
                                </p:cTn>
                              </p:par>
                              <p:par>
                                <p:cTn id="7" presetID="1" presetClass="exit" presetSubtype="0" fill="hold" grpId="0" nodeType="withEffect">
                                  <p:stCondLst>
                                    <p:cond delay="0"/>
                                  </p:stCondLst>
                                  <p:childTnLst>
                                    <p:set>
                                      <p:cBhvr>
                                        <p:cTn id="8" dur="1" fill="hold">
                                          <p:stCondLst>
                                            <p:cond delay="0"/>
                                          </p:stCondLst>
                                        </p:cTn>
                                        <p:tgtEl>
                                          <p:spTgt spid="3"/>
                                        </p:tgtEl>
                                        <p:attrNameLst>
                                          <p:attrName>style.visibility</p:attrName>
                                        </p:attrNameLst>
                                      </p:cBhvr>
                                      <p:to>
                                        <p:strVal val="hidden"/>
                                      </p:to>
                                    </p:set>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0-#ppt_w/2"/>
                                          </p:val>
                                        </p:tav>
                                        <p:tav tm="100000">
                                          <p:val>
                                            <p:strVal val="#ppt_x"/>
                                          </p:val>
                                        </p:tav>
                                      </p:tavLst>
                                    </p:anim>
                                    <p:anim calcmode="lin" valueType="num">
                                      <p:cBhvr additive="base">
                                        <p:cTn id="14" dur="500" fill="hold"/>
                                        <p:tgtEl>
                                          <p:spTgt spid="4"/>
                                        </p:tgtEl>
                                        <p:attrNameLst>
                                          <p:attrName>ppt_y</p:attrName>
                                        </p:attrNameLst>
                                      </p:cBhvr>
                                      <p:tavLst>
                                        <p:tav tm="0">
                                          <p:val>
                                            <p:strVal val="#ppt_y"/>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ppt_x"/>
                                          </p:val>
                                        </p:tav>
                                        <p:tav tm="100000">
                                          <p:val>
                                            <p:strVal val="#ppt_x"/>
                                          </p:val>
                                        </p:tav>
                                      </p:tavLst>
                                    </p:anim>
                                    <p:anim calcmode="lin" valueType="num">
                                      <p:cBhvr additive="base">
                                        <p:cTn id="1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3" name="Picture 3" descr="Villaggio per malati di demenza senile »De Hogeweyk« a Weesp">
            <a:extLst>
              <a:ext uri="{FF2B5EF4-FFF2-40B4-BE49-F238E27FC236}">
                <a16:creationId xmlns:a16="http://schemas.microsoft.com/office/drawing/2014/main" id="{6D22B9FC-A1FB-47BF-83A5-06C862C38A5A}"/>
              </a:ext>
            </a:extLst>
          </p:cNvPr>
          <p:cNvPicPr>
            <a:picLocks noChangeAspect="1" noChangeArrowheads="1"/>
          </p:cNvPicPr>
          <p:nvPr/>
        </p:nvPicPr>
        <p:blipFill>
          <a:blip r:embed="rId2" r:link="rId3">
            <a:extLst>
              <a:ext uri="{28A0092B-C50C-407E-A947-70E740481C1C}">
                <a14:useLocalDpi xmlns:a14="http://schemas.microsoft.com/office/drawing/2010/main" val="0"/>
              </a:ext>
            </a:extLst>
          </a:blip>
          <a:srcRect/>
          <a:stretch>
            <a:fillRect/>
          </a:stretch>
        </p:blipFill>
        <p:spPr bwMode="auto">
          <a:xfrm>
            <a:off x="351504" y="1759975"/>
            <a:ext cx="5715000" cy="3802063"/>
          </a:xfrm>
          <a:prstGeom prst="rect">
            <a:avLst/>
          </a:prstGeom>
          <a:noFill/>
          <a:extLst>
            <a:ext uri="{909E8E84-426E-40DD-AFC4-6F175D3DCCD1}">
              <a14:hiddenFill xmlns:a14="http://schemas.microsoft.com/office/drawing/2010/main">
                <a:solidFill>
                  <a:srgbClr val="FFFFFF"/>
                </a:solidFill>
              </a14:hiddenFill>
            </a:ext>
          </a:extLst>
        </p:spPr>
      </p:pic>
      <p:sp>
        <p:nvSpPr>
          <p:cNvPr id="4" name="Rettangolo 3">
            <a:extLst>
              <a:ext uri="{FF2B5EF4-FFF2-40B4-BE49-F238E27FC236}">
                <a16:creationId xmlns:a16="http://schemas.microsoft.com/office/drawing/2014/main" id="{A4A53FD2-5123-4DFC-834A-F21139C094D9}"/>
              </a:ext>
            </a:extLst>
          </p:cNvPr>
          <p:cNvSpPr/>
          <p:nvPr/>
        </p:nvSpPr>
        <p:spPr>
          <a:xfrm>
            <a:off x="276679" y="513478"/>
            <a:ext cx="6096000" cy="646331"/>
          </a:xfrm>
          <a:prstGeom prst="rect">
            <a:avLst/>
          </a:prstGeom>
        </p:spPr>
        <p:txBody>
          <a:bodyPr>
            <a:spAutoFit/>
          </a:bodyPr>
          <a:lstStyle/>
          <a:p>
            <a:r>
              <a:rPr lang="it-IT" dirty="0">
                <a:latin typeface="Helvetica" panose="020B0604020202030204" pitchFamily="34" charset="0"/>
                <a:ea typeface="Times New Roman" panose="02020603050405020304" pitchFamily="18" charset="0"/>
              </a:rPr>
              <a:t>Le persone anziane vivono insieme in comunità alloggio ospitate in case a schiera rivestite di clinker. </a:t>
            </a:r>
            <a:endParaRPr lang="it-IT" dirty="0"/>
          </a:p>
        </p:txBody>
      </p:sp>
      <p:sp>
        <p:nvSpPr>
          <p:cNvPr id="5" name="Rettangolo 4">
            <a:extLst>
              <a:ext uri="{FF2B5EF4-FFF2-40B4-BE49-F238E27FC236}">
                <a16:creationId xmlns:a16="http://schemas.microsoft.com/office/drawing/2014/main" id="{51EEEB4C-EBD2-476E-81E5-17A6DE19A644}"/>
              </a:ext>
            </a:extLst>
          </p:cNvPr>
          <p:cNvSpPr/>
          <p:nvPr/>
        </p:nvSpPr>
        <p:spPr>
          <a:xfrm>
            <a:off x="276679" y="6061392"/>
            <a:ext cx="2452916" cy="282257"/>
          </a:xfrm>
          <a:prstGeom prst="rect">
            <a:avLst/>
          </a:prstGeom>
        </p:spPr>
        <p:txBody>
          <a:bodyPr wrap="none">
            <a:spAutoFit/>
          </a:bodyPr>
          <a:lstStyle/>
          <a:p>
            <a:pPr>
              <a:lnSpc>
                <a:spcPts val="1575"/>
              </a:lnSpc>
              <a:spcAft>
                <a:spcPts val="1125"/>
              </a:spcAft>
            </a:pPr>
            <a:r>
              <a:rPr lang="it-IT" sz="1200" dirty="0">
                <a:latin typeface="Helvetica" panose="020B0604020202030204" pitchFamily="34" charset="0"/>
                <a:ea typeface="Times New Roman" panose="02020603050405020304" pitchFamily="18" charset="0"/>
              </a:rPr>
              <a:t>Foto: Madeleine </a:t>
            </a:r>
            <a:r>
              <a:rPr lang="it-IT" sz="1200" dirty="0" err="1">
                <a:latin typeface="Helvetica" panose="020B0604020202030204" pitchFamily="34" charset="0"/>
                <a:ea typeface="Times New Roman" panose="02020603050405020304" pitchFamily="18" charset="0"/>
              </a:rPr>
              <a:t>Sars</a:t>
            </a:r>
            <a:r>
              <a:rPr lang="it-IT" sz="1200" dirty="0">
                <a:latin typeface="Helvetica" panose="020B0604020202030204" pitchFamily="34" charset="0"/>
                <a:ea typeface="Times New Roman" panose="02020603050405020304" pitchFamily="18" charset="0"/>
              </a:rPr>
              <a:t>, Eindhoven</a:t>
            </a:r>
            <a:endParaRPr lang="it-IT" sz="1200" dirty="0">
              <a:effectLst/>
              <a:latin typeface="Times New Roman" panose="02020603050405020304" pitchFamily="18" charset="0"/>
              <a:ea typeface="Times New Roman" panose="02020603050405020304" pitchFamily="18" charset="0"/>
            </a:endParaRPr>
          </a:p>
        </p:txBody>
      </p:sp>
      <p:pic>
        <p:nvPicPr>
          <p:cNvPr id="15365" name="Picture 5" descr="Villaggio per malati di demenza senile »De Hogeweyk« a Weesp">
            <a:extLst>
              <a:ext uri="{FF2B5EF4-FFF2-40B4-BE49-F238E27FC236}">
                <a16:creationId xmlns:a16="http://schemas.microsoft.com/office/drawing/2014/main" id="{B4957020-5B52-4D02-947E-31C3590880B9}"/>
              </a:ext>
            </a:extLst>
          </p:cNvPr>
          <p:cNvPicPr>
            <a:picLocks noChangeAspect="1" noChangeArrowheads="1"/>
          </p:cNvPicPr>
          <p:nvPr/>
        </p:nvPicPr>
        <p:blipFill>
          <a:blip r:embed="rId4" r:link="rId5">
            <a:extLst>
              <a:ext uri="{28A0092B-C50C-407E-A947-70E740481C1C}">
                <a14:useLocalDpi xmlns:a14="http://schemas.microsoft.com/office/drawing/2010/main" val="0"/>
              </a:ext>
            </a:extLst>
          </a:blip>
          <a:srcRect/>
          <a:stretch>
            <a:fillRect/>
          </a:stretch>
        </p:blipFill>
        <p:spPr bwMode="auto">
          <a:xfrm>
            <a:off x="6125498" y="1759974"/>
            <a:ext cx="5715000" cy="3802063"/>
          </a:xfrm>
          <a:prstGeom prst="rect">
            <a:avLst/>
          </a:prstGeom>
          <a:noFill/>
          <a:extLst>
            <a:ext uri="{909E8E84-426E-40DD-AFC4-6F175D3DCCD1}">
              <a14:hiddenFill xmlns:a14="http://schemas.microsoft.com/office/drawing/2010/main">
                <a:solidFill>
                  <a:srgbClr val="FFFFFF"/>
                </a:solidFill>
              </a14:hiddenFill>
            </a:ext>
          </a:extLst>
        </p:spPr>
      </p:pic>
      <p:sp>
        <p:nvSpPr>
          <p:cNvPr id="7" name="Rettangolo 6">
            <a:extLst>
              <a:ext uri="{FF2B5EF4-FFF2-40B4-BE49-F238E27FC236}">
                <a16:creationId xmlns:a16="http://schemas.microsoft.com/office/drawing/2014/main" id="{E2A6184E-EBD6-45EC-A894-F8BF229D9C4B}"/>
              </a:ext>
            </a:extLst>
          </p:cNvPr>
          <p:cNvSpPr/>
          <p:nvPr/>
        </p:nvSpPr>
        <p:spPr>
          <a:xfrm>
            <a:off x="6066504" y="494715"/>
            <a:ext cx="6096000" cy="923330"/>
          </a:xfrm>
          <a:prstGeom prst="rect">
            <a:avLst/>
          </a:prstGeom>
        </p:spPr>
        <p:txBody>
          <a:bodyPr>
            <a:spAutoFit/>
          </a:bodyPr>
          <a:lstStyle/>
          <a:p>
            <a:r>
              <a:rPr lang="it-IT" dirty="0">
                <a:latin typeface="Helvetica" panose="020B0604020202030204" pitchFamily="34" charset="0"/>
                <a:ea typeface="Times New Roman" panose="02020603050405020304" pitchFamily="18" charset="0"/>
              </a:rPr>
              <a:t>Grazie al modello tipologico molto aperto, a prima vista il “De </a:t>
            </a:r>
            <a:r>
              <a:rPr lang="it-IT" dirty="0" err="1">
                <a:latin typeface="Helvetica" panose="020B0604020202030204" pitchFamily="34" charset="0"/>
                <a:ea typeface="Times New Roman" panose="02020603050405020304" pitchFamily="18" charset="0"/>
              </a:rPr>
              <a:t>Hogeweyk</a:t>
            </a:r>
            <a:r>
              <a:rPr lang="it-IT" dirty="0">
                <a:latin typeface="Helvetica" panose="020B0604020202030204" pitchFamily="34" charset="0"/>
                <a:ea typeface="Times New Roman" panose="02020603050405020304" pitchFamily="18" charset="0"/>
              </a:rPr>
              <a:t>” non trasmette affatto l’immagine di una casa di cura e riposo. </a:t>
            </a:r>
            <a:endParaRPr lang="it-IT" dirty="0"/>
          </a:p>
        </p:txBody>
      </p:sp>
    </p:spTree>
    <p:extLst>
      <p:ext uri="{BB962C8B-B14F-4D97-AF65-F5344CB8AC3E}">
        <p14:creationId xmlns:p14="http://schemas.microsoft.com/office/powerpoint/2010/main" val="38670904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1+#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15365"/>
                                        </p:tgtEl>
                                        <p:attrNameLst>
                                          <p:attrName>style.visibility</p:attrName>
                                        </p:attrNameLst>
                                      </p:cBhvr>
                                      <p:to>
                                        <p:strVal val="visible"/>
                                      </p:to>
                                    </p:set>
                                    <p:anim calcmode="lin" valueType="num">
                                      <p:cBhvr additive="base">
                                        <p:cTn id="11" dur="500" fill="hold"/>
                                        <p:tgtEl>
                                          <p:spTgt spid="15365"/>
                                        </p:tgtEl>
                                        <p:attrNameLst>
                                          <p:attrName>ppt_x</p:attrName>
                                        </p:attrNameLst>
                                      </p:cBhvr>
                                      <p:tavLst>
                                        <p:tav tm="0">
                                          <p:val>
                                            <p:strVal val="1+#ppt_w/2"/>
                                          </p:val>
                                        </p:tav>
                                        <p:tav tm="100000">
                                          <p:val>
                                            <p:strVal val="#ppt_x"/>
                                          </p:val>
                                        </p:tav>
                                      </p:tavLst>
                                    </p:anim>
                                    <p:anim calcmode="lin" valueType="num">
                                      <p:cBhvr additive="base">
                                        <p:cTn id="12" dur="500" fill="hold"/>
                                        <p:tgtEl>
                                          <p:spTgt spid="1536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09" name="Picture 1" descr="Villaggio per malati di demenza senile »De Hogeweyk« a Weesp">
            <a:extLst>
              <a:ext uri="{FF2B5EF4-FFF2-40B4-BE49-F238E27FC236}">
                <a16:creationId xmlns:a16="http://schemas.microsoft.com/office/drawing/2014/main" id="{900F70D4-553D-4A88-B8FF-42D755D8BDF3}"/>
              </a:ext>
            </a:extLst>
          </p:cNvPr>
          <p:cNvPicPr>
            <a:picLocks noChangeAspect="1" noChangeArrowheads="1"/>
          </p:cNvPicPr>
          <p:nvPr/>
        </p:nvPicPr>
        <p:blipFill>
          <a:blip r:embed="rId2" r:link="rId3">
            <a:extLst>
              <a:ext uri="{28A0092B-C50C-407E-A947-70E740481C1C}">
                <a14:useLocalDpi xmlns:a14="http://schemas.microsoft.com/office/drawing/2010/main" val="0"/>
              </a:ext>
            </a:extLst>
          </a:blip>
          <a:srcRect/>
          <a:stretch>
            <a:fillRect/>
          </a:stretch>
        </p:blipFill>
        <p:spPr bwMode="auto">
          <a:xfrm>
            <a:off x="6145157" y="560441"/>
            <a:ext cx="5715000" cy="1744663"/>
          </a:xfrm>
          <a:prstGeom prst="rect">
            <a:avLst/>
          </a:prstGeom>
          <a:noFill/>
          <a:extLst>
            <a:ext uri="{909E8E84-426E-40DD-AFC4-6F175D3DCCD1}">
              <a14:hiddenFill xmlns:a14="http://schemas.microsoft.com/office/drawing/2010/main">
                <a:solidFill>
                  <a:srgbClr val="FFFFFF"/>
                </a:solidFill>
              </a14:hiddenFill>
            </a:ext>
          </a:extLst>
        </p:spPr>
      </p:pic>
      <p:pic>
        <p:nvPicPr>
          <p:cNvPr id="17411" name="Picture 3" descr="Villaggio per malati di demenza senile »De Hogeweyk« a Weesp">
            <a:extLst>
              <a:ext uri="{FF2B5EF4-FFF2-40B4-BE49-F238E27FC236}">
                <a16:creationId xmlns:a16="http://schemas.microsoft.com/office/drawing/2014/main" id="{1AE3C42A-398A-418B-82C6-6000BBB59A83}"/>
              </a:ext>
            </a:extLst>
          </p:cNvPr>
          <p:cNvPicPr>
            <a:picLocks noChangeAspect="1" noChangeArrowheads="1"/>
          </p:cNvPicPr>
          <p:nvPr/>
        </p:nvPicPr>
        <p:blipFill>
          <a:blip r:embed="rId4" r:link="rId5">
            <a:extLst>
              <a:ext uri="{28A0092B-C50C-407E-A947-70E740481C1C}">
                <a14:useLocalDpi xmlns:a14="http://schemas.microsoft.com/office/drawing/2010/main" val="0"/>
              </a:ext>
            </a:extLst>
          </a:blip>
          <a:srcRect/>
          <a:stretch>
            <a:fillRect/>
          </a:stretch>
        </p:blipFill>
        <p:spPr bwMode="auto">
          <a:xfrm>
            <a:off x="6145160" y="2505328"/>
            <a:ext cx="5715000" cy="3802063"/>
          </a:xfrm>
          <a:prstGeom prst="rect">
            <a:avLst/>
          </a:prstGeom>
          <a:noFill/>
          <a:extLst>
            <a:ext uri="{909E8E84-426E-40DD-AFC4-6F175D3DCCD1}">
              <a14:hiddenFill xmlns:a14="http://schemas.microsoft.com/office/drawing/2010/main">
                <a:solidFill>
                  <a:srgbClr val="FFFFFF"/>
                </a:solidFill>
              </a14:hiddenFill>
            </a:ext>
          </a:extLst>
        </p:spPr>
      </p:pic>
      <p:sp>
        <p:nvSpPr>
          <p:cNvPr id="4" name="Rettangolo 3">
            <a:extLst>
              <a:ext uri="{FF2B5EF4-FFF2-40B4-BE49-F238E27FC236}">
                <a16:creationId xmlns:a16="http://schemas.microsoft.com/office/drawing/2014/main" id="{3D63C1D6-85BB-45F7-9F5E-565C57CCD691}"/>
              </a:ext>
            </a:extLst>
          </p:cNvPr>
          <p:cNvSpPr/>
          <p:nvPr/>
        </p:nvSpPr>
        <p:spPr>
          <a:xfrm>
            <a:off x="255639" y="511277"/>
            <a:ext cx="5751871" cy="4942379"/>
          </a:xfrm>
          <a:prstGeom prst="rect">
            <a:avLst/>
          </a:prstGeom>
        </p:spPr>
        <p:txBody>
          <a:bodyPr wrap="square">
            <a:spAutoFit/>
          </a:bodyPr>
          <a:lstStyle/>
          <a:p>
            <a:pPr>
              <a:spcAft>
                <a:spcPts val="1125"/>
              </a:spcAft>
            </a:pPr>
            <a:r>
              <a:rPr lang="it-IT" dirty="0">
                <a:latin typeface="Helvetica" panose="020B0604020202030204" pitchFamily="34" charset="0"/>
                <a:ea typeface="Times New Roman" panose="02020603050405020304" pitchFamily="18" charset="0"/>
              </a:rPr>
              <a:t>All’interno del complesso devono essere in grado di muoversi liberamente e spensieratamente senza aver paura di smarrire la strada di casa. 23 abitazioni si dispiegano su 12.000 m2 di superficie lorda. Ognuna delle case a schiera rivestite di clinker, al massimo di due piani, offre spazio per sette camere singole e una doppia. Al momento il “De </a:t>
            </a:r>
            <a:r>
              <a:rPr lang="it-IT" dirty="0" err="1">
                <a:latin typeface="Helvetica" panose="020B0604020202030204" pitchFamily="34" charset="0"/>
                <a:ea typeface="Times New Roman" panose="02020603050405020304" pitchFamily="18" charset="0"/>
              </a:rPr>
              <a:t>Hogeweyk</a:t>
            </a:r>
            <a:r>
              <a:rPr lang="it-IT" dirty="0">
                <a:latin typeface="Helvetica" panose="020B0604020202030204" pitchFamily="34" charset="0"/>
                <a:ea typeface="Times New Roman" panose="02020603050405020304" pitchFamily="18" charset="0"/>
              </a:rPr>
              <a:t>” è abitato da 152 persone anziane.</a:t>
            </a:r>
          </a:p>
          <a:p>
            <a:pPr>
              <a:spcAft>
                <a:spcPts val="1125"/>
              </a:spcAft>
            </a:pPr>
            <a:r>
              <a:rPr lang="it-IT" dirty="0">
                <a:latin typeface="Helvetica" panose="020B0604020202030204" pitchFamily="34" charset="0"/>
                <a:ea typeface="Times New Roman" panose="02020603050405020304" pitchFamily="18" charset="0"/>
              </a:rPr>
              <a:t>L’assistenza intensiva, quella essenziale, si svolge dietro le quinte. I tutori, che possono al massimo occuparsi di sette persone, sono qui strettamente immersi nella quotidianità degli anziani inquilini in veste di commesso di supermarket, coinquilino, personale domestico o componente della famiglia. Il personale segue pedissequamente ogni malato di Alzheimer lasciandogli tuttavia la libertà di fare le proprie scelte.</a:t>
            </a:r>
            <a:endParaRPr lang="it-IT" dirty="0">
              <a:effectLst/>
              <a:latin typeface="Helvetica" panose="020B0604020202030204" pitchFamily="34" charset="0"/>
              <a:ea typeface="Times New Roman" panose="02020603050405020304" pitchFamily="18" charset="0"/>
            </a:endParaRPr>
          </a:p>
        </p:txBody>
      </p:sp>
      <p:sp>
        <p:nvSpPr>
          <p:cNvPr id="7" name="Rettangolo 6">
            <a:extLst>
              <a:ext uri="{FF2B5EF4-FFF2-40B4-BE49-F238E27FC236}">
                <a16:creationId xmlns:a16="http://schemas.microsoft.com/office/drawing/2014/main" id="{88766661-350D-4741-AC29-8A0ECCD4DD7C}"/>
              </a:ext>
            </a:extLst>
          </p:cNvPr>
          <p:cNvSpPr/>
          <p:nvPr/>
        </p:nvSpPr>
        <p:spPr>
          <a:xfrm>
            <a:off x="9499337" y="6366486"/>
            <a:ext cx="2452916" cy="282257"/>
          </a:xfrm>
          <a:prstGeom prst="rect">
            <a:avLst/>
          </a:prstGeom>
        </p:spPr>
        <p:txBody>
          <a:bodyPr wrap="none">
            <a:spAutoFit/>
          </a:bodyPr>
          <a:lstStyle/>
          <a:p>
            <a:pPr>
              <a:lnSpc>
                <a:spcPts val="1575"/>
              </a:lnSpc>
              <a:spcAft>
                <a:spcPts val="1125"/>
              </a:spcAft>
            </a:pPr>
            <a:r>
              <a:rPr lang="it-IT" sz="1200" dirty="0">
                <a:latin typeface="Helvetica" panose="020B0604020202030204" pitchFamily="34" charset="0"/>
                <a:ea typeface="Times New Roman" panose="02020603050405020304" pitchFamily="18" charset="0"/>
              </a:rPr>
              <a:t>Foto: Madeleine </a:t>
            </a:r>
            <a:r>
              <a:rPr lang="it-IT" sz="1200" dirty="0" err="1">
                <a:latin typeface="Helvetica" panose="020B0604020202030204" pitchFamily="34" charset="0"/>
                <a:ea typeface="Times New Roman" panose="02020603050405020304" pitchFamily="18" charset="0"/>
              </a:rPr>
              <a:t>Sars</a:t>
            </a:r>
            <a:r>
              <a:rPr lang="it-IT" sz="1200" dirty="0">
                <a:latin typeface="Helvetica" panose="020B0604020202030204" pitchFamily="34" charset="0"/>
                <a:ea typeface="Times New Roman" panose="02020603050405020304" pitchFamily="18" charset="0"/>
              </a:rPr>
              <a:t>, Eindhoven</a:t>
            </a:r>
            <a:endParaRPr lang="it-IT" sz="12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3251546374"/>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3" name="Picture 1" descr="Villaggio per malati di demenza senile »De Hogeweyk« a Weesp">
            <a:extLst>
              <a:ext uri="{FF2B5EF4-FFF2-40B4-BE49-F238E27FC236}">
                <a16:creationId xmlns:a16="http://schemas.microsoft.com/office/drawing/2014/main" id="{A04F6051-B8BB-41E5-8AB0-B75C20CA15B4}"/>
              </a:ext>
            </a:extLst>
          </p:cNvPr>
          <p:cNvPicPr>
            <a:picLocks noChangeAspect="1" noChangeArrowheads="1"/>
          </p:cNvPicPr>
          <p:nvPr/>
        </p:nvPicPr>
        <p:blipFill>
          <a:blip r:embed="rId2" r:link="rId3">
            <a:extLst>
              <a:ext uri="{28A0092B-C50C-407E-A947-70E740481C1C}">
                <a14:useLocalDpi xmlns:a14="http://schemas.microsoft.com/office/drawing/2010/main" val="0"/>
              </a:ext>
            </a:extLst>
          </a:blip>
          <a:srcRect/>
          <a:stretch>
            <a:fillRect/>
          </a:stretch>
        </p:blipFill>
        <p:spPr bwMode="auto">
          <a:xfrm>
            <a:off x="2109511" y="546527"/>
            <a:ext cx="3608438" cy="2406305"/>
          </a:xfrm>
          <a:prstGeom prst="rect">
            <a:avLst/>
          </a:prstGeom>
          <a:noFill/>
          <a:extLst>
            <a:ext uri="{909E8E84-426E-40DD-AFC4-6F175D3DCCD1}">
              <a14:hiddenFill xmlns:a14="http://schemas.microsoft.com/office/drawing/2010/main">
                <a:solidFill>
                  <a:srgbClr val="FFFFFF"/>
                </a:solidFill>
              </a14:hiddenFill>
            </a:ext>
          </a:extLst>
        </p:spPr>
      </p:pic>
      <p:sp>
        <p:nvSpPr>
          <p:cNvPr id="3" name="Rettangolo 2">
            <a:extLst>
              <a:ext uri="{FF2B5EF4-FFF2-40B4-BE49-F238E27FC236}">
                <a16:creationId xmlns:a16="http://schemas.microsoft.com/office/drawing/2014/main" id="{67273286-212D-4841-84E7-A1C343D1FBF0}"/>
              </a:ext>
            </a:extLst>
          </p:cNvPr>
          <p:cNvSpPr/>
          <p:nvPr/>
        </p:nvSpPr>
        <p:spPr>
          <a:xfrm>
            <a:off x="2084443" y="3429000"/>
            <a:ext cx="3776996" cy="338554"/>
          </a:xfrm>
          <a:prstGeom prst="rect">
            <a:avLst/>
          </a:prstGeom>
        </p:spPr>
        <p:txBody>
          <a:bodyPr wrap="none">
            <a:spAutoFit/>
          </a:bodyPr>
          <a:lstStyle/>
          <a:p>
            <a:r>
              <a:rPr lang="it-IT" sz="1600" dirty="0">
                <a:latin typeface="Helvetica" panose="020B0604020202030204" pitchFamily="34" charset="0"/>
                <a:ea typeface="Times New Roman" panose="02020603050405020304" pitchFamily="18" charset="0"/>
              </a:rPr>
              <a:t>La spesa in autonomia al supermercato</a:t>
            </a:r>
            <a:endParaRPr lang="it-IT" sz="1600" dirty="0"/>
          </a:p>
        </p:txBody>
      </p:sp>
      <p:sp>
        <p:nvSpPr>
          <p:cNvPr id="4" name="Rettangolo 3">
            <a:extLst>
              <a:ext uri="{FF2B5EF4-FFF2-40B4-BE49-F238E27FC236}">
                <a16:creationId xmlns:a16="http://schemas.microsoft.com/office/drawing/2014/main" id="{AE901684-3537-4D90-974E-7B0102B61695}"/>
              </a:ext>
            </a:extLst>
          </p:cNvPr>
          <p:cNvSpPr/>
          <p:nvPr/>
        </p:nvSpPr>
        <p:spPr>
          <a:xfrm>
            <a:off x="2084443" y="3821581"/>
            <a:ext cx="1936749" cy="276999"/>
          </a:xfrm>
          <a:prstGeom prst="rect">
            <a:avLst/>
          </a:prstGeom>
        </p:spPr>
        <p:txBody>
          <a:bodyPr wrap="none">
            <a:spAutoFit/>
          </a:bodyPr>
          <a:lstStyle/>
          <a:p>
            <a:r>
              <a:rPr lang="it-IT" sz="1200" dirty="0">
                <a:latin typeface="Helvetica" panose="020B0604020202030204" pitchFamily="34" charset="0"/>
                <a:ea typeface="Times New Roman" panose="02020603050405020304" pitchFamily="18" charset="0"/>
              </a:rPr>
              <a:t>Foto: </a:t>
            </a:r>
            <a:r>
              <a:rPr lang="it-IT" sz="1200" dirty="0" err="1">
                <a:latin typeface="Helvetica" panose="020B0604020202030204" pitchFamily="34" charset="0"/>
                <a:ea typeface="Times New Roman" panose="02020603050405020304" pitchFamily="18" charset="0"/>
              </a:rPr>
              <a:t>KopArt</a:t>
            </a:r>
            <a:r>
              <a:rPr lang="it-IT" sz="1200" dirty="0">
                <a:latin typeface="Helvetica" panose="020B0604020202030204" pitchFamily="34" charset="0"/>
                <a:ea typeface="Times New Roman" panose="02020603050405020304" pitchFamily="18" charset="0"/>
              </a:rPr>
              <a:t>, </a:t>
            </a:r>
            <a:r>
              <a:rPr lang="it-IT" sz="1200" dirty="0" err="1">
                <a:latin typeface="Helvetica" panose="020B0604020202030204" pitchFamily="34" charset="0"/>
                <a:ea typeface="Times New Roman" panose="02020603050405020304" pitchFamily="18" charset="0"/>
              </a:rPr>
              <a:t>Amstelveen</a:t>
            </a:r>
            <a:endParaRPr lang="it-IT" sz="1200" dirty="0"/>
          </a:p>
        </p:txBody>
      </p:sp>
      <p:pic>
        <p:nvPicPr>
          <p:cNvPr id="18435" name="Picture 3" descr="Villaggio per malati di demenza senile »De Hogeweyk« a Weesp">
            <a:extLst>
              <a:ext uri="{FF2B5EF4-FFF2-40B4-BE49-F238E27FC236}">
                <a16:creationId xmlns:a16="http://schemas.microsoft.com/office/drawing/2014/main" id="{B643F5BC-A031-4890-B05E-4F1065981E18}"/>
              </a:ext>
            </a:extLst>
          </p:cNvPr>
          <p:cNvPicPr>
            <a:picLocks noChangeAspect="1" noChangeArrowheads="1"/>
          </p:cNvPicPr>
          <p:nvPr/>
        </p:nvPicPr>
        <p:blipFill>
          <a:blip r:embed="rId4" r:link="rId5">
            <a:extLst>
              <a:ext uri="{28A0092B-C50C-407E-A947-70E740481C1C}">
                <a14:useLocalDpi xmlns:a14="http://schemas.microsoft.com/office/drawing/2010/main" val="0"/>
              </a:ext>
            </a:extLst>
          </a:blip>
          <a:srcRect/>
          <a:stretch>
            <a:fillRect/>
          </a:stretch>
        </p:blipFill>
        <p:spPr bwMode="auto">
          <a:xfrm>
            <a:off x="6465482" y="546526"/>
            <a:ext cx="3608438" cy="2406305"/>
          </a:xfrm>
          <a:prstGeom prst="rect">
            <a:avLst/>
          </a:prstGeom>
          <a:noFill/>
          <a:extLst>
            <a:ext uri="{909E8E84-426E-40DD-AFC4-6F175D3DCCD1}">
              <a14:hiddenFill xmlns:a14="http://schemas.microsoft.com/office/drawing/2010/main">
                <a:solidFill>
                  <a:srgbClr val="FFFFFF"/>
                </a:solidFill>
              </a14:hiddenFill>
            </a:ext>
          </a:extLst>
        </p:spPr>
      </p:pic>
      <p:sp>
        <p:nvSpPr>
          <p:cNvPr id="6" name="Rettangolo 5">
            <a:extLst>
              <a:ext uri="{FF2B5EF4-FFF2-40B4-BE49-F238E27FC236}">
                <a16:creationId xmlns:a16="http://schemas.microsoft.com/office/drawing/2014/main" id="{D86EDCDF-DB7C-4D1F-A738-2624F285C1F4}"/>
              </a:ext>
            </a:extLst>
          </p:cNvPr>
          <p:cNvSpPr/>
          <p:nvPr/>
        </p:nvSpPr>
        <p:spPr>
          <a:xfrm>
            <a:off x="6349182" y="3429000"/>
            <a:ext cx="3695242" cy="338554"/>
          </a:xfrm>
          <a:prstGeom prst="rect">
            <a:avLst/>
          </a:prstGeom>
        </p:spPr>
        <p:txBody>
          <a:bodyPr wrap="none">
            <a:spAutoFit/>
          </a:bodyPr>
          <a:lstStyle/>
          <a:p>
            <a:r>
              <a:rPr lang="it-IT" sz="1600" dirty="0">
                <a:latin typeface="Helvetica" panose="020B0604020202030204" pitchFamily="34" charset="0"/>
                <a:ea typeface="Times New Roman" panose="02020603050405020304" pitchFamily="18" charset="0"/>
              </a:rPr>
              <a:t>Un aiuto nella preparazione del pasto. </a:t>
            </a:r>
            <a:endParaRPr lang="it-IT" sz="1600" dirty="0"/>
          </a:p>
        </p:txBody>
      </p:sp>
      <p:sp>
        <p:nvSpPr>
          <p:cNvPr id="7" name="Rettangolo 6">
            <a:extLst>
              <a:ext uri="{FF2B5EF4-FFF2-40B4-BE49-F238E27FC236}">
                <a16:creationId xmlns:a16="http://schemas.microsoft.com/office/drawing/2014/main" id="{0BA74C85-2487-4BE6-A63D-182D7BE27E47}"/>
              </a:ext>
            </a:extLst>
          </p:cNvPr>
          <p:cNvSpPr/>
          <p:nvPr/>
        </p:nvSpPr>
        <p:spPr>
          <a:xfrm>
            <a:off x="6408174" y="3821581"/>
            <a:ext cx="1499128" cy="276999"/>
          </a:xfrm>
          <a:prstGeom prst="rect">
            <a:avLst/>
          </a:prstGeom>
        </p:spPr>
        <p:txBody>
          <a:bodyPr wrap="none">
            <a:spAutoFit/>
          </a:bodyPr>
          <a:lstStyle/>
          <a:p>
            <a:r>
              <a:rPr lang="it-IT" sz="1200" dirty="0">
                <a:latin typeface="Helvetica" panose="020B0604020202030204" pitchFamily="34" charset="0"/>
                <a:ea typeface="Times New Roman" panose="02020603050405020304" pitchFamily="18" charset="0"/>
              </a:rPr>
              <a:t>Foto: Anita </a:t>
            </a:r>
            <a:r>
              <a:rPr lang="it-IT" sz="1200" dirty="0" err="1">
                <a:latin typeface="Helvetica" panose="020B0604020202030204" pitchFamily="34" charset="0"/>
                <a:ea typeface="Times New Roman" panose="02020603050405020304" pitchFamily="18" charset="0"/>
              </a:rPr>
              <a:t>Edridge</a:t>
            </a:r>
            <a:endParaRPr lang="it-IT" sz="1200" dirty="0"/>
          </a:p>
        </p:txBody>
      </p:sp>
      <p:sp>
        <p:nvSpPr>
          <p:cNvPr id="8" name="Rettangolo 7">
            <a:extLst>
              <a:ext uri="{FF2B5EF4-FFF2-40B4-BE49-F238E27FC236}">
                <a16:creationId xmlns:a16="http://schemas.microsoft.com/office/drawing/2014/main" id="{DEE69F7C-CF26-43DC-8743-954757E457EA}"/>
              </a:ext>
            </a:extLst>
          </p:cNvPr>
          <p:cNvSpPr/>
          <p:nvPr/>
        </p:nvSpPr>
        <p:spPr>
          <a:xfrm>
            <a:off x="2100802" y="4344615"/>
            <a:ext cx="8007041" cy="1754326"/>
          </a:xfrm>
          <a:prstGeom prst="rect">
            <a:avLst/>
          </a:prstGeom>
        </p:spPr>
        <p:txBody>
          <a:bodyPr wrap="square">
            <a:spAutoFit/>
          </a:bodyPr>
          <a:lstStyle/>
          <a:p>
            <a:pPr algn="ctr">
              <a:spcAft>
                <a:spcPts val="0"/>
              </a:spcAft>
            </a:pPr>
            <a:r>
              <a:rPr lang="it-IT" dirty="0">
                <a:latin typeface="Helvetica" panose="020B0604020202030204" pitchFamily="34" charset="0"/>
                <a:ea typeface="Times New Roman" panose="02020603050405020304" pitchFamily="18" charset="0"/>
              </a:rPr>
              <a:t>Il modello di assistenza è orientato a offrire alle persone anziane un livello di quotidianità più normale possibile. Insieme ai propri tutori, gli inquilini svolgono le attività richieste dalla vita domestica. Quando lo desiderano, possono recarsi autonomamente al supermercato a fare la spesa essendo solo dispensati dal pagamento. Gli acquisti insensati vengono successivamente restituiti dal personale di assistenza.</a:t>
            </a:r>
            <a:endParaRPr lang="it-IT" sz="24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911403146"/>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tangolo 1">
            <a:extLst>
              <a:ext uri="{FF2B5EF4-FFF2-40B4-BE49-F238E27FC236}">
                <a16:creationId xmlns:a16="http://schemas.microsoft.com/office/drawing/2014/main" id="{1E0CA138-01B6-4B9F-A3D7-372AF8143A3E}"/>
              </a:ext>
            </a:extLst>
          </p:cNvPr>
          <p:cNvSpPr/>
          <p:nvPr/>
        </p:nvSpPr>
        <p:spPr>
          <a:xfrm>
            <a:off x="229680" y="535663"/>
            <a:ext cx="4181466" cy="300019"/>
          </a:xfrm>
          <a:prstGeom prst="rect">
            <a:avLst/>
          </a:prstGeom>
        </p:spPr>
        <p:txBody>
          <a:bodyPr wrap="none">
            <a:spAutoFit/>
          </a:bodyPr>
          <a:lstStyle/>
          <a:p>
            <a:pPr algn="ctr">
              <a:lnSpc>
                <a:spcPts val="1575"/>
              </a:lnSpc>
              <a:spcAft>
                <a:spcPts val="0"/>
              </a:spcAft>
            </a:pPr>
            <a:r>
              <a:rPr lang="it-IT" b="1" dirty="0">
                <a:latin typeface="Helvetica" panose="020B0604020202030204" pitchFamily="34" charset="0"/>
                <a:ea typeface="Times New Roman" panose="02020603050405020304" pitchFamily="18" charset="0"/>
              </a:rPr>
              <a:t>PERSONALIZZAZIONE DEGLI SPAZI</a:t>
            </a:r>
            <a:endParaRPr lang="it-IT" sz="2400" b="1" dirty="0">
              <a:effectLst/>
              <a:latin typeface="Times New Roman" panose="02020603050405020304" pitchFamily="18" charset="0"/>
              <a:ea typeface="Times New Roman" panose="02020603050405020304" pitchFamily="18" charset="0"/>
            </a:endParaRPr>
          </a:p>
        </p:txBody>
      </p:sp>
      <p:pic>
        <p:nvPicPr>
          <p:cNvPr id="19457" name="Picture 1" descr="Villaggio per malati di demenza senile »De Hogeweyk« a Weesp">
            <a:extLst>
              <a:ext uri="{FF2B5EF4-FFF2-40B4-BE49-F238E27FC236}">
                <a16:creationId xmlns:a16="http://schemas.microsoft.com/office/drawing/2014/main" id="{BDD090DE-EF01-4AB1-82B0-6A865A77D2F5}"/>
              </a:ext>
            </a:extLst>
          </p:cNvPr>
          <p:cNvPicPr>
            <a:picLocks noChangeAspect="1" noChangeArrowheads="1"/>
          </p:cNvPicPr>
          <p:nvPr/>
        </p:nvPicPr>
        <p:blipFill>
          <a:blip r:embed="rId2" r:link="rId3">
            <a:extLst>
              <a:ext uri="{28A0092B-C50C-407E-A947-70E740481C1C}">
                <a14:useLocalDpi xmlns:a14="http://schemas.microsoft.com/office/drawing/2010/main" val="0"/>
              </a:ext>
            </a:extLst>
          </a:blip>
          <a:srcRect/>
          <a:stretch>
            <a:fillRect/>
          </a:stretch>
        </p:blipFill>
        <p:spPr bwMode="auto">
          <a:xfrm>
            <a:off x="324464" y="1052051"/>
            <a:ext cx="2811463" cy="2811463"/>
          </a:xfrm>
          <a:prstGeom prst="rect">
            <a:avLst/>
          </a:prstGeom>
          <a:noFill/>
          <a:extLst>
            <a:ext uri="{909E8E84-426E-40DD-AFC4-6F175D3DCCD1}">
              <a14:hiddenFill xmlns:a14="http://schemas.microsoft.com/office/drawing/2010/main">
                <a:solidFill>
                  <a:srgbClr val="FFFFFF"/>
                </a:solidFill>
              </a14:hiddenFill>
            </a:ext>
          </a:extLst>
        </p:spPr>
      </p:pic>
      <p:pic>
        <p:nvPicPr>
          <p:cNvPr id="19459" name="Picture 3" descr="Villaggio per malati di demenza senile »De Hogeweyk« a Weesp">
            <a:extLst>
              <a:ext uri="{FF2B5EF4-FFF2-40B4-BE49-F238E27FC236}">
                <a16:creationId xmlns:a16="http://schemas.microsoft.com/office/drawing/2014/main" id="{710C0AA8-5A27-41B1-8821-D077352B862D}"/>
              </a:ext>
            </a:extLst>
          </p:cNvPr>
          <p:cNvPicPr>
            <a:picLocks noChangeAspect="1" noChangeArrowheads="1"/>
          </p:cNvPicPr>
          <p:nvPr/>
        </p:nvPicPr>
        <p:blipFill>
          <a:blip r:embed="rId4" r:link="rId5">
            <a:extLst>
              <a:ext uri="{28A0092B-C50C-407E-A947-70E740481C1C}">
                <a14:useLocalDpi xmlns:a14="http://schemas.microsoft.com/office/drawing/2010/main" val="0"/>
              </a:ext>
            </a:extLst>
          </a:blip>
          <a:srcRect/>
          <a:stretch>
            <a:fillRect/>
          </a:stretch>
        </p:blipFill>
        <p:spPr bwMode="auto">
          <a:xfrm>
            <a:off x="3314033" y="1052051"/>
            <a:ext cx="2811463" cy="2811463"/>
          </a:xfrm>
          <a:prstGeom prst="rect">
            <a:avLst/>
          </a:prstGeom>
          <a:noFill/>
          <a:extLst>
            <a:ext uri="{909E8E84-426E-40DD-AFC4-6F175D3DCCD1}">
              <a14:hiddenFill xmlns:a14="http://schemas.microsoft.com/office/drawing/2010/main">
                <a:solidFill>
                  <a:srgbClr val="FFFFFF"/>
                </a:solidFill>
              </a14:hiddenFill>
            </a:ext>
          </a:extLst>
        </p:spPr>
      </p:pic>
      <p:pic>
        <p:nvPicPr>
          <p:cNvPr id="19461" name="Picture 5" descr="Villaggio per malati di demenza senile »De Hogeweyk« a Weesp">
            <a:extLst>
              <a:ext uri="{FF2B5EF4-FFF2-40B4-BE49-F238E27FC236}">
                <a16:creationId xmlns:a16="http://schemas.microsoft.com/office/drawing/2014/main" id="{097A0501-ED3E-4A63-88DA-1F91A4E2E119}"/>
              </a:ext>
            </a:extLst>
          </p:cNvPr>
          <p:cNvPicPr>
            <a:picLocks noChangeAspect="1" noChangeArrowheads="1"/>
          </p:cNvPicPr>
          <p:nvPr/>
        </p:nvPicPr>
        <p:blipFill>
          <a:blip r:embed="rId6" r:link="rId7">
            <a:extLst>
              <a:ext uri="{28A0092B-C50C-407E-A947-70E740481C1C}">
                <a14:useLocalDpi xmlns:a14="http://schemas.microsoft.com/office/drawing/2010/main" val="0"/>
              </a:ext>
            </a:extLst>
          </a:blip>
          <a:srcRect/>
          <a:stretch>
            <a:fillRect/>
          </a:stretch>
        </p:blipFill>
        <p:spPr bwMode="auto">
          <a:xfrm>
            <a:off x="6283938" y="1052051"/>
            <a:ext cx="2811463" cy="2811463"/>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8">
            <a:extLst>
              <a:ext uri="{FF2B5EF4-FFF2-40B4-BE49-F238E27FC236}">
                <a16:creationId xmlns:a16="http://schemas.microsoft.com/office/drawing/2014/main" id="{0926E268-DB64-4786-A4DA-C33427F4409D}"/>
              </a:ext>
            </a:extLst>
          </p:cNvPr>
          <p:cNvSpPr>
            <a:spLocks noChangeArrowheads="1"/>
          </p:cNvSpPr>
          <p:nvPr/>
        </p:nvSpPr>
        <p:spPr bwMode="auto">
          <a:xfrm>
            <a:off x="9380537" y="1052051"/>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it-IT"/>
          </a:p>
        </p:txBody>
      </p:sp>
      <p:pic>
        <p:nvPicPr>
          <p:cNvPr id="19463" name="Picture 7" descr="Villaggio per malati di demenza senile »De Hogeweyk« a Weesp">
            <a:extLst>
              <a:ext uri="{FF2B5EF4-FFF2-40B4-BE49-F238E27FC236}">
                <a16:creationId xmlns:a16="http://schemas.microsoft.com/office/drawing/2014/main" id="{E130F59A-5F44-4A7C-B0F7-0209224F6BA1}"/>
              </a:ext>
            </a:extLst>
          </p:cNvPr>
          <p:cNvPicPr>
            <a:picLocks noChangeAspect="1" noChangeArrowheads="1"/>
          </p:cNvPicPr>
          <p:nvPr/>
        </p:nvPicPr>
        <p:blipFill rotWithShape="1">
          <a:blip r:embed="rId8" r:link="rId9">
            <a:extLst>
              <a:ext uri="{28A0092B-C50C-407E-A947-70E740481C1C}">
                <a14:useLocalDpi xmlns:a14="http://schemas.microsoft.com/office/drawing/2010/main" val="0"/>
              </a:ext>
            </a:extLst>
          </a:blip>
          <a:srcRect l="6255" r="1439"/>
          <a:stretch>
            <a:fillRect/>
          </a:stretch>
        </p:blipFill>
        <p:spPr bwMode="auto">
          <a:xfrm>
            <a:off x="9263675" y="1052050"/>
            <a:ext cx="2595153" cy="2811463"/>
          </a:xfrm>
          <a:prstGeom prst="rect">
            <a:avLst/>
          </a:prstGeom>
          <a:noFill/>
          <a:extLst>
            <a:ext uri="{909E8E84-426E-40DD-AFC4-6F175D3DCCD1}">
              <a14:hiddenFill xmlns:a14="http://schemas.microsoft.com/office/drawing/2010/main">
                <a:solidFill>
                  <a:srgbClr val="FFFFFF"/>
                </a:solidFill>
              </a14:hiddenFill>
            </a:ext>
          </a:extLst>
        </p:spPr>
      </p:pic>
      <p:sp>
        <p:nvSpPr>
          <p:cNvPr id="7" name="Rettangolo 6">
            <a:extLst>
              <a:ext uri="{FF2B5EF4-FFF2-40B4-BE49-F238E27FC236}">
                <a16:creationId xmlns:a16="http://schemas.microsoft.com/office/drawing/2014/main" id="{3B6727D5-0FC8-437D-928E-56F46F22F180}"/>
              </a:ext>
            </a:extLst>
          </p:cNvPr>
          <p:cNvSpPr/>
          <p:nvPr/>
        </p:nvSpPr>
        <p:spPr>
          <a:xfrm>
            <a:off x="9183889" y="4021082"/>
            <a:ext cx="2124299" cy="338554"/>
          </a:xfrm>
          <a:prstGeom prst="rect">
            <a:avLst/>
          </a:prstGeom>
        </p:spPr>
        <p:txBody>
          <a:bodyPr wrap="none">
            <a:spAutoFit/>
          </a:bodyPr>
          <a:lstStyle/>
          <a:p>
            <a:r>
              <a:rPr lang="it-IT" sz="1600" dirty="0">
                <a:latin typeface="Helvetica" panose="020B0604020202030204" pitchFamily="34" charset="0"/>
                <a:ea typeface="Times New Roman" panose="02020603050405020304" pitchFamily="18" charset="0"/>
              </a:rPr>
              <a:t>Stile di vita “urbano”. </a:t>
            </a:r>
            <a:endParaRPr lang="it-IT" sz="1600" dirty="0"/>
          </a:p>
        </p:txBody>
      </p:sp>
      <p:sp>
        <p:nvSpPr>
          <p:cNvPr id="8" name="Rettangolo 7">
            <a:extLst>
              <a:ext uri="{FF2B5EF4-FFF2-40B4-BE49-F238E27FC236}">
                <a16:creationId xmlns:a16="http://schemas.microsoft.com/office/drawing/2014/main" id="{BAE04859-F7ED-41C8-B8AD-39E4A326F562}"/>
              </a:ext>
            </a:extLst>
          </p:cNvPr>
          <p:cNvSpPr/>
          <p:nvPr/>
        </p:nvSpPr>
        <p:spPr>
          <a:xfrm>
            <a:off x="6226027" y="4021082"/>
            <a:ext cx="2501006" cy="338554"/>
          </a:xfrm>
          <a:prstGeom prst="rect">
            <a:avLst/>
          </a:prstGeom>
        </p:spPr>
        <p:txBody>
          <a:bodyPr wrap="none">
            <a:spAutoFit/>
          </a:bodyPr>
          <a:lstStyle/>
          <a:p>
            <a:r>
              <a:rPr lang="it-IT" sz="1600" dirty="0">
                <a:latin typeface="Helvetica" panose="020B0604020202030204" pitchFamily="34" charset="0"/>
                <a:ea typeface="Times New Roman" panose="02020603050405020304" pitchFamily="18" charset="0"/>
              </a:rPr>
              <a:t>Stile di vita “benestante”. </a:t>
            </a:r>
            <a:endParaRPr lang="it-IT" sz="1600" dirty="0"/>
          </a:p>
        </p:txBody>
      </p:sp>
      <p:sp>
        <p:nvSpPr>
          <p:cNvPr id="9" name="Rettangolo 8">
            <a:extLst>
              <a:ext uri="{FF2B5EF4-FFF2-40B4-BE49-F238E27FC236}">
                <a16:creationId xmlns:a16="http://schemas.microsoft.com/office/drawing/2014/main" id="{677F13D7-168A-42CE-8928-403D65180FCE}"/>
              </a:ext>
            </a:extLst>
          </p:cNvPr>
          <p:cNvSpPr/>
          <p:nvPr/>
        </p:nvSpPr>
        <p:spPr>
          <a:xfrm>
            <a:off x="3204752" y="3990304"/>
            <a:ext cx="2593916" cy="584775"/>
          </a:xfrm>
          <a:prstGeom prst="rect">
            <a:avLst/>
          </a:prstGeom>
        </p:spPr>
        <p:txBody>
          <a:bodyPr wrap="square">
            <a:spAutoFit/>
          </a:bodyPr>
          <a:lstStyle/>
          <a:p>
            <a:r>
              <a:rPr lang="it-IT" sz="1600" dirty="0">
                <a:latin typeface="Helvetica" panose="020B0604020202030204" pitchFamily="34" charset="0"/>
                <a:ea typeface="Times New Roman" panose="02020603050405020304" pitchFamily="18" charset="0"/>
              </a:rPr>
              <a:t>Stile di vita “culturalmente interessato”. </a:t>
            </a:r>
            <a:endParaRPr lang="it-IT" sz="1600" dirty="0"/>
          </a:p>
        </p:txBody>
      </p:sp>
      <p:sp>
        <p:nvSpPr>
          <p:cNvPr id="10" name="Rettangolo 9">
            <a:extLst>
              <a:ext uri="{FF2B5EF4-FFF2-40B4-BE49-F238E27FC236}">
                <a16:creationId xmlns:a16="http://schemas.microsoft.com/office/drawing/2014/main" id="{8621FE14-0B91-4CE2-A054-E5B418CA1C41}"/>
              </a:ext>
            </a:extLst>
          </p:cNvPr>
          <p:cNvSpPr/>
          <p:nvPr/>
        </p:nvSpPr>
        <p:spPr>
          <a:xfrm>
            <a:off x="229680" y="4005693"/>
            <a:ext cx="2145139" cy="338554"/>
          </a:xfrm>
          <a:prstGeom prst="rect">
            <a:avLst/>
          </a:prstGeom>
        </p:spPr>
        <p:txBody>
          <a:bodyPr wrap="none">
            <a:spAutoFit/>
          </a:bodyPr>
          <a:lstStyle/>
          <a:p>
            <a:r>
              <a:rPr lang="it-IT" sz="1600" dirty="0">
                <a:latin typeface="Helvetica" panose="020B0604020202030204" pitchFamily="34" charset="0"/>
                <a:ea typeface="Times New Roman" panose="02020603050405020304" pitchFamily="18" charset="0"/>
              </a:rPr>
              <a:t>Stile di vita “indiano”. </a:t>
            </a:r>
            <a:endParaRPr lang="it-IT" sz="1600" dirty="0"/>
          </a:p>
        </p:txBody>
      </p:sp>
      <p:sp>
        <p:nvSpPr>
          <p:cNvPr id="11" name="Rettangolo 10">
            <a:extLst>
              <a:ext uri="{FF2B5EF4-FFF2-40B4-BE49-F238E27FC236}">
                <a16:creationId xmlns:a16="http://schemas.microsoft.com/office/drawing/2014/main" id="{BA27E00F-BC49-46B6-B042-229DECF357F4}"/>
              </a:ext>
            </a:extLst>
          </p:cNvPr>
          <p:cNvSpPr/>
          <p:nvPr/>
        </p:nvSpPr>
        <p:spPr>
          <a:xfrm>
            <a:off x="249344" y="6273177"/>
            <a:ext cx="1936749" cy="276999"/>
          </a:xfrm>
          <a:prstGeom prst="rect">
            <a:avLst/>
          </a:prstGeom>
        </p:spPr>
        <p:txBody>
          <a:bodyPr wrap="none">
            <a:spAutoFit/>
          </a:bodyPr>
          <a:lstStyle/>
          <a:p>
            <a:r>
              <a:rPr lang="it-IT" sz="1200" dirty="0">
                <a:latin typeface="Helvetica" panose="020B0604020202030204" pitchFamily="34" charset="0"/>
                <a:ea typeface="Times New Roman" panose="02020603050405020304" pitchFamily="18" charset="0"/>
              </a:rPr>
              <a:t>Foto: </a:t>
            </a:r>
            <a:r>
              <a:rPr lang="it-IT" sz="1200" dirty="0" err="1">
                <a:latin typeface="Helvetica" panose="020B0604020202030204" pitchFamily="34" charset="0"/>
                <a:ea typeface="Times New Roman" panose="02020603050405020304" pitchFamily="18" charset="0"/>
              </a:rPr>
              <a:t>KopArt</a:t>
            </a:r>
            <a:r>
              <a:rPr lang="it-IT" sz="1200" dirty="0">
                <a:latin typeface="Helvetica" panose="020B0604020202030204" pitchFamily="34" charset="0"/>
                <a:ea typeface="Times New Roman" panose="02020603050405020304" pitchFamily="18" charset="0"/>
              </a:rPr>
              <a:t>, </a:t>
            </a:r>
            <a:r>
              <a:rPr lang="it-IT" sz="1200" dirty="0" err="1">
                <a:latin typeface="Helvetica" panose="020B0604020202030204" pitchFamily="34" charset="0"/>
                <a:ea typeface="Times New Roman" panose="02020603050405020304" pitchFamily="18" charset="0"/>
              </a:rPr>
              <a:t>Amstelveen</a:t>
            </a:r>
            <a:endParaRPr lang="it-IT" sz="1200" dirty="0"/>
          </a:p>
        </p:txBody>
      </p:sp>
    </p:spTree>
    <p:extLst>
      <p:ext uri="{BB962C8B-B14F-4D97-AF65-F5344CB8AC3E}">
        <p14:creationId xmlns:p14="http://schemas.microsoft.com/office/powerpoint/2010/main" val="2236720721"/>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tangolo 1">
            <a:extLst>
              <a:ext uri="{FF2B5EF4-FFF2-40B4-BE49-F238E27FC236}">
                <a16:creationId xmlns:a16="http://schemas.microsoft.com/office/drawing/2014/main" id="{7B832527-779C-4154-B646-D7C689DEA316}"/>
              </a:ext>
            </a:extLst>
          </p:cNvPr>
          <p:cNvSpPr/>
          <p:nvPr/>
        </p:nvSpPr>
        <p:spPr>
          <a:xfrm>
            <a:off x="285135" y="522854"/>
            <a:ext cx="10255045" cy="646331"/>
          </a:xfrm>
          <a:prstGeom prst="rect">
            <a:avLst/>
          </a:prstGeom>
        </p:spPr>
        <p:txBody>
          <a:bodyPr wrap="square">
            <a:spAutoFit/>
          </a:bodyPr>
          <a:lstStyle/>
          <a:p>
            <a:pPr>
              <a:spcAft>
                <a:spcPts val="1125"/>
              </a:spcAft>
            </a:pPr>
            <a:r>
              <a:rPr lang="it-IT" dirty="0">
                <a:latin typeface="Helvetica" panose="020B0604020202030204" pitchFamily="34" charset="0"/>
                <a:ea typeface="Times New Roman" panose="02020603050405020304" pitchFamily="18" charset="0"/>
              </a:rPr>
              <a:t>Gli anziani vivono insieme in comunità alloggio da sei, sette o otto persone con le quali condividono i propri interessi. In primo piano restano le attività comuni, l’empatia e la reciproca assistenza.</a:t>
            </a:r>
            <a:endParaRPr lang="it-IT" sz="2400" dirty="0">
              <a:effectLst/>
              <a:latin typeface="Times New Roman" panose="02020603050405020304" pitchFamily="18" charset="0"/>
              <a:ea typeface="Times New Roman" panose="02020603050405020304" pitchFamily="18" charset="0"/>
            </a:endParaRPr>
          </a:p>
        </p:txBody>
      </p:sp>
      <p:pic>
        <p:nvPicPr>
          <p:cNvPr id="20481" name="Picture 1" descr="Villaggio per malati di demenza senile »De Hogeweyk« a Weesp">
            <a:extLst>
              <a:ext uri="{FF2B5EF4-FFF2-40B4-BE49-F238E27FC236}">
                <a16:creationId xmlns:a16="http://schemas.microsoft.com/office/drawing/2014/main" id="{050E8093-0AE4-411A-B14D-B4A26ADBF058}"/>
              </a:ext>
            </a:extLst>
          </p:cNvPr>
          <p:cNvPicPr>
            <a:picLocks noChangeAspect="1" noChangeArrowheads="1"/>
          </p:cNvPicPr>
          <p:nvPr/>
        </p:nvPicPr>
        <p:blipFill>
          <a:blip r:embed="rId2" r:link="rId3">
            <a:extLst>
              <a:ext uri="{28A0092B-C50C-407E-A947-70E740481C1C}">
                <a14:useLocalDpi xmlns:a14="http://schemas.microsoft.com/office/drawing/2010/main" val="0"/>
              </a:ext>
            </a:extLst>
          </a:blip>
          <a:srcRect/>
          <a:stretch>
            <a:fillRect/>
          </a:stretch>
        </p:blipFill>
        <p:spPr bwMode="auto">
          <a:xfrm>
            <a:off x="344127" y="1533833"/>
            <a:ext cx="3586542" cy="3392128"/>
          </a:xfrm>
          <a:prstGeom prst="rect">
            <a:avLst/>
          </a:prstGeom>
          <a:noFill/>
          <a:extLst>
            <a:ext uri="{909E8E84-426E-40DD-AFC4-6F175D3DCCD1}">
              <a14:hiddenFill xmlns:a14="http://schemas.microsoft.com/office/drawing/2010/main">
                <a:solidFill>
                  <a:srgbClr val="FFFFFF"/>
                </a:solidFill>
              </a14:hiddenFill>
            </a:ext>
          </a:extLst>
        </p:spPr>
      </p:pic>
      <p:sp>
        <p:nvSpPr>
          <p:cNvPr id="4" name="Rettangolo 3">
            <a:extLst>
              <a:ext uri="{FF2B5EF4-FFF2-40B4-BE49-F238E27FC236}">
                <a16:creationId xmlns:a16="http://schemas.microsoft.com/office/drawing/2014/main" id="{408D1504-A2D3-4A26-A798-CCE457C0F0AD}"/>
              </a:ext>
            </a:extLst>
          </p:cNvPr>
          <p:cNvSpPr/>
          <p:nvPr/>
        </p:nvSpPr>
        <p:spPr>
          <a:xfrm>
            <a:off x="235975" y="5324167"/>
            <a:ext cx="3172663" cy="338554"/>
          </a:xfrm>
          <a:prstGeom prst="rect">
            <a:avLst/>
          </a:prstGeom>
        </p:spPr>
        <p:txBody>
          <a:bodyPr wrap="none">
            <a:spAutoFit/>
          </a:bodyPr>
          <a:lstStyle/>
          <a:p>
            <a:r>
              <a:rPr lang="it-IT" sz="1600" dirty="0">
                <a:latin typeface="Helvetica" panose="020B0604020202030204" pitchFamily="34" charset="0"/>
                <a:ea typeface="Times New Roman" panose="02020603050405020304" pitchFamily="18" charset="0"/>
              </a:rPr>
              <a:t>Consumo in comunità del pasto. </a:t>
            </a:r>
            <a:endParaRPr lang="it-IT" sz="1600" dirty="0"/>
          </a:p>
        </p:txBody>
      </p:sp>
      <p:pic>
        <p:nvPicPr>
          <p:cNvPr id="20483" name="Picture 3" descr="Villaggio per malati di demenza senile »De Hogeweyk« a Weesp">
            <a:extLst>
              <a:ext uri="{FF2B5EF4-FFF2-40B4-BE49-F238E27FC236}">
                <a16:creationId xmlns:a16="http://schemas.microsoft.com/office/drawing/2014/main" id="{C1D9A55F-E6F2-46DB-92B5-992E8D655459}"/>
              </a:ext>
            </a:extLst>
          </p:cNvPr>
          <p:cNvPicPr>
            <a:picLocks noChangeAspect="1" noChangeArrowheads="1"/>
          </p:cNvPicPr>
          <p:nvPr/>
        </p:nvPicPr>
        <p:blipFill>
          <a:blip r:embed="rId4" r:link="rId5">
            <a:extLst>
              <a:ext uri="{28A0092B-C50C-407E-A947-70E740481C1C}">
                <a14:useLocalDpi xmlns:a14="http://schemas.microsoft.com/office/drawing/2010/main" val="0"/>
              </a:ext>
            </a:extLst>
          </a:blip>
          <a:srcRect/>
          <a:stretch>
            <a:fillRect/>
          </a:stretch>
        </p:blipFill>
        <p:spPr bwMode="auto">
          <a:xfrm>
            <a:off x="4994787" y="1533833"/>
            <a:ext cx="3586542" cy="3392128"/>
          </a:xfrm>
          <a:prstGeom prst="rect">
            <a:avLst/>
          </a:prstGeom>
          <a:noFill/>
          <a:extLst>
            <a:ext uri="{909E8E84-426E-40DD-AFC4-6F175D3DCCD1}">
              <a14:hiddenFill xmlns:a14="http://schemas.microsoft.com/office/drawing/2010/main">
                <a:solidFill>
                  <a:srgbClr val="FFFFFF"/>
                </a:solidFill>
              </a14:hiddenFill>
            </a:ext>
          </a:extLst>
        </p:spPr>
      </p:pic>
      <p:sp>
        <p:nvSpPr>
          <p:cNvPr id="6" name="Rettangolo 5">
            <a:extLst>
              <a:ext uri="{FF2B5EF4-FFF2-40B4-BE49-F238E27FC236}">
                <a16:creationId xmlns:a16="http://schemas.microsoft.com/office/drawing/2014/main" id="{F4DF19A6-DC5F-424C-BBF5-AD9739904563}"/>
              </a:ext>
            </a:extLst>
          </p:cNvPr>
          <p:cNvSpPr/>
          <p:nvPr/>
        </p:nvSpPr>
        <p:spPr>
          <a:xfrm>
            <a:off x="4896464" y="5324167"/>
            <a:ext cx="3814917" cy="830997"/>
          </a:xfrm>
          <a:prstGeom prst="rect">
            <a:avLst/>
          </a:prstGeom>
        </p:spPr>
        <p:txBody>
          <a:bodyPr wrap="square">
            <a:spAutoFit/>
          </a:bodyPr>
          <a:lstStyle/>
          <a:p>
            <a:r>
              <a:rPr lang="it-IT" sz="1600" dirty="0">
                <a:latin typeface="Helvetica" panose="020B0604020202030204" pitchFamily="34" charset="0"/>
                <a:ea typeface="Times New Roman" panose="02020603050405020304" pitchFamily="18" charset="0"/>
              </a:rPr>
              <a:t>Il teatro del “De </a:t>
            </a:r>
            <a:r>
              <a:rPr lang="it-IT" sz="1600" dirty="0" err="1">
                <a:latin typeface="Helvetica" panose="020B0604020202030204" pitchFamily="34" charset="0"/>
                <a:ea typeface="Times New Roman" panose="02020603050405020304" pitchFamily="18" charset="0"/>
              </a:rPr>
              <a:t>Hogeweyk</a:t>
            </a:r>
            <a:r>
              <a:rPr lang="it-IT" sz="1600" dirty="0">
                <a:latin typeface="Helvetica" panose="020B0604020202030204" pitchFamily="34" charset="0"/>
                <a:ea typeface="Times New Roman" panose="02020603050405020304" pitchFamily="18" charset="0"/>
              </a:rPr>
              <a:t>” ospita le performance di vari artisti che si alternano. </a:t>
            </a:r>
            <a:endParaRPr lang="it-IT" sz="1600" dirty="0"/>
          </a:p>
        </p:txBody>
      </p:sp>
      <p:sp>
        <p:nvSpPr>
          <p:cNvPr id="9" name="Rettangolo 8">
            <a:extLst>
              <a:ext uri="{FF2B5EF4-FFF2-40B4-BE49-F238E27FC236}">
                <a16:creationId xmlns:a16="http://schemas.microsoft.com/office/drawing/2014/main" id="{5AA7AB1E-DE05-44DC-B8A1-46E8501F9DE6}"/>
              </a:ext>
            </a:extLst>
          </p:cNvPr>
          <p:cNvSpPr/>
          <p:nvPr/>
        </p:nvSpPr>
        <p:spPr>
          <a:xfrm>
            <a:off x="259176" y="6273177"/>
            <a:ext cx="1936749" cy="276999"/>
          </a:xfrm>
          <a:prstGeom prst="rect">
            <a:avLst/>
          </a:prstGeom>
        </p:spPr>
        <p:txBody>
          <a:bodyPr wrap="none">
            <a:spAutoFit/>
          </a:bodyPr>
          <a:lstStyle/>
          <a:p>
            <a:r>
              <a:rPr lang="it-IT" sz="1200" dirty="0">
                <a:latin typeface="Helvetica" panose="020B0604020202030204" pitchFamily="34" charset="0"/>
                <a:ea typeface="Times New Roman" panose="02020603050405020304" pitchFamily="18" charset="0"/>
              </a:rPr>
              <a:t>Foto: </a:t>
            </a:r>
            <a:r>
              <a:rPr lang="it-IT" sz="1200" dirty="0" err="1">
                <a:latin typeface="Helvetica" panose="020B0604020202030204" pitchFamily="34" charset="0"/>
                <a:ea typeface="Times New Roman" panose="02020603050405020304" pitchFamily="18" charset="0"/>
              </a:rPr>
              <a:t>KopArt</a:t>
            </a:r>
            <a:r>
              <a:rPr lang="it-IT" sz="1200" dirty="0">
                <a:latin typeface="Helvetica" panose="020B0604020202030204" pitchFamily="34" charset="0"/>
                <a:ea typeface="Times New Roman" panose="02020603050405020304" pitchFamily="18" charset="0"/>
              </a:rPr>
              <a:t>, </a:t>
            </a:r>
            <a:r>
              <a:rPr lang="it-IT" sz="1200" dirty="0" err="1">
                <a:latin typeface="Helvetica" panose="020B0604020202030204" pitchFamily="34" charset="0"/>
                <a:ea typeface="Times New Roman" panose="02020603050405020304" pitchFamily="18" charset="0"/>
              </a:rPr>
              <a:t>Amstelveen</a:t>
            </a:r>
            <a:endParaRPr lang="it-IT" sz="1200" dirty="0"/>
          </a:p>
        </p:txBody>
      </p:sp>
    </p:spTree>
    <p:extLst>
      <p:ext uri="{BB962C8B-B14F-4D97-AF65-F5344CB8AC3E}">
        <p14:creationId xmlns:p14="http://schemas.microsoft.com/office/powerpoint/2010/main" val="1802273474"/>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tangolo 1">
            <a:extLst>
              <a:ext uri="{FF2B5EF4-FFF2-40B4-BE49-F238E27FC236}">
                <a16:creationId xmlns:a16="http://schemas.microsoft.com/office/drawing/2014/main" id="{7C442723-5280-43A1-B2BC-3BD6A5892BBD}"/>
              </a:ext>
            </a:extLst>
          </p:cNvPr>
          <p:cNvSpPr/>
          <p:nvPr/>
        </p:nvSpPr>
        <p:spPr>
          <a:xfrm>
            <a:off x="245806" y="528417"/>
            <a:ext cx="8967019" cy="923330"/>
          </a:xfrm>
          <a:prstGeom prst="rect">
            <a:avLst/>
          </a:prstGeom>
        </p:spPr>
        <p:txBody>
          <a:bodyPr wrap="square">
            <a:spAutoFit/>
          </a:bodyPr>
          <a:lstStyle/>
          <a:p>
            <a:pPr>
              <a:spcAft>
                <a:spcPts val="1125"/>
              </a:spcAft>
            </a:pPr>
            <a:r>
              <a:rPr lang="it-IT" dirty="0">
                <a:latin typeface="Helvetica" panose="020B0604020202030204" pitchFamily="34" charset="0"/>
                <a:ea typeface="Times New Roman" panose="02020603050405020304" pitchFamily="18" charset="0"/>
              </a:rPr>
              <a:t>Il complesso, così come la costruzione che sorgeva al suo posto in precedenza, è collocato al centro di un quartiere residenziale, per motivi di sicurezza è tuttavia chiuso verso l’esterno anche se una parte dei servizi è accessibile al pubblico.</a:t>
            </a:r>
            <a:endParaRPr lang="it-IT" sz="2400" dirty="0">
              <a:effectLst/>
              <a:latin typeface="Times New Roman" panose="02020603050405020304" pitchFamily="18" charset="0"/>
              <a:ea typeface="Times New Roman" panose="02020603050405020304" pitchFamily="18" charset="0"/>
            </a:endParaRPr>
          </a:p>
        </p:txBody>
      </p:sp>
      <p:pic>
        <p:nvPicPr>
          <p:cNvPr id="21505" name="Picture 1" descr="Villaggio per malati di demenza senile »De Hogeweyk« a Weesp">
            <a:extLst>
              <a:ext uri="{FF2B5EF4-FFF2-40B4-BE49-F238E27FC236}">
                <a16:creationId xmlns:a16="http://schemas.microsoft.com/office/drawing/2014/main" id="{4574EB48-BA01-4524-AD79-7236EAEDB30B}"/>
              </a:ext>
            </a:extLst>
          </p:cNvPr>
          <p:cNvPicPr>
            <a:picLocks noChangeAspect="1" noChangeArrowheads="1"/>
          </p:cNvPicPr>
          <p:nvPr/>
        </p:nvPicPr>
        <p:blipFill>
          <a:blip r:embed="rId2" r:link="rId3">
            <a:extLst>
              <a:ext uri="{28A0092B-C50C-407E-A947-70E740481C1C}">
                <a14:useLocalDpi xmlns:a14="http://schemas.microsoft.com/office/drawing/2010/main" val="0"/>
              </a:ext>
            </a:extLst>
          </a:blip>
          <a:srcRect/>
          <a:stretch>
            <a:fillRect/>
          </a:stretch>
        </p:blipFill>
        <p:spPr bwMode="auto">
          <a:xfrm>
            <a:off x="331840" y="1730478"/>
            <a:ext cx="5715000" cy="3802063"/>
          </a:xfrm>
          <a:prstGeom prst="rect">
            <a:avLst/>
          </a:prstGeom>
          <a:noFill/>
          <a:extLst>
            <a:ext uri="{909E8E84-426E-40DD-AFC4-6F175D3DCCD1}">
              <a14:hiddenFill xmlns:a14="http://schemas.microsoft.com/office/drawing/2010/main">
                <a:solidFill>
                  <a:srgbClr val="FFFFFF"/>
                </a:solidFill>
              </a14:hiddenFill>
            </a:ext>
          </a:extLst>
        </p:spPr>
      </p:pic>
      <p:sp>
        <p:nvSpPr>
          <p:cNvPr id="4" name="Rettangolo 3">
            <a:extLst>
              <a:ext uri="{FF2B5EF4-FFF2-40B4-BE49-F238E27FC236}">
                <a16:creationId xmlns:a16="http://schemas.microsoft.com/office/drawing/2014/main" id="{32C75AD8-F7E5-4C03-9207-1E9FF158D90E}"/>
              </a:ext>
            </a:extLst>
          </p:cNvPr>
          <p:cNvSpPr/>
          <p:nvPr/>
        </p:nvSpPr>
        <p:spPr>
          <a:xfrm>
            <a:off x="245805" y="5710535"/>
            <a:ext cx="8170607" cy="584775"/>
          </a:xfrm>
          <a:prstGeom prst="rect">
            <a:avLst/>
          </a:prstGeom>
        </p:spPr>
        <p:txBody>
          <a:bodyPr wrap="square">
            <a:spAutoFit/>
          </a:bodyPr>
          <a:lstStyle/>
          <a:p>
            <a:r>
              <a:rPr lang="it-IT" sz="1600" dirty="0">
                <a:latin typeface="Helvetica" panose="020B0604020202030204" pitchFamily="34" charset="0"/>
                <a:ea typeface="Times New Roman" panose="02020603050405020304" pitchFamily="18" charset="0"/>
              </a:rPr>
              <a:t>Dagli isolati residenziali posti nei pressi del complesso, i vicini possono gettare uno sguardo dall’alto nell’ambiente residenziale che ospita gli anziani. </a:t>
            </a:r>
            <a:endParaRPr lang="it-IT" sz="1600" dirty="0"/>
          </a:p>
        </p:txBody>
      </p:sp>
      <p:pic>
        <p:nvPicPr>
          <p:cNvPr id="21507" name="Picture 3" descr="Villaggio per malati di demenza senile »De Hogeweyk« a Weesp">
            <a:extLst>
              <a:ext uri="{FF2B5EF4-FFF2-40B4-BE49-F238E27FC236}">
                <a16:creationId xmlns:a16="http://schemas.microsoft.com/office/drawing/2014/main" id="{CAC4F6F8-7601-41BA-ADCD-98905C50A1CD}"/>
              </a:ext>
            </a:extLst>
          </p:cNvPr>
          <p:cNvPicPr>
            <a:picLocks noChangeAspect="1" noChangeArrowheads="1"/>
          </p:cNvPicPr>
          <p:nvPr/>
        </p:nvPicPr>
        <p:blipFill>
          <a:blip r:embed="rId4" r:link="rId5">
            <a:extLst>
              <a:ext uri="{28A0092B-C50C-407E-A947-70E740481C1C}">
                <a14:useLocalDpi xmlns:a14="http://schemas.microsoft.com/office/drawing/2010/main" val="0"/>
              </a:ext>
            </a:extLst>
          </a:blip>
          <a:srcRect/>
          <a:stretch>
            <a:fillRect/>
          </a:stretch>
        </p:blipFill>
        <p:spPr bwMode="auto">
          <a:xfrm>
            <a:off x="331839" y="1730477"/>
            <a:ext cx="6480789" cy="3802063"/>
          </a:xfrm>
          <a:prstGeom prst="rect">
            <a:avLst/>
          </a:prstGeom>
          <a:noFill/>
          <a:extLst>
            <a:ext uri="{909E8E84-426E-40DD-AFC4-6F175D3DCCD1}">
              <a14:hiddenFill xmlns:a14="http://schemas.microsoft.com/office/drawing/2010/main">
                <a:solidFill>
                  <a:srgbClr val="FFFFFF"/>
                </a:solidFill>
              </a14:hiddenFill>
            </a:ext>
          </a:extLst>
        </p:spPr>
      </p:pic>
      <p:sp>
        <p:nvSpPr>
          <p:cNvPr id="6" name="Rettangolo 5">
            <a:extLst>
              <a:ext uri="{FF2B5EF4-FFF2-40B4-BE49-F238E27FC236}">
                <a16:creationId xmlns:a16="http://schemas.microsoft.com/office/drawing/2014/main" id="{04363028-9499-4FE8-8FB3-CB4166882865}"/>
              </a:ext>
            </a:extLst>
          </p:cNvPr>
          <p:cNvSpPr/>
          <p:nvPr/>
        </p:nvSpPr>
        <p:spPr>
          <a:xfrm>
            <a:off x="245804" y="5710534"/>
            <a:ext cx="8249267" cy="584775"/>
          </a:xfrm>
          <a:prstGeom prst="rect">
            <a:avLst/>
          </a:prstGeom>
        </p:spPr>
        <p:txBody>
          <a:bodyPr wrap="square">
            <a:spAutoFit/>
          </a:bodyPr>
          <a:lstStyle/>
          <a:p>
            <a:pPr>
              <a:spcAft>
                <a:spcPts val="1125"/>
              </a:spcAft>
            </a:pPr>
            <a:r>
              <a:rPr lang="it-IT" sz="1600" dirty="0">
                <a:latin typeface="Helvetica" panose="020B0604020202030204" pitchFamily="34" charset="0"/>
                <a:ea typeface="Times New Roman" panose="02020603050405020304" pitchFamily="18" charset="0"/>
              </a:rPr>
              <a:t>Gli inquilini possono organizzare il proprio tempo libero come vogliono. Ristoranti, caffetterie e spazi all’aperto creano un ambiente che favorisce le relazioni interpersonali.</a:t>
            </a:r>
            <a:endParaRPr lang="it-IT" sz="1600" dirty="0">
              <a:effectLst/>
              <a:latin typeface="Times New Roman" panose="02020603050405020304" pitchFamily="18" charset="0"/>
              <a:ea typeface="Times New Roman" panose="02020603050405020304" pitchFamily="18" charset="0"/>
            </a:endParaRPr>
          </a:p>
        </p:txBody>
      </p:sp>
      <p:sp>
        <p:nvSpPr>
          <p:cNvPr id="9" name="Rettangolo 8">
            <a:extLst>
              <a:ext uri="{FF2B5EF4-FFF2-40B4-BE49-F238E27FC236}">
                <a16:creationId xmlns:a16="http://schemas.microsoft.com/office/drawing/2014/main" id="{D4CE6182-BB15-411F-BF85-BB6C19C2B6A8}"/>
              </a:ext>
            </a:extLst>
          </p:cNvPr>
          <p:cNvSpPr/>
          <p:nvPr/>
        </p:nvSpPr>
        <p:spPr>
          <a:xfrm>
            <a:off x="245804" y="6287828"/>
            <a:ext cx="2452916" cy="282257"/>
          </a:xfrm>
          <a:prstGeom prst="rect">
            <a:avLst/>
          </a:prstGeom>
        </p:spPr>
        <p:txBody>
          <a:bodyPr wrap="none">
            <a:spAutoFit/>
          </a:bodyPr>
          <a:lstStyle/>
          <a:p>
            <a:pPr>
              <a:lnSpc>
                <a:spcPts val="1575"/>
              </a:lnSpc>
              <a:spcAft>
                <a:spcPts val="1125"/>
              </a:spcAft>
            </a:pPr>
            <a:r>
              <a:rPr lang="it-IT" sz="1200" dirty="0">
                <a:latin typeface="Helvetica" panose="020B0604020202030204" pitchFamily="34" charset="0"/>
                <a:ea typeface="Times New Roman" panose="02020603050405020304" pitchFamily="18" charset="0"/>
              </a:rPr>
              <a:t>Foto: Madeleine </a:t>
            </a:r>
            <a:r>
              <a:rPr lang="it-IT" sz="1200" dirty="0" err="1">
                <a:latin typeface="Helvetica" panose="020B0604020202030204" pitchFamily="34" charset="0"/>
                <a:ea typeface="Times New Roman" panose="02020603050405020304" pitchFamily="18" charset="0"/>
              </a:rPr>
              <a:t>Sars</a:t>
            </a:r>
            <a:r>
              <a:rPr lang="it-IT" sz="1200" dirty="0">
                <a:latin typeface="Helvetica" panose="020B0604020202030204" pitchFamily="34" charset="0"/>
                <a:ea typeface="Times New Roman" panose="02020603050405020304" pitchFamily="18" charset="0"/>
              </a:rPr>
              <a:t>, Eindhoven</a:t>
            </a:r>
            <a:endParaRPr lang="it-IT" sz="12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6988440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hidden"/>
                                      </p:to>
                                    </p:set>
                                  </p:childTnLst>
                                </p:cTn>
                              </p:par>
                              <p:par>
                                <p:cTn id="7" presetID="1" presetClass="exit" presetSubtype="0" fill="hold" nodeType="withEffect">
                                  <p:stCondLst>
                                    <p:cond delay="0"/>
                                  </p:stCondLst>
                                  <p:childTnLst>
                                    <p:set>
                                      <p:cBhvr>
                                        <p:cTn id="8" dur="1" fill="hold">
                                          <p:stCondLst>
                                            <p:cond delay="0"/>
                                          </p:stCondLst>
                                        </p:cTn>
                                        <p:tgtEl>
                                          <p:spTgt spid="21505"/>
                                        </p:tgtEl>
                                        <p:attrNameLst>
                                          <p:attrName>style.visibility</p:attrName>
                                        </p:attrNameLst>
                                      </p:cBhvr>
                                      <p:to>
                                        <p:strVal val="hidden"/>
                                      </p:to>
                                    </p:set>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par>
                                <p:cTn id="15" presetID="2" presetClass="entr" presetSubtype="8" fill="hold" nodeType="withEffect">
                                  <p:stCondLst>
                                    <p:cond delay="0"/>
                                  </p:stCondLst>
                                  <p:childTnLst>
                                    <p:set>
                                      <p:cBhvr>
                                        <p:cTn id="16" dur="1" fill="hold">
                                          <p:stCondLst>
                                            <p:cond delay="0"/>
                                          </p:stCondLst>
                                        </p:cTn>
                                        <p:tgtEl>
                                          <p:spTgt spid="21507"/>
                                        </p:tgtEl>
                                        <p:attrNameLst>
                                          <p:attrName>style.visibility</p:attrName>
                                        </p:attrNameLst>
                                      </p:cBhvr>
                                      <p:to>
                                        <p:strVal val="visible"/>
                                      </p:to>
                                    </p:set>
                                    <p:anim calcmode="lin" valueType="num">
                                      <p:cBhvr additive="base">
                                        <p:cTn id="17" dur="500" fill="hold"/>
                                        <p:tgtEl>
                                          <p:spTgt spid="21507"/>
                                        </p:tgtEl>
                                        <p:attrNameLst>
                                          <p:attrName>ppt_x</p:attrName>
                                        </p:attrNameLst>
                                      </p:cBhvr>
                                      <p:tavLst>
                                        <p:tav tm="0">
                                          <p:val>
                                            <p:strVal val="0-#ppt_w/2"/>
                                          </p:val>
                                        </p:tav>
                                        <p:tav tm="100000">
                                          <p:val>
                                            <p:strVal val="#ppt_x"/>
                                          </p:val>
                                        </p:tav>
                                      </p:tavLst>
                                    </p:anim>
                                    <p:anim calcmode="lin" valueType="num">
                                      <p:cBhvr additive="base">
                                        <p:cTn id="18" dur="500" fill="hold"/>
                                        <p:tgtEl>
                                          <p:spTgt spid="2150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tangolo 1">
            <a:extLst>
              <a:ext uri="{FF2B5EF4-FFF2-40B4-BE49-F238E27FC236}">
                <a16:creationId xmlns:a16="http://schemas.microsoft.com/office/drawing/2014/main" id="{7521FE8E-617A-4150-869F-C0FA1A9AA4C4}"/>
              </a:ext>
            </a:extLst>
          </p:cNvPr>
          <p:cNvSpPr/>
          <p:nvPr/>
        </p:nvSpPr>
        <p:spPr>
          <a:xfrm>
            <a:off x="3048000" y="504268"/>
            <a:ext cx="6096000" cy="1324402"/>
          </a:xfrm>
          <a:prstGeom prst="rect">
            <a:avLst/>
          </a:prstGeom>
        </p:spPr>
        <p:txBody>
          <a:bodyPr>
            <a:spAutoFit/>
          </a:bodyPr>
          <a:lstStyle/>
          <a:p>
            <a:pPr algn="ctr">
              <a:lnSpc>
                <a:spcPts val="3000"/>
              </a:lnSpc>
              <a:spcAft>
                <a:spcPts val="375"/>
              </a:spcAft>
            </a:pPr>
            <a:r>
              <a:rPr lang="it-IT" sz="2400" dirty="0">
                <a:latin typeface="Helvetica" panose="020B0604020202030204" pitchFamily="34" charset="0"/>
              </a:rPr>
              <a:t>CONCLUSIONI</a:t>
            </a:r>
            <a:endParaRPr lang="it-IT" sz="2400" b="1" dirty="0">
              <a:latin typeface="Helvetica" panose="020B0604020202030204" pitchFamily="34" charset="0"/>
            </a:endParaRPr>
          </a:p>
          <a:p>
            <a:pPr algn="ctr">
              <a:lnSpc>
                <a:spcPts val="3000"/>
              </a:lnSpc>
              <a:spcAft>
                <a:spcPts val="375"/>
              </a:spcAft>
            </a:pPr>
            <a:r>
              <a:rPr lang="it-IT" sz="2400" dirty="0">
                <a:latin typeface="Helvetica" panose="020B0604020202030204" pitchFamily="34" charset="0"/>
              </a:rPr>
              <a:t>Progettazione integrata</a:t>
            </a:r>
            <a:endParaRPr lang="it-IT" sz="2400" b="1" dirty="0">
              <a:latin typeface="Helvetica" panose="020B0604020202030204" pitchFamily="34" charset="0"/>
            </a:endParaRPr>
          </a:p>
          <a:p>
            <a:pPr algn="ctr">
              <a:lnSpc>
                <a:spcPts val="3000"/>
              </a:lnSpc>
              <a:spcAft>
                <a:spcPts val="375"/>
              </a:spcAft>
            </a:pPr>
            <a:r>
              <a:rPr lang="it-IT" sz="2400" dirty="0">
                <a:latin typeface="Helvetica" panose="020B0604020202030204" pitchFamily="34" charset="0"/>
              </a:rPr>
              <a:t>medici specialisti operatori care-</a:t>
            </a:r>
            <a:r>
              <a:rPr lang="it-IT" sz="2400" dirty="0" err="1">
                <a:latin typeface="Helvetica" panose="020B0604020202030204" pitchFamily="34" charset="0"/>
              </a:rPr>
              <a:t>giver</a:t>
            </a:r>
            <a:r>
              <a:rPr lang="it-IT" sz="2400" dirty="0">
                <a:latin typeface="Helvetica" panose="020B0604020202030204" pitchFamily="34" charset="0"/>
              </a:rPr>
              <a:t> </a:t>
            </a:r>
            <a:endParaRPr lang="it-IT" sz="2400" b="1" dirty="0">
              <a:effectLst/>
              <a:latin typeface="Helvetica" panose="020B0604020202030204" pitchFamily="34" charset="0"/>
            </a:endParaRPr>
          </a:p>
        </p:txBody>
      </p:sp>
      <p:pic>
        <p:nvPicPr>
          <p:cNvPr id="22529" name="Immagine 2" descr="Risultati immagini per GRUPPO DI LAVORO">
            <a:extLst>
              <a:ext uri="{FF2B5EF4-FFF2-40B4-BE49-F238E27FC236}">
                <a16:creationId xmlns:a16="http://schemas.microsoft.com/office/drawing/2014/main" id="{764ED7AD-F38F-4992-ADEB-358FC5F6D70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53930" y="1976565"/>
            <a:ext cx="7484140" cy="42061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08232583"/>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3" name="Picture 1">
            <a:extLst>
              <a:ext uri="{FF2B5EF4-FFF2-40B4-BE49-F238E27FC236}">
                <a16:creationId xmlns:a16="http://schemas.microsoft.com/office/drawing/2014/main" id="{76D405A3-A24A-4BD0-BC5F-E72E785EAE7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53613" y="6015"/>
            <a:ext cx="9684774" cy="685198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9578096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asellaDiTesto 3">
            <a:extLst>
              <a:ext uri="{FF2B5EF4-FFF2-40B4-BE49-F238E27FC236}">
                <a16:creationId xmlns:a16="http://schemas.microsoft.com/office/drawing/2014/main" id="{81C70FFB-229B-41D2-96C5-5CEACB50BF44}"/>
              </a:ext>
            </a:extLst>
          </p:cNvPr>
          <p:cNvSpPr txBox="1"/>
          <p:nvPr/>
        </p:nvSpPr>
        <p:spPr>
          <a:xfrm>
            <a:off x="320847" y="1930718"/>
            <a:ext cx="11166070" cy="923330"/>
          </a:xfrm>
          <a:prstGeom prst="rect">
            <a:avLst/>
          </a:prstGeom>
          <a:noFill/>
        </p:spPr>
        <p:txBody>
          <a:bodyPr wrap="none" rtlCol="0">
            <a:spAutoFit/>
          </a:bodyPr>
          <a:lstStyle/>
          <a:p>
            <a:r>
              <a:rPr lang="it-IT" dirty="0">
                <a:latin typeface="Helvetica" panose="020B0604020202030204" pitchFamily="34" charset="0"/>
              </a:rPr>
              <a:t>AMBIENTE NON SOLO SPAZIO DI ACCOGLIENZA MA ANCHE AMBIENTE TERAPICO O PROTESICO </a:t>
            </a:r>
          </a:p>
          <a:p>
            <a:r>
              <a:rPr lang="it-IT" dirty="0">
                <a:latin typeface="Helvetica" panose="020B0604020202030204" pitchFamily="34" charset="0"/>
              </a:rPr>
              <a:t>CHE AGISCE SULLA PERSONA</a:t>
            </a:r>
          </a:p>
          <a:p>
            <a:endParaRPr lang="it-IT" b="1" dirty="0">
              <a:latin typeface="Helvetica" panose="020B0604020202030204" pitchFamily="34" charset="0"/>
            </a:endParaRPr>
          </a:p>
        </p:txBody>
      </p:sp>
      <p:sp>
        <p:nvSpPr>
          <p:cNvPr id="5" name="CasellaDiTesto 4">
            <a:extLst>
              <a:ext uri="{FF2B5EF4-FFF2-40B4-BE49-F238E27FC236}">
                <a16:creationId xmlns:a16="http://schemas.microsoft.com/office/drawing/2014/main" id="{C91388B0-077F-4B2C-8743-63DC2D26C6B2}"/>
              </a:ext>
            </a:extLst>
          </p:cNvPr>
          <p:cNvSpPr txBox="1"/>
          <p:nvPr/>
        </p:nvSpPr>
        <p:spPr>
          <a:xfrm>
            <a:off x="320847" y="2627906"/>
            <a:ext cx="10407015" cy="2031325"/>
          </a:xfrm>
          <a:prstGeom prst="rect">
            <a:avLst/>
          </a:prstGeom>
          <a:noFill/>
        </p:spPr>
        <p:txBody>
          <a:bodyPr wrap="square" rtlCol="0">
            <a:spAutoFit/>
          </a:bodyPr>
          <a:lstStyle/>
          <a:p>
            <a:r>
              <a:rPr lang="it-IT" dirty="0">
                <a:latin typeface="Helvetica" panose="020B0604020202030204" pitchFamily="34" charset="0"/>
              </a:rPr>
              <a:t>può promuovere la sicurezza, può contenere la paura, può riattivare la memoria, può facilitare l’orientamento, può ridurre il senso di frustrazione attraverso la sensazione di sicurezza.</a:t>
            </a:r>
          </a:p>
          <a:p>
            <a:r>
              <a:rPr lang="it-IT" dirty="0">
                <a:latin typeface="Helvetica" panose="020B0604020202030204" pitchFamily="34" charset="0"/>
              </a:rPr>
              <a:t> </a:t>
            </a:r>
          </a:p>
          <a:p>
            <a:r>
              <a:rPr lang="it-IT" dirty="0">
                <a:latin typeface="Helvetica" panose="020B0604020202030204" pitchFamily="34" charset="0"/>
              </a:rPr>
              <a:t>Tutto ciò può avvenire anche in uno stato di inconsapevolezza: ragione per</a:t>
            </a:r>
          </a:p>
          <a:p>
            <a:r>
              <a:rPr lang="it-IT" dirty="0">
                <a:latin typeface="Helvetica" panose="020B0604020202030204" pitchFamily="34" charset="0"/>
              </a:rPr>
              <a:t>cui la componente percettivo sensoriale deve diventare prevalente rispetto a quella funzionale nei criteri di concezione e progettazione degli spazi.</a:t>
            </a:r>
          </a:p>
          <a:p>
            <a:endParaRPr lang="it-IT" dirty="0"/>
          </a:p>
        </p:txBody>
      </p:sp>
    </p:spTree>
    <p:extLst>
      <p:ext uri="{BB962C8B-B14F-4D97-AF65-F5344CB8AC3E}">
        <p14:creationId xmlns:p14="http://schemas.microsoft.com/office/powerpoint/2010/main" val="2699462033"/>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tangolo 1">
            <a:extLst>
              <a:ext uri="{FF2B5EF4-FFF2-40B4-BE49-F238E27FC236}">
                <a16:creationId xmlns:a16="http://schemas.microsoft.com/office/drawing/2014/main" id="{3C07079D-8AE0-42E9-9B02-DD849B766B1C}"/>
              </a:ext>
            </a:extLst>
          </p:cNvPr>
          <p:cNvSpPr/>
          <p:nvPr/>
        </p:nvSpPr>
        <p:spPr>
          <a:xfrm>
            <a:off x="2375169" y="561496"/>
            <a:ext cx="7441659" cy="497637"/>
          </a:xfrm>
          <a:prstGeom prst="rect">
            <a:avLst/>
          </a:prstGeom>
        </p:spPr>
        <p:txBody>
          <a:bodyPr wrap="square">
            <a:spAutoFit/>
          </a:bodyPr>
          <a:lstStyle/>
          <a:p>
            <a:pPr algn="ctr">
              <a:lnSpc>
                <a:spcPts val="3000"/>
              </a:lnSpc>
              <a:spcAft>
                <a:spcPts val="375"/>
              </a:spcAft>
            </a:pPr>
            <a:r>
              <a:rPr lang="it-IT" sz="4000" b="1" dirty="0">
                <a:effectLst/>
                <a:latin typeface="Helvetica" panose="020B0604020202030204" pitchFamily="34" charset="0"/>
              </a:rPr>
              <a:t>GRAZIE PER L’ATTENZIONE</a:t>
            </a:r>
          </a:p>
        </p:txBody>
      </p:sp>
      <p:pic>
        <p:nvPicPr>
          <p:cNvPr id="4" name="Immagine 3">
            <a:extLst>
              <a:ext uri="{FF2B5EF4-FFF2-40B4-BE49-F238E27FC236}">
                <a16:creationId xmlns:a16="http://schemas.microsoft.com/office/drawing/2014/main" id="{C5D74A67-9E1C-42DA-B32E-BCC894F88BE3}"/>
              </a:ext>
            </a:extLst>
          </p:cNvPr>
          <p:cNvPicPr>
            <a:picLocks noChangeAspect="1"/>
          </p:cNvPicPr>
          <p:nvPr/>
        </p:nvPicPr>
        <p:blipFill>
          <a:blip r:embed="rId2" cstate="hqprint">
            <a:extLst>
              <a:ext uri="{28A0092B-C50C-407E-A947-70E740481C1C}">
                <a14:useLocalDpi xmlns:a14="http://schemas.microsoft.com/office/drawing/2010/main" val="0"/>
              </a:ext>
            </a:extLst>
          </a:blip>
          <a:stretch>
            <a:fillRect/>
          </a:stretch>
        </p:blipFill>
        <p:spPr>
          <a:xfrm>
            <a:off x="3900886" y="1392458"/>
            <a:ext cx="4562402" cy="1555484"/>
          </a:xfrm>
          <a:prstGeom prst="rect">
            <a:avLst/>
          </a:prstGeom>
        </p:spPr>
      </p:pic>
      <p:sp>
        <p:nvSpPr>
          <p:cNvPr id="3" name="CasellaDiTesto 2">
            <a:extLst>
              <a:ext uri="{FF2B5EF4-FFF2-40B4-BE49-F238E27FC236}">
                <a16:creationId xmlns:a16="http://schemas.microsoft.com/office/drawing/2014/main" id="{B61A3B8E-9C36-47C0-923D-1ED510F38DE2}"/>
              </a:ext>
            </a:extLst>
          </p:cNvPr>
          <p:cNvSpPr txBox="1"/>
          <p:nvPr/>
        </p:nvSpPr>
        <p:spPr>
          <a:xfrm>
            <a:off x="4644775" y="2947942"/>
            <a:ext cx="3074624" cy="805349"/>
          </a:xfrm>
          <a:prstGeom prst="rect">
            <a:avLst/>
          </a:prstGeom>
          <a:noFill/>
        </p:spPr>
        <p:txBody>
          <a:bodyPr wrap="none" rtlCol="0">
            <a:spAutoFit/>
          </a:bodyPr>
          <a:lstStyle/>
          <a:p>
            <a:pPr algn="ctr">
              <a:lnSpc>
                <a:spcPts val="3000"/>
              </a:lnSpc>
              <a:spcAft>
                <a:spcPts val="375"/>
              </a:spcAft>
            </a:pPr>
            <a:r>
              <a:rPr lang="it-IT" b="1" dirty="0">
                <a:latin typeface="Helvetica" panose="020B0604020202030204" pitchFamily="34" charset="0"/>
              </a:rPr>
              <a:t>Arch. Antonio Venturato</a:t>
            </a:r>
          </a:p>
          <a:p>
            <a:endParaRPr lang="it-IT" dirty="0"/>
          </a:p>
        </p:txBody>
      </p:sp>
      <p:sp>
        <p:nvSpPr>
          <p:cNvPr id="7" name="Rettangolo 6">
            <a:extLst>
              <a:ext uri="{FF2B5EF4-FFF2-40B4-BE49-F238E27FC236}">
                <a16:creationId xmlns:a16="http://schemas.microsoft.com/office/drawing/2014/main" id="{7C292319-B622-4692-A6A5-2E0948A29A86}"/>
              </a:ext>
            </a:extLst>
          </p:cNvPr>
          <p:cNvSpPr/>
          <p:nvPr/>
        </p:nvSpPr>
        <p:spPr>
          <a:xfrm>
            <a:off x="5024680" y="5832392"/>
            <a:ext cx="2142639" cy="433452"/>
          </a:xfrm>
          <a:prstGeom prst="rect">
            <a:avLst/>
          </a:prstGeom>
        </p:spPr>
        <p:txBody>
          <a:bodyPr wrap="none">
            <a:spAutoFit/>
          </a:bodyPr>
          <a:lstStyle/>
          <a:p>
            <a:pPr algn="ctr">
              <a:lnSpc>
                <a:spcPts val="3000"/>
              </a:lnSpc>
              <a:spcAft>
                <a:spcPts val="375"/>
              </a:spcAft>
            </a:pPr>
            <a:r>
              <a:rPr lang="it-IT" b="1" dirty="0">
                <a:latin typeface="Helvetica" panose="020B0604020202030204" pitchFamily="34" charset="0"/>
              </a:rPr>
              <a:t>Valerio Vinci, </a:t>
            </a:r>
            <a:r>
              <a:rPr lang="it-IT" b="1" dirty="0" err="1">
                <a:latin typeface="Helvetica" panose="020B0604020202030204" pitchFamily="34" charset="0"/>
              </a:rPr>
              <a:t>PhD</a:t>
            </a:r>
            <a:endParaRPr lang="it-IT" b="1" dirty="0">
              <a:latin typeface="Helvetica" panose="020B0604020202030204" pitchFamily="34" charset="0"/>
            </a:endParaRPr>
          </a:p>
        </p:txBody>
      </p:sp>
      <p:pic>
        <p:nvPicPr>
          <p:cNvPr id="8" name="Immagin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793069" y="4316362"/>
            <a:ext cx="4615855" cy="1347017"/>
          </a:xfrm>
          <a:prstGeom prst="rect">
            <a:avLst/>
          </a:prstGeom>
        </p:spPr>
      </p:pic>
    </p:spTree>
    <p:extLst>
      <p:ext uri="{BB962C8B-B14F-4D97-AF65-F5344CB8AC3E}">
        <p14:creationId xmlns:p14="http://schemas.microsoft.com/office/powerpoint/2010/main" val="291017794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asellaDiTesto 3">
            <a:extLst>
              <a:ext uri="{FF2B5EF4-FFF2-40B4-BE49-F238E27FC236}">
                <a16:creationId xmlns:a16="http://schemas.microsoft.com/office/drawing/2014/main" id="{ADBE3A28-19B2-4B0D-B2E7-1C6DCA11642B}"/>
              </a:ext>
            </a:extLst>
          </p:cNvPr>
          <p:cNvSpPr txBox="1"/>
          <p:nvPr/>
        </p:nvSpPr>
        <p:spPr>
          <a:xfrm>
            <a:off x="295275" y="476250"/>
            <a:ext cx="7372350" cy="861774"/>
          </a:xfrm>
          <a:prstGeom prst="rect">
            <a:avLst/>
          </a:prstGeom>
          <a:noFill/>
        </p:spPr>
        <p:txBody>
          <a:bodyPr wrap="square" rtlCol="0">
            <a:spAutoFit/>
          </a:bodyPr>
          <a:lstStyle/>
          <a:p>
            <a:r>
              <a:rPr lang="it-IT" sz="3200" dirty="0">
                <a:latin typeface="Helvetica" panose="020B0604020202030204" pitchFamily="34" charset="0"/>
              </a:rPr>
              <a:t>NORMATIVA E LINEE GUIDA</a:t>
            </a:r>
            <a:endParaRPr lang="it-IT" sz="3200" b="1" dirty="0">
              <a:latin typeface="Helvetica" panose="020B0604020202030204" pitchFamily="34" charset="0"/>
            </a:endParaRPr>
          </a:p>
          <a:p>
            <a:endParaRPr lang="it-IT" dirty="0"/>
          </a:p>
        </p:txBody>
      </p:sp>
      <p:sp>
        <p:nvSpPr>
          <p:cNvPr id="5" name="CasellaDiTesto 4">
            <a:extLst>
              <a:ext uri="{FF2B5EF4-FFF2-40B4-BE49-F238E27FC236}">
                <a16:creationId xmlns:a16="http://schemas.microsoft.com/office/drawing/2014/main" id="{2427A072-9183-41F9-B4A6-D1B82F15ADA4}"/>
              </a:ext>
            </a:extLst>
          </p:cNvPr>
          <p:cNvSpPr txBox="1"/>
          <p:nvPr/>
        </p:nvSpPr>
        <p:spPr>
          <a:xfrm>
            <a:off x="295275" y="1933575"/>
            <a:ext cx="9372600" cy="2585323"/>
          </a:xfrm>
          <a:prstGeom prst="rect">
            <a:avLst/>
          </a:prstGeom>
          <a:noFill/>
        </p:spPr>
        <p:txBody>
          <a:bodyPr wrap="square" rtlCol="0">
            <a:spAutoFit/>
          </a:bodyPr>
          <a:lstStyle/>
          <a:p>
            <a:r>
              <a:rPr lang="it-IT" dirty="0">
                <a:latin typeface="Helvetica" panose="020B0604020202030204" pitchFamily="34" charset="0"/>
              </a:rPr>
              <a:t>D.P.C.M. del 22.12.89  per la realizzazione di strutture residenziali per anziani non autosufficienti (ivi compresi i soggetti affetti da minoranze fisiche, psichiche e sensoriali).</a:t>
            </a:r>
          </a:p>
          <a:p>
            <a:endParaRPr lang="it-IT" dirty="0">
              <a:latin typeface="Helvetica" panose="020B0604020202030204" pitchFamily="34" charset="0"/>
            </a:endParaRPr>
          </a:p>
          <a:p>
            <a:r>
              <a:rPr lang="it-IT" dirty="0">
                <a:latin typeface="Helvetica" panose="020B0604020202030204" pitchFamily="34" charset="0"/>
              </a:rPr>
              <a:t>Il decreto prevede un valore di 40/45 mq per ospite, superficie considerata al netto delle strutture perimetrali 30 mq ospite per centri diurni.</a:t>
            </a:r>
          </a:p>
          <a:p>
            <a:endParaRPr lang="it-IT" dirty="0">
              <a:latin typeface="Helvetica" panose="020B0604020202030204" pitchFamily="34" charset="0"/>
            </a:endParaRPr>
          </a:p>
          <a:p>
            <a:r>
              <a:rPr lang="it-IT" dirty="0">
                <a:latin typeface="Helvetica" panose="020B0604020202030204" pitchFamily="34" charset="0"/>
              </a:rPr>
              <a:t>Linee guida Regione Lombardia</a:t>
            </a:r>
          </a:p>
          <a:p>
            <a:endParaRPr lang="it-IT" b="1" dirty="0">
              <a:latin typeface="Helvetica" panose="020B0604020202030204" pitchFamily="34" charset="0"/>
            </a:endParaRPr>
          </a:p>
          <a:p>
            <a:r>
              <a:rPr lang="it-IT" dirty="0">
                <a:latin typeface="Helvetica" panose="020B0604020202030204" pitchFamily="34" charset="0"/>
              </a:rPr>
              <a:t>Linee guida Regione Toscana</a:t>
            </a:r>
          </a:p>
        </p:txBody>
      </p:sp>
    </p:spTree>
    <p:extLst>
      <p:ext uri="{BB962C8B-B14F-4D97-AF65-F5344CB8AC3E}">
        <p14:creationId xmlns:p14="http://schemas.microsoft.com/office/powerpoint/2010/main" val="14402372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asellaDiTesto 3">
            <a:extLst>
              <a:ext uri="{FF2B5EF4-FFF2-40B4-BE49-F238E27FC236}">
                <a16:creationId xmlns:a16="http://schemas.microsoft.com/office/drawing/2014/main" id="{A655F2A2-28E1-4A08-AD2C-85E70D7BA7A7}"/>
              </a:ext>
            </a:extLst>
          </p:cNvPr>
          <p:cNvSpPr txBox="1"/>
          <p:nvPr/>
        </p:nvSpPr>
        <p:spPr>
          <a:xfrm>
            <a:off x="299001" y="1951672"/>
            <a:ext cx="11892999" cy="1477328"/>
          </a:xfrm>
          <a:prstGeom prst="rect">
            <a:avLst/>
          </a:prstGeom>
          <a:noFill/>
        </p:spPr>
        <p:txBody>
          <a:bodyPr wrap="none" rtlCol="0">
            <a:spAutoFit/>
          </a:bodyPr>
          <a:lstStyle/>
          <a:p>
            <a:r>
              <a:rPr lang="it-IT" b="1" dirty="0">
                <a:latin typeface="Helvetica" panose="020B0604020202030204" pitchFamily="34" charset="0"/>
              </a:rPr>
              <a:t>ESPERIENZA CANADESE: IL METODO GENTLE CARE</a:t>
            </a:r>
          </a:p>
          <a:p>
            <a:r>
              <a:rPr lang="it-IT" dirty="0">
                <a:latin typeface="Helvetica" panose="020B0604020202030204" pitchFamily="34" charset="0"/>
              </a:rPr>
              <a:t> </a:t>
            </a:r>
          </a:p>
          <a:p>
            <a:r>
              <a:rPr lang="it-IT" dirty="0">
                <a:latin typeface="Helvetica" panose="020B0604020202030204" pitchFamily="34" charset="0"/>
              </a:rPr>
              <a:t>Piccoli nuclei simili ad ambienti domestici: massimo grado di libertà con il massimo livello di sicurezza necessità di </a:t>
            </a:r>
          </a:p>
          <a:p>
            <a:r>
              <a:rPr lang="it-IT" dirty="0">
                <a:latin typeface="Helvetica" panose="020B0604020202030204" pitchFamily="34" charset="0"/>
              </a:rPr>
              <a:t>creare luoghi anche per i parenti che partecipano al care-giving.</a:t>
            </a:r>
          </a:p>
          <a:p>
            <a:endParaRPr lang="it-IT" dirty="0"/>
          </a:p>
        </p:txBody>
      </p:sp>
    </p:spTree>
    <p:extLst>
      <p:ext uri="{BB962C8B-B14F-4D97-AF65-F5344CB8AC3E}">
        <p14:creationId xmlns:p14="http://schemas.microsoft.com/office/powerpoint/2010/main" val="30065398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asellaDiTesto 3">
            <a:extLst>
              <a:ext uri="{FF2B5EF4-FFF2-40B4-BE49-F238E27FC236}">
                <a16:creationId xmlns:a16="http://schemas.microsoft.com/office/drawing/2014/main" id="{F07971B3-F9C6-4FFA-9A21-5ACE68952292}"/>
              </a:ext>
            </a:extLst>
          </p:cNvPr>
          <p:cNvSpPr txBox="1"/>
          <p:nvPr/>
        </p:nvSpPr>
        <p:spPr>
          <a:xfrm>
            <a:off x="246114" y="516195"/>
            <a:ext cx="13387753" cy="646331"/>
          </a:xfrm>
          <a:prstGeom prst="rect">
            <a:avLst/>
          </a:prstGeom>
          <a:noFill/>
        </p:spPr>
        <p:txBody>
          <a:bodyPr wrap="square" rtlCol="0">
            <a:spAutoFit/>
          </a:bodyPr>
          <a:lstStyle/>
          <a:p>
            <a:r>
              <a:rPr lang="it-IT" dirty="0">
                <a:latin typeface="Helvetica" panose="020B0604020202030204" pitchFamily="34" charset="0"/>
              </a:rPr>
              <a:t>ESPERIANZA AMERICANA</a:t>
            </a:r>
          </a:p>
          <a:p>
            <a:r>
              <a:rPr lang="it-IT" dirty="0">
                <a:latin typeface="Helvetica" panose="020B0604020202030204" pitchFamily="34" charset="0"/>
              </a:rPr>
              <a:t>Basata su una serie di test di verifica e sondaggi su strutture esistenti</a:t>
            </a:r>
          </a:p>
        </p:txBody>
      </p:sp>
      <p:sp>
        <p:nvSpPr>
          <p:cNvPr id="5" name="Rettangolo 4">
            <a:extLst>
              <a:ext uri="{FF2B5EF4-FFF2-40B4-BE49-F238E27FC236}">
                <a16:creationId xmlns:a16="http://schemas.microsoft.com/office/drawing/2014/main" id="{5D18200B-2A82-4602-BB8A-AEAD742D5782}"/>
              </a:ext>
            </a:extLst>
          </p:cNvPr>
          <p:cNvSpPr/>
          <p:nvPr/>
        </p:nvSpPr>
        <p:spPr>
          <a:xfrm>
            <a:off x="511892" y="1162526"/>
            <a:ext cx="9517626" cy="5355312"/>
          </a:xfrm>
          <a:prstGeom prst="rect">
            <a:avLst/>
          </a:prstGeom>
        </p:spPr>
        <p:txBody>
          <a:bodyPr wrap="square">
            <a:spAutoFit/>
          </a:bodyPr>
          <a:lstStyle/>
          <a:p>
            <a:r>
              <a:rPr lang="it-IT" b="1" dirty="0">
                <a:latin typeface="Helvetica" panose="020B0604020202030204" pitchFamily="34" charset="0"/>
              </a:rPr>
              <a:t>Spazio comune</a:t>
            </a:r>
          </a:p>
          <a:p>
            <a:r>
              <a:rPr lang="it-IT" b="1" dirty="0">
                <a:latin typeface="Helvetica" panose="020B0604020202030204" pitchFamily="34" charset="0"/>
              </a:rPr>
              <a:t>Alta quantità - Alta variabilità</a:t>
            </a:r>
          </a:p>
          <a:p>
            <a:r>
              <a:rPr lang="it-IT" dirty="0">
                <a:latin typeface="Helvetica" panose="020B0604020202030204" pitchFamily="34" charset="0"/>
              </a:rPr>
              <a:t>Il numero ottimale per le aree di attività varierà in funzione delle</a:t>
            </a:r>
          </a:p>
          <a:p>
            <a:r>
              <a:rPr lang="it-IT" dirty="0">
                <a:latin typeface="Helvetica" panose="020B0604020202030204" pitchFamily="34" charset="0"/>
              </a:rPr>
              <a:t>dimensioni generali dell’unità e del numero dei residenti. La situazione sarà ottimale se, oltre ad una corretta quantità di tali aree, che saranno anche distinte fisicamente.</a:t>
            </a:r>
          </a:p>
          <a:p>
            <a:r>
              <a:rPr lang="it-IT" dirty="0">
                <a:latin typeface="Helvetica" panose="020B0604020202030204" pitchFamily="34" charset="0"/>
              </a:rPr>
              <a:t> </a:t>
            </a:r>
            <a:endParaRPr lang="it-IT" b="1" dirty="0">
              <a:latin typeface="Helvetica" panose="020B0604020202030204" pitchFamily="34" charset="0"/>
            </a:endParaRPr>
          </a:p>
          <a:p>
            <a:r>
              <a:rPr lang="it-IT" b="1" dirty="0">
                <a:latin typeface="Helvetica" panose="020B0604020202030204" pitchFamily="34" charset="0"/>
              </a:rPr>
              <a:t>Libertà esterna</a:t>
            </a:r>
          </a:p>
          <a:p>
            <a:r>
              <a:rPr lang="it-IT" b="1" dirty="0">
                <a:latin typeface="Helvetica" panose="020B0604020202030204" pitchFamily="34" charset="0"/>
              </a:rPr>
              <a:t>Alta disponibilità - Alto supporto</a:t>
            </a:r>
          </a:p>
          <a:p>
            <a:r>
              <a:rPr lang="it-IT" dirty="0">
                <a:latin typeface="Helvetica" panose="020B0604020202030204" pitchFamily="34" charset="0"/>
              </a:rPr>
              <a:t>Si tratta di unità con spazi aperti accessibili autonomamente e in condizioni di massima sicurezza. Il supporto include il contatto con la terra, la presenza di piante non velenose, la visibilità delle porte di accesso al giardino e la possibilità di svolgere determinate attività in condizioni di autonomia. Inoltre, tali giardini saranno complanari con l’unità e posizionati in modo da favorire il controllo da parte dello staff.</a:t>
            </a:r>
          </a:p>
          <a:p>
            <a:r>
              <a:rPr lang="it-IT" dirty="0">
                <a:latin typeface="Helvetica" panose="020B0604020202030204" pitchFamily="34" charset="0"/>
              </a:rPr>
              <a:t> </a:t>
            </a:r>
            <a:endParaRPr lang="it-IT" b="1" dirty="0">
              <a:latin typeface="Helvetica" panose="020B0604020202030204" pitchFamily="34" charset="0"/>
            </a:endParaRPr>
          </a:p>
          <a:p>
            <a:r>
              <a:rPr lang="it-IT" b="1" dirty="0">
                <a:latin typeface="Helvetica" panose="020B0604020202030204" pitchFamily="34" charset="0"/>
              </a:rPr>
              <a:t>Residenzialità</a:t>
            </a:r>
          </a:p>
          <a:p>
            <a:r>
              <a:rPr lang="it-IT" b="1" dirty="0">
                <a:latin typeface="Helvetica" panose="020B0604020202030204" pitchFamily="34" charset="0"/>
              </a:rPr>
              <a:t>Alta dimensione - Alta familiarità</a:t>
            </a:r>
          </a:p>
          <a:p>
            <a:r>
              <a:rPr lang="it-IT" dirty="0">
                <a:latin typeface="Helvetica" panose="020B0604020202030204" pitchFamily="34" charset="0"/>
              </a:rPr>
              <a:t>In ambienti con caratteristiche di familiarità, piccoli per dimensioni dello spazio e con un limitato numero di ospiti</a:t>
            </a:r>
          </a:p>
          <a:p>
            <a:r>
              <a:rPr lang="it-IT" dirty="0">
                <a:latin typeface="Helvetica" panose="020B0604020202030204" pitchFamily="34" charset="0"/>
              </a:rPr>
              <a:t> </a:t>
            </a:r>
            <a:endParaRPr lang="it-IT" b="1" dirty="0">
              <a:latin typeface="Helvetica" panose="020B0604020202030204" pitchFamily="34" charset="0"/>
            </a:endParaRPr>
          </a:p>
        </p:txBody>
      </p:sp>
      <p:sp>
        <p:nvSpPr>
          <p:cNvPr id="6" name="CasellaDiTesto 5">
            <a:extLst>
              <a:ext uri="{FF2B5EF4-FFF2-40B4-BE49-F238E27FC236}">
                <a16:creationId xmlns:a16="http://schemas.microsoft.com/office/drawing/2014/main" id="{F0184799-2E71-4D60-87EA-C1EC962118FC}"/>
              </a:ext>
            </a:extLst>
          </p:cNvPr>
          <p:cNvSpPr txBox="1"/>
          <p:nvPr/>
        </p:nvSpPr>
        <p:spPr>
          <a:xfrm>
            <a:off x="511892" y="1162526"/>
            <a:ext cx="9930581" cy="5078313"/>
          </a:xfrm>
          <a:prstGeom prst="rect">
            <a:avLst/>
          </a:prstGeom>
          <a:noFill/>
        </p:spPr>
        <p:txBody>
          <a:bodyPr wrap="square" rtlCol="0">
            <a:spAutoFit/>
          </a:bodyPr>
          <a:lstStyle/>
          <a:p>
            <a:r>
              <a:rPr lang="it-IT" b="1" dirty="0">
                <a:latin typeface="Helvetica" panose="020B0604020202030204" pitchFamily="34" charset="0"/>
              </a:rPr>
              <a:t>Alto controllo - Alta non visibilità</a:t>
            </a:r>
          </a:p>
          <a:p>
            <a:r>
              <a:rPr lang="it-IT" dirty="0">
                <a:latin typeface="Helvetica" panose="020B0604020202030204" pitchFamily="34" charset="0"/>
              </a:rPr>
              <a:t>È il caso di una unità che presenta l’uscita verso l’esterno controllata,</a:t>
            </a:r>
          </a:p>
          <a:p>
            <a:r>
              <a:rPr lang="it-IT" dirty="0">
                <a:latin typeface="Helvetica" panose="020B0604020202030204" pitchFamily="34" charset="0"/>
              </a:rPr>
              <a:t>ma difficilmente individuabile dai residenti, ad esempio grazie</a:t>
            </a:r>
          </a:p>
          <a:p>
            <a:r>
              <a:rPr lang="it-IT" dirty="0">
                <a:latin typeface="Helvetica" panose="020B0604020202030204" pitchFamily="34" charset="0"/>
              </a:rPr>
              <a:t>alla mimetizzazione cromatica delle porte con le pareti. Le conseguenze</a:t>
            </a:r>
          </a:p>
          <a:p>
            <a:r>
              <a:rPr lang="it-IT" dirty="0">
                <a:latin typeface="Helvetica" panose="020B0604020202030204" pitchFamily="34" charset="0"/>
              </a:rPr>
              <a:t>saranno la diminuzione delle fughe e una maggiore facilità per lo staff nell’attività di controllo.</a:t>
            </a:r>
          </a:p>
          <a:p>
            <a:endParaRPr lang="it-IT" dirty="0">
              <a:latin typeface="Helvetica" panose="020B0604020202030204" pitchFamily="34" charset="0"/>
            </a:endParaRPr>
          </a:p>
          <a:p>
            <a:r>
              <a:rPr lang="it-IT" b="1" dirty="0">
                <a:latin typeface="Helvetica" panose="020B0604020202030204" pitchFamily="34" charset="0"/>
              </a:rPr>
              <a:t>Percorsi di vagabondaggio</a:t>
            </a:r>
          </a:p>
          <a:p>
            <a:r>
              <a:rPr lang="it-IT" b="1" dirty="0">
                <a:latin typeface="Helvetica" panose="020B0604020202030204" pitchFamily="34" charset="0"/>
              </a:rPr>
              <a:t>Alta continuità - Alto way-</a:t>
            </a:r>
            <a:r>
              <a:rPr lang="it-IT" b="1" dirty="0" err="1">
                <a:latin typeface="Helvetica" panose="020B0604020202030204" pitchFamily="34" charset="0"/>
              </a:rPr>
              <a:t>finding</a:t>
            </a:r>
            <a:endParaRPr lang="it-IT" b="1" dirty="0">
              <a:latin typeface="Helvetica" panose="020B0604020202030204" pitchFamily="34" charset="0"/>
            </a:endParaRPr>
          </a:p>
          <a:p>
            <a:r>
              <a:rPr lang="it-IT" dirty="0">
                <a:latin typeface="Helvetica" panose="020B0604020202030204" pitchFamily="34" charset="0"/>
              </a:rPr>
              <a:t>I percorsi a sviluppo anulare, con punti di riferimento e attrattive,</a:t>
            </a:r>
          </a:p>
          <a:p>
            <a:r>
              <a:rPr lang="it-IT" dirty="0">
                <a:latin typeface="Helvetica" panose="020B0604020202030204" pitchFamily="34" charset="0"/>
              </a:rPr>
              <a:t>stimoleranno l’orientamento e ridurranno il comportamento</a:t>
            </a:r>
          </a:p>
          <a:p>
            <a:r>
              <a:rPr lang="it-IT" dirty="0">
                <a:latin typeface="Helvetica" panose="020B0604020202030204" pitchFamily="34" charset="0"/>
              </a:rPr>
              <a:t>aggressivo, migliorando i cicli di sonno-veglia e la salute cardiovascolare</a:t>
            </a:r>
          </a:p>
          <a:p>
            <a:r>
              <a:rPr lang="it-IT" dirty="0">
                <a:latin typeface="Helvetica" panose="020B0604020202030204" pitchFamily="34" charset="0"/>
              </a:rPr>
              <a:t>dei residenti, con conseguente riduzione dello stress a carico dello staff.</a:t>
            </a:r>
          </a:p>
          <a:p>
            <a:endParaRPr lang="it-IT" dirty="0">
              <a:latin typeface="Helvetica" panose="020B0604020202030204" pitchFamily="34" charset="0"/>
            </a:endParaRPr>
          </a:p>
          <a:p>
            <a:r>
              <a:rPr lang="it-IT" b="1" dirty="0">
                <a:latin typeface="Helvetica" panose="020B0604020202030204" pitchFamily="34" charset="0"/>
              </a:rPr>
              <a:t>Camere di degenza</a:t>
            </a:r>
          </a:p>
          <a:p>
            <a:r>
              <a:rPr lang="it-IT" b="1" dirty="0">
                <a:latin typeface="Helvetica" panose="020B0604020202030204" pitchFamily="34" charset="0"/>
              </a:rPr>
              <a:t>Alta privacy - Alta personalizzazione</a:t>
            </a:r>
          </a:p>
          <a:p>
            <a:r>
              <a:rPr lang="it-IT" dirty="0">
                <a:latin typeface="Helvetica" panose="020B0604020202030204" pitchFamily="34" charset="0"/>
              </a:rPr>
              <a:t>Il residente occuperà una camera singola, in condizioni di massima privacy e con la possibilità di personalizzare l’ambiente con oggetti a lui cari.</a:t>
            </a:r>
            <a:endParaRPr lang="it-IT" dirty="0"/>
          </a:p>
          <a:p>
            <a:endParaRPr lang="it-IT" dirty="0">
              <a:latin typeface="Helvetica" panose="020B0604020202030204" pitchFamily="34" charset="0"/>
            </a:endParaRPr>
          </a:p>
        </p:txBody>
      </p:sp>
      <p:sp>
        <p:nvSpPr>
          <p:cNvPr id="8" name="Rettangolo 7">
            <a:extLst>
              <a:ext uri="{FF2B5EF4-FFF2-40B4-BE49-F238E27FC236}">
                <a16:creationId xmlns:a16="http://schemas.microsoft.com/office/drawing/2014/main" id="{2BED706E-1F6B-40CB-B81E-4A842D5323DF}"/>
              </a:ext>
            </a:extLst>
          </p:cNvPr>
          <p:cNvSpPr/>
          <p:nvPr/>
        </p:nvSpPr>
        <p:spPr>
          <a:xfrm>
            <a:off x="511892" y="1162526"/>
            <a:ext cx="9517626" cy="2585323"/>
          </a:xfrm>
          <a:prstGeom prst="rect">
            <a:avLst/>
          </a:prstGeom>
        </p:spPr>
        <p:txBody>
          <a:bodyPr wrap="square">
            <a:spAutoFit/>
          </a:bodyPr>
          <a:lstStyle/>
          <a:p>
            <a:r>
              <a:rPr lang="it-IT" b="1" dirty="0">
                <a:latin typeface="Helvetica" panose="020B0604020202030204" pitchFamily="34" charset="0"/>
              </a:rPr>
              <a:t>Supporto dell’autonomia</a:t>
            </a:r>
          </a:p>
          <a:p>
            <a:r>
              <a:rPr lang="it-IT" b="1" dirty="0">
                <a:latin typeface="Helvetica" panose="020B0604020202030204" pitchFamily="34" charset="0"/>
              </a:rPr>
              <a:t>Alta sicurezza - Alta </a:t>
            </a:r>
            <a:r>
              <a:rPr lang="it-IT" b="1" dirty="0" err="1">
                <a:latin typeface="Helvetica" panose="020B0604020202030204" pitchFamily="34" charset="0"/>
              </a:rPr>
              <a:t>protesicità</a:t>
            </a:r>
            <a:endParaRPr lang="it-IT" b="1" dirty="0">
              <a:latin typeface="Helvetica" panose="020B0604020202030204" pitchFamily="34" charset="0"/>
            </a:endParaRPr>
          </a:p>
          <a:p>
            <a:r>
              <a:rPr lang="it-IT" dirty="0">
                <a:latin typeface="Helvetica" panose="020B0604020202030204" pitchFamily="34" charset="0"/>
              </a:rPr>
              <a:t>Si tratta di unità nelle quali i residenti svolgono le loro attività quotidiane</a:t>
            </a:r>
          </a:p>
          <a:p>
            <a:r>
              <a:rPr lang="it-IT" dirty="0">
                <a:latin typeface="Helvetica" panose="020B0604020202030204" pitchFamily="34" charset="0"/>
              </a:rPr>
              <a:t>in condizioni di sicurezza e nella massima autonomia.</a:t>
            </a:r>
          </a:p>
          <a:p>
            <a:r>
              <a:rPr lang="it-IT" dirty="0">
                <a:latin typeface="Helvetica" panose="020B0604020202030204" pitchFamily="34" charset="0"/>
              </a:rPr>
              <a:t> </a:t>
            </a:r>
            <a:endParaRPr lang="it-IT" b="1" dirty="0">
              <a:latin typeface="Helvetica" panose="020B0604020202030204" pitchFamily="34" charset="0"/>
            </a:endParaRPr>
          </a:p>
          <a:p>
            <a:r>
              <a:rPr lang="it-IT" b="1" dirty="0">
                <a:latin typeface="Helvetica" panose="020B0604020202030204" pitchFamily="34" charset="0"/>
              </a:rPr>
              <a:t>Comprensione sensoriale</a:t>
            </a:r>
          </a:p>
          <a:p>
            <a:r>
              <a:rPr lang="it-IT" b="1" dirty="0">
                <a:latin typeface="Helvetica" panose="020B0604020202030204" pitchFamily="34" charset="0"/>
              </a:rPr>
              <a:t>Alta gestione del rumore - Alta comprensibilità</a:t>
            </a:r>
          </a:p>
          <a:p>
            <a:r>
              <a:rPr lang="it-IT" dirty="0">
                <a:latin typeface="Helvetica" panose="020B0604020202030204" pitchFamily="34" charset="0"/>
              </a:rPr>
              <a:t>Una quantità moderata di suoni significativi, odori stimolanti,</a:t>
            </a:r>
          </a:p>
          <a:p>
            <a:r>
              <a:rPr lang="it-IT" dirty="0">
                <a:latin typeface="Helvetica" panose="020B0604020202030204" pitchFamily="34" charset="0"/>
              </a:rPr>
              <a:t>immagini comprensibili riduce l’agitazione nei residenti e li stimola alla riflessione.</a:t>
            </a:r>
          </a:p>
        </p:txBody>
      </p:sp>
    </p:spTree>
    <p:extLst>
      <p:ext uri="{BB962C8B-B14F-4D97-AF65-F5344CB8AC3E}">
        <p14:creationId xmlns:p14="http://schemas.microsoft.com/office/powerpoint/2010/main" val="39823565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xit" presetSubtype="0" fill="hold" grpId="1" nodeType="clickEffect">
                                  <p:stCondLst>
                                    <p:cond delay="0"/>
                                  </p:stCondLst>
                                  <p:childTnLst>
                                    <p:set>
                                      <p:cBhvr>
                                        <p:cTn id="12" dur="1" fill="hold">
                                          <p:stCondLst>
                                            <p:cond delay="0"/>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ppt_x"/>
                                          </p:val>
                                        </p:tav>
                                        <p:tav tm="100000">
                                          <p:val>
                                            <p:strVal val="#ppt_x"/>
                                          </p:val>
                                        </p:tav>
                                      </p:tavLst>
                                    </p:anim>
                                    <p:anim calcmode="lin" valueType="num">
                                      <p:cBhvr additive="base">
                                        <p:cTn id="1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grpId="1" nodeType="clickEffect">
                                  <p:stCondLst>
                                    <p:cond delay="0"/>
                                  </p:stCondLst>
                                  <p:childTnLst>
                                    <p:set>
                                      <p:cBhvr>
                                        <p:cTn id="22" dur="1" fill="hold">
                                          <p:stCondLst>
                                            <p:cond delay="0"/>
                                          </p:stCondLst>
                                        </p:cTn>
                                        <p:tgtEl>
                                          <p:spTgt spid="5"/>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500" fill="hold"/>
                                        <p:tgtEl>
                                          <p:spTgt spid="8"/>
                                        </p:tgtEl>
                                        <p:attrNameLst>
                                          <p:attrName>ppt_x</p:attrName>
                                        </p:attrNameLst>
                                      </p:cBhvr>
                                      <p:tavLst>
                                        <p:tav tm="0">
                                          <p:val>
                                            <p:strVal val="#ppt_x"/>
                                          </p:val>
                                        </p:tav>
                                        <p:tav tm="100000">
                                          <p:val>
                                            <p:strVal val="#ppt_x"/>
                                          </p:val>
                                        </p:tav>
                                      </p:tavLst>
                                    </p:anim>
                                    <p:anim calcmode="lin" valueType="num">
                                      <p:cBhvr additive="base">
                                        <p:cTn id="2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6" grpId="0"/>
      <p:bldP spid="6" grpId="1"/>
      <p:bldP spid="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tangolo 1">
            <a:extLst>
              <a:ext uri="{FF2B5EF4-FFF2-40B4-BE49-F238E27FC236}">
                <a16:creationId xmlns:a16="http://schemas.microsoft.com/office/drawing/2014/main" id="{9EF33FD1-6DD1-4A5B-985A-5AE41C4C043A}"/>
              </a:ext>
            </a:extLst>
          </p:cNvPr>
          <p:cNvSpPr/>
          <p:nvPr/>
        </p:nvSpPr>
        <p:spPr>
          <a:xfrm>
            <a:off x="353961" y="1961901"/>
            <a:ext cx="11189109" cy="1477328"/>
          </a:xfrm>
          <a:prstGeom prst="rect">
            <a:avLst/>
          </a:prstGeom>
        </p:spPr>
        <p:txBody>
          <a:bodyPr wrap="square">
            <a:spAutoFit/>
          </a:bodyPr>
          <a:lstStyle/>
          <a:p>
            <a:r>
              <a:rPr lang="it-IT" dirty="0">
                <a:latin typeface="Helvetica" panose="020B0604020202030204" pitchFamily="34" charset="0"/>
              </a:rPr>
              <a:t>ESPERIENZA ITALIANA</a:t>
            </a:r>
          </a:p>
          <a:p>
            <a:r>
              <a:rPr lang="it-IT" dirty="0">
                <a:latin typeface="Helvetica" panose="020B0604020202030204" pitchFamily="34" charset="0"/>
              </a:rPr>
              <a:t> </a:t>
            </a:r>
          </a:p>
          <a:p>
            <a:r>
              <a:rPr lang="it-IT" dirty="0">
                <a:latin typeface="Helvetica" panose="020B0604020202030204" pitchFamily="34" charset="0"/>
              </a:rPr>
              <a:t>Pochissime le nuove strutture per lo più gli interventi riguardano strutture esistenti.</a:t>
            </a:r>
          </a:p>
          <a:p>
            <a:r>
              <a:rPr lang="it-IT" dirty="0">
                <a:latin typeface="Helvetica" panose="020B0604020202030204" pitchFamily="34" charset="0"/>
              </a:rPr>
              <a:t>Importanza dell’ambiente familiare.</a:t>
            </a:r>
          </a:p>
          <a:p>
            <a:r>
              <a:rPr lang="it-IT" dirty="0">
                <a:latin typeface="Helvetica" panose="020B0604020202030204" pitchFamily="34" charset="0"/>
              </a:rPr>
              <a:t>L’ importanza terapeutica del giardino progettato su misura del malato.</a:t>
            </a:r>
          </a:p>
        </p:txBody>
      </p:sp>
    </p:spTree>
    <p:extLst>
      <p:ext uri="{BB962C8B-B14F-4D97-AF65-F5344CB8AC3E}">
        <p14:creationId xmlns:p14="http://schemas.microsoft.com/office/powerpoint/2010/main" val="1157179804"/>
      </p:ext>
    </p:extLst>
  </p:cSld>
  <p:clrMapOvr>
    <a:masterClrMapping/>
  </p:clrMapOvr>
</p:sld>
</file>

<file path=ppt/theme/theme1.xml><?xml version="1.0" encoding="utf-8"?>
<a:theme xmlns:a="http://schemas.openxmlformats.org/drawingml/2006/main" name="Office Theme">
  <a:themeElements>
    <a:clrScheme name="Tema di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Tema di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ema di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F46216B-77A9-411A-B9D3-5023FCB70208}"/>
    </a:ext>
  </a:extLst>
</a:theme>
</file>

<file path=ppt/theme/theme2.xml><?xml version="1.0" encoding="utf-8"?>
<a:theme xmlns:a="http://schemas.openxmlformats.org/drawingml/2006/main" name="Tema di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ema di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1629</TotalTime>
  <Words>2234</Words>
  <Application>Microsoft Office PowerPoint</Application>
  <PresentationFormat>Widescreen</PresentationFormat>
  <Paragraphs>218</Paragraphs>
  <Slides>50</Slides>
  <Notes>14</Notes>
  <HiddenSlides>0</HiddenSlides>
  <MMClips>0</MMClips>
  <ScaleCrop>false</ScaleCrop>
  <HeadingPairs>
    <vt:vector size="6" baseType="variant">
      <vt:variant>
        <vt:lpstr>Caratteri utilizzati</vt:lpstr>
      </vt:variant>
      <vt:variant>
        <vt:i4>6</vt:i4>
      </vt:variant>
      <vt:variant>
        <vt:lpstr>Tema</vt:lpstr>
      </vt:variant>
      <vt:variant>
        <vt:i4>2</vt:i4>
      </vt:variant>
      <vt:variant>
        <vt:lpstr>Titoli diapositive</vt:lpstr>
      </vt:variant>
      <vt:variant>
        <vt:i4>50</vt:i4>
      </vt:variant>
    </vt:vector>
  </HeadingPairs>
  <TitlesOfParts>
    <vt:vector size="58" baseType="lpstr">
      <vt:lpstr>Arial</vt:lpstr>
      <vt:lpstr>Calibri</vt:lpstr>
      <vt:lpstr>Calibri Light</vt:lpstr>
      <vt:lpstr>Century Gothic</vt:lpstr>
      <vt:lpstr>Helvetica</vt:lpstr>
      <vt:lpstr>Times New Roman</vt:lpstr>
      <vt:lpstr>Office Theme</vt:lpstr>
      <vt:lpstr>Tema di Office</vt:lpstr>
      <vt:lpstr>Presentazione standard di PowerPoint</vt:lpstr>
      <vt:lpstr>ARCHITETTURA E PERCEZIONE </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STANDARD GHERON</vt:lpstr>
      <vt:lpstr>STANDARD GHERON</vt:lpstr>
      <vt:lpstr>Centro Servizi “MANTEGNA” Campodarsego (PD) </vt:lpstr>
      <vt:lpstr>Presentazione standard di PowerPoint</vt:lpstr>
      <vt:lpstr>Presentazione standard di PowerPoint</vt:lpstr>
      <vt:lpstr>Presentazione standard di PowerPoint</vt:lpstr>
      <vt:lpstr>Presentazione standard di PowerPoint</vt:lpstr>
      <vt:lpstr>Presentazione standard di PowerPoint</vt:lpstr>
      <vt:lpstr>STANDARD GHERON</vt:lpstr>
      <vt:lpstr>Presentazione standard di PowerPoint</vt:lpstr>
      <vt:lpstr>STANDARD GHERON</vt:lpstr>
      <vt:lpstr>Presentazione standard di PowerPoint</vt:lpstr>
      <vt:lpstr>Presentazione standard di PowerPoint</vt:lpstr>
      <vt:lpstr>Presentazione standard di PowerPoint</vt:lpstr>
      <vt:lpstr>Presentazione standard di PowerPoint</vt:lpstr>
      <vt:lpstr>NUCLEI ALZHEIMER</vt:lpstr>
      <vt:lpstr>NUCLEI ALZHEIMER</vt:lpstr>
      <vt:lpstr>NUCLEI ALZHEIMER</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ARCHITETTURA E PERCEZIONE</dc:title>
  <dc:creator>claudia stancanelli</dc:creator>
  <cp:lastModifiedBy>valerio vinci</cp:lastModifiedBy>
  <cp:revision>56</cp:revision>
  <dcterms:created xsi:type="dcterms:W3CDTF">2020-01-27T15:44:48Z</dcterms:created>
  <dcterms:modified xsi:type="dcterms:W3CDTF">2020-01-31T09:50:00Z</dcterms:modified>
</cp:coreProperties>
</file>