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097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02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36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514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780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2123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032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6055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18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570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725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695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63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187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26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89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7FF7-DA4F-4E18-8853-D677141ACB6C}" type="datetimeFigureOut">
              <a:rPr lang="it-IT" smtClean="0"/>
              <a:t>17/01/2020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2247F78-B562-40BB-934F-187212F04D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194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Appropriatezza Clinica-assistenziale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CSS VILLA CARPANEDA</a:t>
            </a:r>
          </a:p>
          <a:p>
            <a:r>
              <a:rPr lang="it-IT" dirty="0" err="1" smtClean="0"/>
              <a:t>Dott.G.Lavagetto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71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Apertura </a:t>
            </a:r>
            <a:r>
              <a:rPr lang="it-IT" dirty="0" err="1" smtClean="0"/>
              <a:t>Pai</a:t>
            </a:r>
            <a:endParaRPr lang="it-IT" dirty="0"/>
          </a:p>
        </p:txBody>
      </p:sp>
      <p:pic>
        <p:nvPicPr>
          <p:cNvPr id="4" name="immagini6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24462" r="-87"/>
          <a:stretch/>
        </p:blipFill>
        <p:spPr>
          <a:xfrm>
            <a:off x="786018" y="2192595"/>
            <a:ext cx="8603788" cy="369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 : individuazione dei bisogni/problemi</a:t>
            </a:r>
            <a:endParaRPr lang="it-IT" dirty="0"/>
          </a:p>
        </p:txBody>
      </p:sp>
      <p:pic>
        <p:nvPicPr>
          <p:cNvPr id="4" name="immagini7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35156" r="-3976"/>
          <a:stretch/>
        </p:blipFill>
        <p:spPr>
          <a:xfrm>
            <a:off x="805682" y="2153265"/>
            <a:ext cx="8938085" cy="391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Pai:codifiche</a:t>
            </a:r>
            <a:r>
              <a:rPr lang="it-IT" dirty="0" smtClean="0"/>
              <a:t> dei bisogni/problemi </a:t>
            </a:r>
            <a:endParaRPr lang="it-IT" dirty="0"/>
          </a:p>
        </p:txBody>
      </p:sp>
      <p:pic>
        <p:nvPicPr>
          <p:cNvPr id="4" name="immagini8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l="-3892" t="27169" r="4039" b="-1013"/>
          <a:stretch/>
        </p:blipFill>
        <p:spPr>
          <a:xfrm>
            <a:off x="1061668" y="2113935"/>
            <a:ext cx="8072500" cy="384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: definizione degli obiettivi</a:t>
            </a:r>
            <a:endParaRPr lang="it-IT" dirty="0"/>
          </a:p>
        </p:txBody>
      </p:sp>
      <p:pic>
        <p:nvPicPr>
          <p:cNvPr id="4" name="immagini10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36015"/>
          <a:stretch/>
        </p:blipFill>
        <p:spPr>
          <a:xfrm>
            <a:off x="908896" y="2438400"/>
            <a:ext cx="8134246" cy="360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0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: scheda </a:t>
            </a:r>
            <a:r>
              <a:rPr lang="it-IT" dirty="0" err="1" smtClean="0"/>
              <a:t>Pai</a:t>
            </a:r>
            <a:endParaRPr lang="it-IT" dirty="0"/>
          </a:p>
        </p:txBody>
      </p:sp>
      <p:pic>
        <p:nvPicPr>
          <p:cNvPr id="6" name="immagini12"/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15163" y="2160588"/>
            <a:ext cx="8121712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3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Pai:esempio</a:t>
            </a:r>
            <a:r>
              <a:rPr lang="it-IT" dirty="0" smtClean="0"/>
              <a:t> di scheda compilata</a:t>
            </a:r>
            <a:endParaRPr lang="it-IT" dirty="0"/>
          </a:p>
        </p:txBody>
      </p:sp>
      <p:pic>
        <p:nvPicPr>
          <p:cNvPr id="4" name="immagini16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29956"/>
          <a:stretch/>
        </p:blipFill>
        <p:spPr>
          <a:xfrm>
            <a:off x="1214383" y="1425677"/>
            <a:ext cx="8059619" cy="429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: selezione finestra team</a:t>
            </a:r>
            <a:endParaRPr lang="it-IT" dirty="0"/>
          </a:p>
        </p:txBody>
      </p:sp>
      <p:pic>
        <p:nvPicPr>
          <p:cNvPr id="4" name="immagini17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30715"/>
          <a:stretch/>
        </p:blipFill>
        <p:spPr>
          <a:xfrm>
            <a:off x="940038" y="1930400"/>
            <a:ext cx="8071962" cy="41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1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: inserimento del team nella scheda </a:t>
            </a:r>
            <a:endParaRPr lang="it-IT" dirty="0"/>
          </a:p>
        </p:txBody>
      </p:sp>
      <p:pic>
        <p:nvPicPr>
          <p:cNvPr id="4" name="immagini18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32769"/>
          <a:stretch/>
        </p:blipFill>
        <p:spPr>
          <a:xfrm>
            <a:off x="677334" y="1930401"/>
            <a:ext cx="8596312" cy="373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13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 :verifica</a:t>
            </a:r>
            <a:endParaRPr lang="it-IT" dirty="0"/>
          </a:p>
        </p:txBody>
      </p:sp>
      <p:pic>
        <p:nvPicPr>
          <p:cNvPr id="4" name="immagini20"/>
          <p:cNvPicPr>
            <a:picLocks noGrp="1"/>
          </p:cNvPicPr>
          <p:nvPr>
            <p:ph idx="1"/>
          </p:nvPr>
        </p:nvPicPr>
        <p:blipFill rotWithShape="1">
          <a:blip r:embed="rId2">
            <a:lum/>
            <a:alphaModFix/>
          </a:blip>
          <a:srcRect t="41097" b="1"/>
          <a:stretch/>
        </p:blipFill>
        <p:spPr>
          <a:xfrm>
            <a:off x="785845" y="2408904"/>
            <a:ext cx="8596312" cy="354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Pai:verifica</a:t>
            </a:r>
            <a:endParaRPr lang="it-IT" dirty="0"/>
          </a:p>
        </p:txBody>
      </p:sp>
      <p:pic>
        <p:nvPicPr>
          <p:cNvPr id="4" name="immagini21"/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introduzione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7334" y="1189704"/>
            <a:ext cx="8596668" cy="4940150"/>
          </a:xfrm>
        </p:spPr>
        <p:txBody>
          <a:bodyPr/>
          <a:lstStyle/>
          <a:p>
            <a:r>
              <a:rPr lang="it-IT" dirty="0" smtClean="0"/>
              <a:t>Il </a:t>
            </a:r>
            <a:r>
              <a:rPr lang="it-IT" dirty="0" err="1" smtClean="0"/>
              <a:t>Css</a:t>
            </a:r>
            <a:r>
              <a:rPr lang="it-IT" dirty="0" smtClean="0"/>
              <a:t> Villa </a:t>
            </a:r>
            <a:r>
              <a:rPr lang="it-IT" dirty="0"/>
              <a:t>C</a:t>
            </a:r>
            <a:r>
              <a:rPr lang="it-IT" dirty="0" smtClean="0"/>
              <a:t>arpaneda è una delle strutture più importanti e articolate del territorio mantovano e  di recente costruzione ,che accoglie nel suo interno diverse unità d’offerta:</a:t>
            </a:r>
          </a:p>
          <a:p>
            <a:pPr>
              <a:buFontTx/>
              <a:buChar char="-"/>
            </a:pPr>
            <a:r>
              <a:rPr lang="it-IT" dirty="0" err="1" smtClean="0"/>
              <a:t>Rsa</a:t>
            </a:r>
            <a:r>
              <a:rPr lang="it-IT" dirty="0" smtClean="0"/>
              <a:t> </a:t>
            </a:r>
            <a:r>
              <a:rPr lang="it-IT" dirty="0"/>
              <a:t>R</a:t>
            </a:r>
            <a:r>
              <a:rPr lang="it-IT" dirty="0" smtClean="0"/>
              <a:t>odigo da 120 </a:t>
            </a:r>
            <a:r>
              <a:rPr lang="it-IT" dirty="0" err="1" smtClean="0"/>
              <a:t>pl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err="1" smtClean="0"/>
              <a:t>Rsa</a:t>
            </a:r>
            <a:r>
              <a:rPr lang="it-IT" dirty="0" smtClean="0"/>
              <a:t> Villa </a:t>
            </a:r>
            <a:r>
              <a:rPr lang="it-IT" dirty="0"/>
              <a:t>C</a:t>
            </a:r>
            <a:r>
              <a:rPr lang="it-IT" dirty="0" smtClean="0"/>
              <a:t>arpaneda 106 </a:t>
            </a:r>
            <a:r>
              <a:rPr lang="it-IT" dirty="0" err="1" smtClean="0"/>
              <a:t>pl</a:t>
            </a:r>
            <a:r>
              <a:rPr lang="it-IT" dirty="0" smtClean="0"/>
              <a:t> di cui 24 Alzheimer e 33 in regime di solvenza</a:t>
            </a:r>
          </a:p>
          <a:p>
            <a:pPr>
              <a:buFontTx/>
              <a:buChar char="-"/>
            </a:pPr>
            <a:r>
              <a:rPr lang="it-IT" dirty="0" err="1" smtClean="0"/>
              <a:t>Hospice</a:t>
            </a:r>
            <a:r>
              <a:rPr lang="it-IT" dirty="0" smtClean="0"/>
              <a:t> 8 </a:t>
            </a:r>
            <a:r>
              <a:rPr lang="it-IT" dirty="0" err="1" smtClean="0"/>
              <a:t>pl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Cure intermedie 20 </a:t>
            </a:r>
            <a:r>
              <a:rPr lang="it-IT" dirty="0" err="1" smtClean="0"/>
              <a:t>pl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Riabilitazione ambulatoriale</a:t>
            </a:r>
          </a:p>
          <a:p>
            <a:pPr>
              <a:buFontTx/>
              <a:buChar char="-"/>
            </a:pPr>
            <a:r>
              <a:rPr lang="it-IT" dirty="0" smtClean="0"/>
              <a:t>CDI accreditato per 20 utenti</a:t>
            </a:r>
          </a:p>
          <a:p>
            <a:pPr>
              <a:buFontTx/>
              <a:buChar char="-"/>
            </a:pPr>
            <a:r>
              <a:rPr lang="it-IT" dirty="0" smtClean="0"/>
              <a:t>Servizio domiciliare di RSA Aperta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Vista la sua complessità permette di rispondere alle diverse esigenze/bisogni dei del territorio.</a:t>
            </a:r>
          </a:p>
          <a:p>
            <a:pPr>
              <a:buFontTx/>
              <a:buChar char="-"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0515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 : stampa</a:t>
            </a:r>
            <a:endParaRPr lang="it-IT" dirty="0"/>
          </a:p>
        </p:txBody>
      </p:sp>
      <p:pic>
        <p:nvPicPr>
          <p:cNvPr id="4" name="immagini23"/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95953" y="2131091"/>
            <a:ext cx="8159429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0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7587"/>
          </a:xfrm>
        </p:spPr>
        <p:txBody>
          <a:bodyPr/>
          <a:lstStyle/>
          <a:p>
            <a:r>
              <a:rPr lang="it-IT" dirty="0" err="1" smtClean="0"/>
              <a:t>Pai</a:t>
            </a:r>
            <a:r>
              <a:rPr lang="it-IT" dirty="0" smtClean="0"/>
              <a:t>: esempio di stampa</a:t>
            </a:r>
            <a:endParaRPr lang="it-IT" dirty="0"/>
          </a:p>
        </p:txBody>
      </p:sp>
      <p:pic>
        <p:nvPicPr>
          <p:cNvPr id="4" name="immagini24"/>
          <p:cNvPicPr>
            <a:picLocks noGrp="1"/>
          </p:cNvPicPr>
          <p:nvPr>
            <p:ph idx="1"/>
          </p:nvPr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77690" y="1543664"/>
            <a:ext cx="8596312" cy="5034116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4139381" y="2330245"/>
            <a:ext cx="2733367" cy="1160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5447071" y="1700981"/>
            <a:ext cx="1582994" cy="6980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10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introduzione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CSS visto la sua complessità strutturale, organizzativa, nonché gestionale si avvale per la presa in carico dei propri utenti di un dossier sanitario in </a:t>
            </a:r>
            <a:r>
              <a:rPr lang="it-IT" dirty="0" err="1" smtClean="0"/>
              <a:t>cloud</a:t>
            </a:r>
            <a:r>
              <a:rPr lang="it-IT" dirty="0" smtClean="0"/>
              <a:t>, di </a:t>
            </a:r>
            <a:r>
              <a:rPr lang="it-IT" dirty="0" err="1" smtClean="0"/>
              <a:t>advenias</a:t>
            </a:r>
            <a:endParaRPr lang="it-IT" dirty="0" smtClean="0"/>
          </a:p>
          <a:p>
            <a:r>
              <a:rPr lang="it-IT" dirty="0" smtClean="0"/>
              <a:t>Il dossier è di semplice utilizzo, intuitivo e di facile consultazione.</a:t>
            </a:r>
          </a:p>
          <a:p>
            <a:r>
              <a:rPr lang="it-IT" dirty="0" smtClean="0"/>
              <a:t>Per ogni presa in carico viene attivato un dossier sanitario, in cui vengono inseriti i dati amministrativi, clinico assistenziale e le varie attività pianificate, oltre i dati del personale che utilizza lo strumento.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92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Architettura del dossier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 rotWithShape="1">
          <a:blip r:embed="rId2"/>
          <a:srcRect t="14684" b="7292"/>
          <a:stretch/>
        </p:blipFill>
        <p:spPr bwMode="auto">
          <a:xfrm>
            <a:off x="677863" y="1445342"/>
            <a:ext cx="9085570" cy="45228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394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8090"/>
          </a:xfrm>
        </p:spPr>
        <p:txBody>
          <a:bodyPr/>
          <a:lstStyle/>
          <a:p>
            <a:r>
              <a:rPr lang="it-IT" dirty="0" smtClean="0"/>
              <a:t>Architettura del </a:t>
            </a:r>
            <a:r>
              <a:rPr lang="it-IT" dirty="0" err="1" smtClean="0"/>
              <a:t>Fasas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 rotWithShape="1">
          <a:blip r:embed="rId2"/>
          <a:srcRect l="-210" t="15555" r="210" b="5177"/>
          <a:stretch/>
        </p:blipFill>
        <p:spPr bwMode="auto">
          <a:xfrm>
            <a:off x="677690" y="1455174"/>
            <a:ext cx="8596312" cy="47588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e 4"/>
          <p:cNvSpPr/>
          <p:nvPr/>
        </p:nvSpPr>
        <p:spPr>
          <a:xfrm>
            <a:off x="1907458" y="2202427"/>
            <a:ext cx="747252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3657600" y="3559277"/>
            <a:ext cx="619432" cy="688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827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407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Architettura del  </a:t>
            </a:r>
            <a:r>
              <a:rPr lang="it-IT" dirty="0" err="1" smtClean="0"/>
              <a:t>Fasas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 rotWithShape="1">
          <a:blip r:embed="rId2"/>
          <a:srcRect t="14559" b="5799"/>
          <a:stretch/>
        </p:blipFill>
        <p:spPr bwMode="auto">
          <a:xfrm>
            <a:off x="677690" y="1268362"/>
            <a:ext cx="8596312" cy="48767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le 4"/>
          <p:cNvSpPr/>
          <p:nvPr/>
        </p:nvSpPr>
        <p:spPr>
          <a:xfrm>
            <a:off x="825910" y="2851355"/>
            <a:ext cx="363793" cy="4227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/>
          <p:cNvSpPr/>
          <p:nvPr/>
        </p:nvSpPr>
        <p:spPr>
          <a:xfrm>
            <a:off x="1612490" y="2851355"/>
            <a:ext cx="786581" cy="16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6646606" y="2851355"/>
            <a:ext cx="884904" cy="167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56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32387"/>
          </a:xfrm>
        </p:spPr>
        <p:txBody>
          <a:bodyPr>
            <a:normAutofit fontScale="90000"/>
          </a:bodyPr>
          <a:lstStyle/>
          <a:p>
            <a:r>
              <a:rPr lang="it-IT" dirty="0"/>
              <a:t>Sezioni del FASAS: anamnesi, scale di valutazione e PAI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Ogni professionista inserisce i dati raccolti nella propria area.</a:t>
            </a:r>
          </a:p>
          <a:p>
            <a:r>
              <a:rPr lang="it-IT" dirty="0" smtClean="0"/>
              <a:t>La visualizzazione delle informazioni da parte degli </a:t>
            </a:r>
            <a:r>
              <a:rPr lang="it-IT" dirty="0" smtClean="0"/>
              <a:t>operatori</a:t>
            </a:r>
            <a:r>
              <a:rPr lang="it-IT" dirty="0" smtClean="0"/>
              <a:t>..… dipende dalle autorizzazioni che il responsabile informatico rilascia al singolo professionista..</a:t>
            </a:r>
            <a:endParaRPr lang="it-IT" dirty="0"/>
          </a:p>
        </p:txBody>
      </p:sp>
      <p:pic>
        <p:nvPicPr>
          <p:cNvPr id="5" name="Segnaposto contenuto 6"/>
          <p:cNvPicPr>
            <a:picLocks noGrp="1"/>
          </p:cNvPicPr>
          <p:nvPr>
            <p:ph sz="half" idx="1"/>
          </p:nvPr>
        </p:nvPicPr>
        <p:blipFill rotWithShape="1">
          <a:blip r:embed="rId2"/>
          <a:srcRect t="14559" r="75852" b="5799"/>
          <a:stretch/>
        </p:blipFill>
        <p:spPr bwMode="auto">
          <a:xfrm>
            <a:off x="757084" y="2160588"/>
            <a:ext cx="4031226" cy="40140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e 5"/>
          <p:cNvSpPr/>
          <p:nvPr/>
        </p:nvSpPr>
        <p:spPr>
          <a:xfrm>
            <a:off x="3608439" y="2782530"/>
            <a:ext cx="1179871" cy="12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57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Scale di valutazione….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360" b="7221"/>
          <a:stretch/>
        </p:blipFill>
        <p:spPr>
          <a:xfrm>
            <a:off x="1219547" y="2359743"/>
            <a:ext cx="8396759" cy="3470786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>
            <a:off x="8917857" y="3342969"/>
            <a:ext cx="550607" cy="4916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8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7755"/>
          </a:xfrm>
        </p:spPr>
        <p:txBody>
          <a:bodyPr/>
          <a:lstStyle/>
          <a:p>
            <a:r>
              <a:rPr lang="it-IT" dirty="0" smtClean="0"/>
              <a:t>PAI</a:t>
            </a:r>
            <a:endParaRPr lang="it-IT" dirty="0"/>
          </a:p>
        </p:txBody>
      </p:sp>
      <p:pic>
        <p:nvPicPr>
          <p:cNvPr id="5" name="Immagin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85" y="1907458"/>
            <a:ext cx="7362978" cy="884903"/>
          </a:xfrm>
          <a:prstGeom prst="rect">
            <a:avLst/>
          </a:prstGeom>
        </p:spPr>
      </p:pic>
      <p:pic>
        <p:nvPicPr>
          <p:cNvPr id="6" name="Immagine 5"/>
          <p:cNvPicPr/>
          <p:nvPr/>
        </p:nvPicPr>
        <p:blipFill>
          <a:blip r:embed="rId3"/>
          <a:stretch>
            <a:fillRect/>
          </a:stretch>
        </p:blipFill>
        <p:spPr>
          <a:xfrm>
            <a:off x="934065" y="3215148"/>
            <a:ext cx="7490798" cy="82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7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1172</TotalTime>
  <Words>274</Words>
  <Application>Microsoft Office PowerPoint</Application>
  <PresentationFormat>Widescreen</PresentationFormat>
  <Paragraphs>38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Sfaccettatura</vt:lpstr>
      <vt:lpstr>Appropriatezza Clinica-assistenziale </vt:lpstr>
      <vt:lpstr>introduzione</vt:lpstr>
      <vt:lpstr>introduzione</vt:lpstr>
      <vt:lpstr>Architettura del dossier</vt:lpstr>
      <vt:lpstr>Architettura del Fasas</vt:lpstr>
      <vt:lpstr>Architettura del  Fasas</vt:lpstr>
      <vt:lpstr>Sezioni del FASAS: anamnesi, scale di valutazione e PAI</vt:lpstr>
      <vt:lpstr>Scale di valutazione…. </vt:lpstr>
      <vt:lpstr>PAI</vt:lpstr>
      <vt:lpstr>Apertura Pai</vt:lpstr>
      <vt:lpstr>Pai : individuazione dei bisogni/problemi</vt:lpstr>
      <vt:lpstr>Pai:codifiche dei bisogni/problemi </vt:lpstr>
      <vt:lpstr>Pai: definizione degli obiettivi</vt:lpstr>
      <vt:lpstr>Pai: scheda Pai</vt:lpstr>
      <vt:lpstr>Pai:esempio di scheda compilata</vt:lpstr>
      <vt:lpstr>Pai: selezione finestra team</vt:lpstr>
      <vt:lpstr>Pai: inserimento del team nella scheda </vt:lpstr>
      <vt:lpstr>Pai :verifica</vt:lpstr>
      <vt:lpstr>Pai:verifica</vt:lpstr>
      <vt:lpstr>Pai : stampa</vt:lpstr>
      <vt:lpstr>Pai: esempio di stampa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Appropriatezza Clinica-assistenziale </dc:title>
  <dc:creator>Barbara Giaretta</dc:creator>
  <cp:lastModifiedBy>Barbara Giaretta</cp:lastModifiedBy>
  <cp:revision>31</cp:revision>
  <dcterms:created xsi:type="dcterms:W3CDTF">2020-01-13T14:49:07Z</dcterms:created>
  <dcterms:modified xsi:type="dcterms:W3CDTF">2020-01-17T13:29:52Z</dcterms:modified>
</cp:coreProperties>
</file>