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0" r:id="rId1"/>
  </p:sldMasterIdLst>
  <p:sldIdLst>
    <p:sldId id="256" r:id="rId2"/>
    <p:sldId id="257" r:id="rId3"/>
    <p:sldId id="258" r:id="rId4"/>
    <p:sldId id="259" r:id="rId5"/>
    <p:sldId id="260" r:id="rId6"/>
    <p:sldId id="265" r:id="rId7"/>
    <p:sldId id="267" r:id="rId8"/>
    <p:sldId id="264" r:id="rId9"/>
    <p:sldId id="268" r:id="rId10"/>
    <p:sldId id="269" r:id="rId11"/>
    <p:sldId id="270" r:id="rId12"/>
    <p:sldId id="271" r:id="rId13"/>
    <p:sldId id="272" r:id="rId14"/>
    <p:sldId id="273" r:id="rId15"/>
    <p:sldId id="274"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9" d="100"/>
          <a:sy n="69" d="100"/>
        </p:scale>
        <p:origin x="52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993053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smtClean="0"/>
              <a:pPr/>
              <a:t>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518981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it-IT" smtClean="0"/>
              <a:t>Fare clic per modificare lo stile del titolo</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Modifica gli stili del testo dello schema</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smtClean="0"/>
              <a:pPr/>
              <a:t>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0169571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smtClean="0"/>
              <a:pPr/>
              <a:t>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725556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it-IT" smtClean="0"/>
              <a:t>Fare clic per modificare lo stile del titolo</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Modifica gli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smtClean="0"/>
              <a:pPr/>
              <a:t>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36291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it-IT" smtClean="0"/>
              <a:t>Fare clic per modificare lo stile del titolo</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Modifica gli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smtClean="0"/>
              <a:pPr/>
              <a:t>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513467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‹N›</a:t>
            </a:fld>
            <a:endParaRPr lang="en-US" dirty="0"/>
          </a:p>
        </p:txBody>
      </p:sp>
    </p:spTree>
    <p:extLst>
      <p:ext uri="{BB962C8B-B14F-4D97-AF65-F5344CB8AC3E}">
        <p14:creationId xmlns:p14="http://schemas.microsoft.com/office/powerpoint/2010/main" val="3139449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350502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smtClean="0"/>
              <a:t>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‹N›</a:t>
            </a:fld>
            <a:endParaRPr lang="en-US" dirty="0"/>
          </a:p>
        </p:txBody>
      </p:sp>
    </p:spTree>
    <p:extLst>
      <p:ext uri="{BB962C8B-B14F-4D97-AF65-F5344CB8AC3E}">
        <p14:creationId xmlns:p14="http://schemas.microsoft.com/office/powerpoint/2010/main" val="1342596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smtClean="0"/>
              <a:pPr/>
              <a:t>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584154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smtClean="0"/>
              <a:t>1/17/2020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‹N›</a:t>
            </a:fld>
            <a:endParaRPr lang="en-US" dirty="0"/>
          </a:p>
        </p:txBody>
      </p:sp>
    </p:spTree>
    <p:extLst>
      <p:ext uri="{BB962C8B-B14F-4D97-AF65-F5344CB8AC3E}">
        <p14:creationId xmlns:p14="http://schemas.microsoft.com/office/powerpoint/2010/main" val="2437176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462238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46208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933782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it-IT" smtClean="0"/>
              <a:t>Fare clic per modificare lo stile del titolo</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42A54C80-263E-416B-A8E0-580EDEADCBDC}" type="datetimeFigureOut">
              <a:rPr lang="en-US" smtClean="0"/>
              <a:t>1/17/2020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‹N›</a:t>
            </a:fld>
            <a:endParaRPr lang="en-US" dirty="0"/>
          </a:p>
        </p:txBody>
      </p:sp>
    </p:spTree>
    <p:extLst>
      <p:ext uri="{BB962C8B-B14F-4D97-AF65-F5344CB8AC3E}">
        <p14:creationId xmlns:p14="http://schemas.microsoft.com/office/powerpoint/2010/main" val="1781363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smtClean="0"/>
              <a:pPr/>
              <a:t>1/17/2020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4242385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1/17/2020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42065933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Un esempio di PAI per un Ospite con </a:t>
            </a:r>
            <a:r>
              <a:rPr lang="it-IT" dirty="0" smtClean="0"/>
              <a:t>demenza</a:t>
            </a:r>
            <a:endParaRPr lang="it-IT" dirty="0"/>
          </a:p>
        </p:txBody>
      </p:sp>
      <p:sp>
        <p:nvSpPr>
          <p:cNvPr id="3" name="Sottotitolo 2"/>
          <p:cNvSpPr>
            <a:spLocks noGrp="1"/>
          </p:cNvSpPr>
          <p:nvPr>
            <p:ph type="subTitle" idx="1"/>
          </p:nvPr>
        </p:nvSpPr>
        <p:spPr/>
        <p:txBody>
          <a:bodyPr/>
          <a:lstStyle/>
          <a:p>
            <a:pPr algn="ctr"/>
            <a:r>
              <a:rPr lang="it-IT" b="1" dirty="0" smtClean="0"/>
              <a:t>Centro Socio </a:t>
            </a:r>
            <a:r>
              <a:rPr lang="it-IT" b="1" dirty="0"/>
              <a:t>S</a:t>
            </a:r>
            <a:r>
              <a:rPr lang="it-IT" b="1" dirty="0" smtClean="0"/>
              <a:t>anitario Villa Carpaneda</a:t>
            </a:r>
            <a:r>
              <a:rPr lang="it-IT" dirty="0" smtClean="0"/>
              <a:t>.</a:t>
            </a:r>
            <a:endParaRPr lang="it-IT" dirty="0"/>
          </a:p>
        </p:txBody>
      </p:sp>
    </p:spTree>
    <p:extLst>
      <p:ext uri="{BB962C8B-B14F-4D97-AF65-F5344CB8AC3E}">
        <p14:creationId xmlns:p14="http://schemas.microsoft.com/office/powerpoint/2010/main" val="39530291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Risultati raggiunti</a:t>
            </a:r>
            <a:endParaRPr lang="it-IT" dirty="0"/>
          </a:p>
        </p:txBody>
      </p:sp>
      <p:sp>
        <p:nvSpPr>
          <p:cNvPr id="3" name="Segnaposto contenuto 2"/>
          <p:cNvSpPr>
            <a:spLocks noGrp="1"/>
          </p:cNvSpPr>
          <p:nvPr>
            <p:ph idx="1"/>
          </p:nvPr>
        </p:nvSpPr>
        <p:spPr/>
        <p:txBody>
          <a:bodyPr/>
          <a:lstStyle/>
          <a:p>
            <a:r>
              <a:rPr lang="it-IT" dirty="0" smtClean="0"/>
              <a:t>Stabilizzazione </a:t>
            </a:r>
            <a:r>
              <a:rPr lang="it-IT" dirty="0" smtClean="0"/>
              <a:t>clinica: controllo settimanale </a:t>
            </a:r>
            <a:r>
              <a:rPr lang="it-IT" dirty="0" err="1" smtClean="0"/>
              <a:t>PV;controllo</a:t>
            </a:r>
            <a:r>
              <a:rPr lang="it-IT" dirty="0" smtClean="0"/>
              <a:t> </a:t>
            </a:r>
            <a:r>
              <a:rPr lang="it-IT" dirty="0" err="1" smtClean="0"/>
              <a:t>mensle</a:t>
            </a:r>
            <a:r>
              <a:rPr lang="it-IT" dirty="0" smtClean="0"/>
              <a:t> del </a:t>
            </a:r>
            <a:r>
              <a:rPr lang="it-IT" dirty="0" err="1" smtClean="0"/>
              <a:t>peso;esecuzione</a:t>
            </a:r>
            <a:r>
              <a:rPr lang="it-IT" dirty="0" smtClean="0"/>
              <a:t> periodica </a:t>
            </a:r>
            <a:r>
              <a:rPr lang="it-IT" dirty="0" err="1" smtClean="0"/>
              <a:t>ECG;adeguamento</a:t>
            </a:r>
            <a:r>
              <a:rPr lang="it-IT" dirty="0" smtClean="0"/>
              <a:t> terapia farmacologica per </a:t>
            </a:r>
            <a:r>
              <a:rPr lang="it-IT" dirty="0" err="1" smtClean="0"/>
              <a:t>agitaizone</a:t>
            </a:r>
            <a:endParaRPr lang="it-IT" dirty="0" smtClean="0"/>
          </a:p>
          <a:p>
            <a:r>
              <a:rPr lang="it-IT" dirty="0" smtClean="0"/>
              <a:t>Mantenimento delle abilità </a:t>
            </a:r>
            <a:r>
              <a:rPr lang="it-IT" dirty="0" smtClean="0"/>
              <a:t>motorie: esercizi di equilibrio e </a:t>
            </a:r>
            <a:r>
              <a:rPr lang="it-IT" dirty="0" err="1" smtClean="0"/>
              <a:t>deambulazione;buona</a:t>
            </a:r>
            <a:r>
              <a:rPr lang="it-IT" dirty="0" smtClean="0"/>
              <a:t> partecipazione alla ginnastica di gruppo e stimolazione cognitiva tocco – </a:t>
            </a:r>
            <a:r>
              <a:rPr lang="it-IT" dirty="0" err="1" smtClean="0"/>
              <a:t>massaggio,quando</a:t>
            </a:r>
            <a:r>
              <a:rPr lang="it-IT" dirty="0" smtClean="0"/>
              <a:t> la sig.ra è predisposta alla relazione</a:t>
            </a:r>
            <a:endParaRPr lang="it-IT" dirty="0" smtClean="0"/>
          </a:p>
          <a:p>
            <a:r>
              <a:rPr lang="it-IT" dirty="0" smtClean="0"/>
              <a:t>Stimolazione </a:t>
            </a:r>
            <a:r>
              <a:rPr lang="it-IT" dirty="0" smtClean="0"/>
              <a:t>cognitiva: Baule dei ricordi con </a:t>
            </a:r>
            <a:r>
              <a:rPr lang="it-IT" dirty="0" err="1" smtClean="0"/>
              <a:t>reminescenza</a:t>
            </a:r>
            <a:r>
              <a:rPr lang="it-IT" dirty="0" smtClean="0"/>
              <a:t>; </a:t>
            </a:r>
            <a:r>
              <a:rPr lang="it-IT" dirty="0" err="1" smtClean="0"/>
              <a:t>Doll</a:t>
            </a:r>
            <a:r>
              <a:rPr lang="it-IT" dirty="0" smtClean="0"/>
              <a:t> </a:t>
            </a:r>
            <a:r>
              <a:rPr lang="it-IT" dirty="0" err="1" smtClean="0"/>
              <a:t>Therapy</a:t>
            </a:r>
            <a:r>
              <a:rPr lang="it-IT" dirty="0" smtClean="0"/>
              <a:t>; Stanza </a:t>
            </a:r>
            <a:r>
              <a:rPr lang="it-IT" dirty="0" err="1" smtClean="0"/>
              <a:t>Snozelen</a:t>
            </a:r>
            <a:r>
              <a:rPr lang="it-IT" dirty="0" smtClean="0"/>
              <a:t>; </a:t>
            </a:r>
            <a:r>
              <a:rPr lang="it-IT" dirty="0" err="1" smtClean="0"/>
              <a:t>Pet</a:t>
            </a:r>
            <a:r>
              <a:rPr lang="it-IT" dirty="0" smtClean="0"/>
              <a:t> </a:t>
            </a:r>
            <a:r>
              <a:rPr lang="it-IT" dirty="0" err="1" smtClean="0"/>
              <a:t>Therapy</a:t>
            </a:r>
            <a:endParaRPr lang="it-IT" dirty="0"/>
          </a:p>
        </p:txBody>
      </p:sp>
    </p:spTree>
    <p:extLst>
      <p:ext uri="{BB962C8B-B14F-4D97-AF65-F5344CB8AC3E}">
        <p14:creationId xmlns:p14="http://schemas.microsoft.com/office/powerpoint/2010/main" val="1610666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Baule dei Ricordi con </a:t>
            </a:r>
            <a:r>
              <a:rPr lang="it-IT" dirty="0" err="1" smtClean="0"/>
              <a:t>reminescenza</a:t>
            </a:r>
            <a:endParaRPr lang="it-IT" dirty="0"/>
          </a:p>
        </p:txBody>
      </p:sp>
      <p:sp>
        <p:nvSpPr>
          <p:cNvPr id="3" name="Segnaposto contenuto 2"/>
          <p:cNvSpPr>
            <a:spLocks noGrp="1"/>
          </p:cNvSpPr>
          <p:nvPr>
            <p:ph idx="1"/>
          </p:nvPr>
        </p:nvSpPr>
        <p:spPr/>
        <p:txBody>
          <a:bodyPr/>
          <a:lstStyle/>
          <a:p>
            <a:pPr marL="0" indent="0">
              <a:buNone/>
            </a:pPr>
            <a:r>
              <a:rPr lang="it-IT" dirty="0" smtClean="0"/>
              <a:t>L’ospite </a:t>
            </a:r>
            <a:r>
              <a:rPr lang="it-IT" dirty="0"/>
              <a:t>si riattiva alla vista degli oggetti a lei cari, talvolta non li riconosce ma li interpreta in modo sempre </a:t>
            </a:r>
            <a:r>
              <a:rPr lang="it-IT" dirty="0" smtClean="0"/>
              <a:t>originale. </a:t>
            </a:r>
            <a:r>
              <a:rPr lang="it-IT" dirty="0"/>
              <a:t>G</a:t>
            </a:r>
            <a:r>
              <a:rPr lang="it-IT" dirty="0" smtClean="0"/>
              <a:t>li oggetti consegnati dai famigliari sono : un angioletto di plastica che suona il flauto traverso; un orsetto vestito da dama; un vasetto di terracotta e sughero da lei dipinto; un cofanetto di legno intagliato dove riponeva i suoi gioielli e un portamonete da attaccare alle chiavi.</a:t>
            </a:r>
            <a:endParaRPr lang="it-IT" dirty="0"/>
          </a:p>
          <a:p>
            <a:endParaRPr lang="it-IT" dirty="0"/>
          </a:p>
        </p:txBody>
      </p:sp>
    </p:spTree>
    <p:extLst>
      <p:ext uri="{BB962C8B-B14F-4D97-AF65-F5344CB8AC3E}">
        <p14:creationId xmlns:p14="http://schemas.microsoft.com/office/powerpoint/2010/main" val="3378446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Doll</a:t>
            </a:r>
            <a:r>
              <a:rPr lang="it-IT" dirty="0" smtClean="0"/>
              <a:t> </a:t>
            </a:r>
            <a:r>
              <a:rPr lang="it-IT" dirty="0" err="1" smtClean="0"/>
              <a:t>Therapy</a:t>
            </a:r>
            <a:endParaRPr lang="it-IT" dirty="0"/>
          </a:p>
        </p:txBody>
      </p:sp>
      <p:sp>
        <p:nvSpPr>
          <p:cNvPr id="3" name="Segnaposto contenuto 2"/>
          <p:cNvSpPr>
            <a:spLocks noGrp="1"/>
          </p:cNvSpPr>
          <p:nvPr>
            <p:ph idx="1"/>
          </p:nvPr>
        </p:nvSpPr>
        <p:spPr/>
        <p:txBody>
          <a:bodyPr/>
          <a:lstStyle/>
          <a:p>
            <a:pPr marL="0" indent="0">
              <a:buNone/>
            </a:pPr>
            <a:r>
              <a:rPr lang="it-IT" dirty="0" smtClean="0"/>
              <a:t>La </a:t>
            </a:r>
            <a:r>
              <a:rPr lang="it-IT" dirty="0"/>
              <a:t>signora ha dato un nome alla bambola chiamandola “</a:t>
            </a:r>
            <a:r>
              <a:rPr lang="it-IT" dirty="0" smtClean="0"/>
              <a:t>Azzurra”. Alterna </a:t>
            </a:r>
            <a:r>
              <a:rPr lang="it-IT" dirty="0"/>
              <a:t>momenti in cui la identifica come la sua bambina adottata (narra la storia dell’abbandono) ad altri in cui la riconosce come bambola “che sembra vera”. La cura della stessa avviene in modo discontinuo ma mostra entusiasmo al momento della consegna</a:t>
            </a:r>
            <a:r>
              <a:rPr lang="it-IT" dirty="0" smtClean="0"/>
              <a:t>.</a:t>
            </a:r>
          </a:p>
          <a:p>
            <a:pPr marL="0" indent="0">
              <a:buNone/>
            </a:pPr>
            <a:r>
              <a:rPr lang="it-IT" dirty="0" smtClean="0"/>
              <a:t>In seguito alla somministrazione della </a:t>
            </a:r>
            <a:r>
              <a:rPr lang="it-IT" dirty="0" err="1" smtClean="0"/>
              <a:t>Doll</a:t>
            </a:r>
            <a:r>
              <a:rPr lang="it-IT" dirty="0" smtClean="0"/>
              <a:t> </a:t>
            </a:r>
            <a:r>
              <a:rPr lang="it-IT" dirty="0" err="1" smtClean="0"/>
              <a:t>Therapy</a:t>
            </a:r>
            <a:r>
              <a:rPr lang="it-IT" dirty="0" smtClean="0"/>
              <a:t> per più di 15 giorni, si è mostrato un miglioramento dei disturbi comportamentali (riduzione del </a:t>
            </a:r>
            <a:r>
              <a:rPr lang="it-IT" dirty="0" err="1" smtClean="0"/>
              <a:t>wandering</a:t>
            </a:r>
            <a:r>
              <a:rPr lang="it-IT" dirty="0" smtClean="0"/>
              <a:t> ed affaccendamento).La sig.ra si dimostra predisposta all’accudimento della DOLL vista la sua precedente esperienza lavorativa, come baby – </a:t>
            </a:r>
            <a:r>
              <a:rPr lang="it-IT" dirty="0" err="1" smtClean="0"/>
              <a:t>sitter</a:t>
            </a:r>
            <a:r>
              <a:rPr lang="it-IT" dirty="0" smtClean="0"/>
              <a:t>.</a:t>
            </a:r>
            <a:endParaRPr lang="it-IT" dirty="0"/>
          </a:p>
          <a:p>
            <a:endParaRPr lang="it-IT" dirty="0"/>
          </a:p>
        </p:txBody>
      </p:sp>
    </p:spTree>
    <p:extLst>
      <p:ext uri="{BB962C8B-B14F-4D97-AF65-F5344CB8AC3E}">
        <p14:creationId xmlns:p14="http://schemas.microsoft.com/office/powerpoint/2010/main" val="122217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Stanza </a:t>
            </a:r>
            <a:r>
              <a:rPr lang="it-IT" dirty="0" err="1" smtClean="0"/>
              <a:t>snozelen</a:t>
            </a:r>
            <a:endParaRPr lang="it-IT" dirty="0"/>
          </a:p>
        </p:txBody>
      </p:sp>
      <p:sp>
        <p:nvSpPr>
          <p:cNvPr id="3" name="Segnaposto contenuto 2"/>
          <p:cNvSpPr>
            <a:spLocks noGrp="1"/>
          </p:cNvSpPr>
          <p:nvPr>
            <p:ph idx="1"/>
          </p:nvPr>
        </p:nvSpPr>
        <p:spPr>
          <a:xfrm>
            <a:off x="677334" y="2105171"/>
            <a:ext cx="8596668" cy="3880773"/>
          </a:xfrm>
        </p:spPr>
        <p:txBody>
          <a:bodyPr/>
          <a:lstStyle/>
          <a:p>
            <a:pPr marL="0" indent="0">
              <a:buNone/>
            </a:pPr>
            <a:r>
              <a:rPr lang="it-IT" dirty="0" smtClean="0"/>
              <a:t>La stanza multisensoriale non risulta essere sempre un ambiente rilassante per la sig.ra: dipende dal suo grado di agitazione psicomotorio. Nel momento in cui viene utilizzati, vengono sfruttati udito e vista con ascolto di suoni e utilizzo dei fasci di luce.</a:t>
            </a:r>
            <a:endParaRPr lang="it-IT" dirty="0"/>
          </a:p>
        </p:txBody>
      </p:sp>
    </p:spTree>
    <p:extLst>
      <p:ext uri="{BB962C8B-B14F-4D97-AF65-F5344CB8AC3E}">
        <p14:creationId xmlns:p14="http://schemas.microsoft.com/office/powerpoint/2010/main" val="4222966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Pet</a:t>
            </a:r>
            <a:r>
              <a:rPr lang="it-IT" dirty="0" smtClean="0"/>
              <a:t> </a:t>
            </a:r>
            <a:r>
              <a:rPr lang="it-IT" dirty="0" err="1" smtClean="0"/>
              <a:t>Therapy</a:t>
            </a:r>
            <a:endParaRPr lang="it-IT" dirty="0"/>
          </a:p>
        </p:txBody>
      </p:sp>
      <p:sp>
        <p:nvSpPr>
          <p:cNvPr id="3" name="Segnaposto contenuto 2"/>
          <p:cNvSpPr>
            <a:spLocks noGrp="1"/>
          </p:cNvSpPr>
          <p:nvPr>
            <p:ph idx="1"/>
          </p:nvPr>
        </p:nvSpPr>
        <p:spPr/>
        <p:txBody>
          <a:bodyPr/>
          <a:lstStyle/>
          <a:p>
            <a:pPr marL="0" indent="0">
              <a:buNone/>
            </a:pPr>
            <a:r>
              <a:rPr lang="it-IT" dirty="0" err="1"/>
              <a:t>Pet</a:t>
            </a:r>
            <a:r>
              <a:rPr lang="it-IT" dirty="0"/>
              <a:t> </a:t>
            </a:r>
            <a:r>
              <a:rPr lang="it-IT" dirty="0" err="1"/>
              <a:t>Therapy</a:t>
            </a:r>
            <a:r>
              <a:rPr lang="it-IT" dirty="0"/>
              <a:t>: la signora è ben disposta alla relazione con il </a:t>
            </a:r>
            <a:r>
              <a:rPr lang="it-IT" dirty="0" err="1" smtClean="0"/>
              <a:t>Pet</a:t>
            </a:r>
            <a:r>
              <a:rPr lang="it-IT" dirty="0" smtClean="0"/>
              <a:t> (nel suo caso viene utilizzato un coniglietto nano),gradisce </a:t>
            </a:r>
            <a:r>
              <a:rPr lang="it-IT" dirty="0"/>
              <a:t>il contatto, lo identifica come animale e si approccia in modo affettuoso prendendosene cura. </a:t>
            </a:r>
          </a:p>
          <a:p>
            <a:endParaRPr lang="it-IT" dirty="0"/>
          </a:p>
        </p:txBody>
      </p:sp>
    </p:spTree>
    <p:extLst>
      <p:ext uri="{BB962C8B-B14F-4D97-AF65-F5344CB8AC3E}">
        <p14:creationId xmlns:p14="http://schemas.microsoft.com/office/powerpoint/2010/main" val="1515115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Conclusioni</a:t>
            </a:r>
            <a:endParaRPr lang="it-IT" dirty="0"/>
          </a:p>
        </p:txBody>
      </p:sp>
      <p:sp>
        <p:nvSpPr>
          <p:cNvPr id="3" name="Segnaposto contenuto 2"/>
          <p:cNvSpPr>
            <a:spLocks noGrp="1"/>
          </p:cNvSpPr>
          <p:nvPr>
            <p:ph idx="1"/>
          </p:nvPr>
        </p:nvSpPr>
        <p:spPr/>
        <p:txBody>
          <a:bodyPr/>
          <a:lstStyle/>
          <a:p>
            <a:pPr marL="0" indent="0">
              <a:buNone/>
            </a:pPr>
            <a:r>
              <a:rPr lang="it-IT" dirty="0" smtClean="0"/>
              <a:t>L’inserimento delle terapie non farmacologiche sopra </a:t>
            </a:r>
            <a:r>
              <a:rPr lang="it-IT" dirty="0" err="1" smtClean="0"/>
              <a:t>descritte,hanno</a:t>
            </a:r>
            <a:r>
              <a:rPr lang="it-IT" dirty="0" smtClean="0"/>
              <a:t> portato ad un </a:t>
            </a:r>
          </a:p>
          <a:p>
            <a:pPr>
              <a:buFontTx/>
              <a:buChar char="-"/>
            </a:pPr>
            <a:r>
              <a:rPr lang="it-IT" dirty="0" smtClean="0"/>
              <a:t>Miglioramento delle capacità motorie</a:t>
            </a:r>
          </a:p>
          <a:p>
            <a:pPr>
              <a:buFontTx/>
              <a:buChar char="-"/>
            </a:pPr>
            <a:r>
              <a:rPr lang="it-IT" dirty="0" smtClean="0"/>
              <a:t>Discreta capacità di eloquio, utilizzando sia le parole che la mimica facciale</a:t>
            </a:r>
          </a:p>
          <a:p>
            <a:pPr>
              <a:buFontTx/>
              <a:buChar char="-"/>
            </a:pPr>
            <a:r>
              <a:rPr lang="it-IT" dirty="0" smtClean="0"/>
              <a:t>Riduzione degli stati di agitazione e deliri</a:t>
            </a:r>
          </a:p>
          <a:p>
            <a:pPr>
              <a:buFontTx/>
              <a:buChar char="-"/>
            </a:pPr>
            <a:r>
              <a:rPr lang="it-IT" dirty="0" smtClean="0"/>
              <a:t>Sospensione dello strumento di contenzione (cintura pelvica),da un utilizzo </a:t>
            </a:r>
            <a:r>
              <a:rPr lang="it-IT" dirty="0" err="1" smtClean="0"/>
              <a:t>quotidiano,ad</a:t>
            </a:r>
            <a:r>
              <a:rPr lang="it-IT" dirty="0" smtClean="0"/>
              <a:t> uno utilizzo solo nei momenti di agitazione fino alla sospensione completa</a:t>
            </a:r>
          </a:p>
          <a:p>
            <a:pPr>
              <a:buFontTx/>
              <a:buChar char="-"/>
            </a:pPr>
            <a:r>
              <a:rPr lang="it-IT" dirty="0" smtClean="0"/>
              <a:t>Riduzione della terapia ansiolitica e benzodiazepine</a:t>
            </a:r>
            <a:endParaRPr lang="it-IT" dirty="0"/>
          </a:p>
        </p:txBody>
      </p:sp>
    </p:spTree>
    <p:extLst>
      <p:ext uri="{BB962C8B-B14F-4D97-AF65-F5344CB8AC3E}">
        <p14:creationId xmlns:p14="http://schemas.microsoft.com/office/powerpoint/2010/main" val="3404478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Definizione</a:t>
            </a:r>
            <a:endParaRPr lang="it-IT" dirty="0"/>
          </a:p>
        </p:txBody>
      </p:sp>
      <p:sp>
        <p:nvSpPr>
          <p:cNvPr id="3" name="Segnaposto contenuto 2"/>
          <p:cNvSpPr>
            <a:spLocks noGrp="1"/>
          </p:cNvSpPr>
          <p:nvPr>
            <p:ph idx="1"/>
          </p:nvPr>
        </p:nvSpPr>
        <p:spPr/>
        <p:txBody>
          <a:bodyPr/>
          <a:lstStyle/>
          <a:p>
            <a:r>
              <a:rPr lang="it-IT" dirty="0" smtClean="0"/>
              <a:t>PAI (Piano Assistenziale Individuale) è la sintesi di una valutazione </a:t>
            </a:r>
            <a:r>
              <a:rPr lang="it-IT" dirty="0" err="1" smtClean="0"/>
              <a:t>multdisciplinare</a:t>
            </a:r>
            <a:r>
              <a:rPr lang="it-IT" dirty="0" smtClean="0"/>
              <a:t> che ha come obiettivo l’analisi dei bisogni globali del singolo utente, con l’intento di formulare interventi atti a favorire la miglior condizione di salute  e benessere raggiungibile.</a:t>
            </a:r>
          </a:p>
          <a:p>
            <a:r>
              <a:rPr lang="it-IT" dirty="0" smtClean="0"/>
              <a:t>È la personalizzazione dell’atto di cura.</a:t>
            </a:r>
          </a:p>
          <a:p>
            <a:r>
              <a:rPr lang="it-IT" dirty="0" smtClean="0"/>
              <a:t>Il </a:t>
            </a:r>
            <a:r>
              <a:rPr lang="it-IT" dirty="0" err="1" smtClean="0"/>
              <a:t>Pai</a:t>
            </a:r>
            <a:r>
              <a:rPr lang="it-IT" dirty="0" smtClean="0"/>
              <a:t> è uno strumento utile per l’equipe, dove tutti i componenti vengono coinvolti e responsabilizzati sulle attività da svolgere al fine di raggiungere gli obiettivi che l’ equipe stessa si è prefissata sull’utente. E’ la condivisione di percorsi di cura, interventi e tempi da applicazione.</a:t>
            </a:r>
          </a:p>
          <a:p>
            <a:pPr marL="0" indent="0">
              <a:buNone/>
            </a:pPr>
            <a:endParaRPr lang="it-IT" dirty="0"/>
          </a:p>
        </p:txBody>
      </p:sp>
    </p:spTree>
    <p:extLst>
      <p:ext uri="{BB962C8B-B14F-4D97-AF65-F5344CB8AC3E}">
        <p14:creationId xmlns:p14="http://schemas.microsoft.com/office/powerpoint/2010/main" val="2470808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Fasi PAI</a:t>
            </a:r>
            <a:endParaRPr lang="it-IT" dirty="0"/>
          </a:p>
        </p:txBody>
      </p:sp>
      <p:sp>
        <p:nvSpPr>
          <p:cNvPr id="3" name="Segnaposto contenuto 2"/>
          <p:cNvSpPr>
            <a:spLocks noGrp="1"/>
          </p:cNvSpPr>
          <p:nvPr>
            <p:ph idx="1"/>
          </p:nvPr>
        </p:nvSpPr>
        <p:spPr>
          <a:xfrm>
            <a:off x="677334" y="1384734"/>
            <a:ext cx="8596668" cy="3880773"/>
          </a:xfrm>
        </p:spPr>
        <p:txBody>
          <a:bodyPr>
            <a:normAutofit fontScale="92500" lnSpcReduction="20000"/>
          </a:bodyPr>
          <a:lstStyle/>
          <a:p>
            <a:pPr>
              <a:buFontTx/>
              <a:buChar char="-"/>
            </a:pPr>
            <a:r>
              <a:rPr lang="it-IT" dirty="0" smtClean="0"/>
              <a:t>Il Progetto nasce con la presa in carico dell’utente in struttura e la conseguente </a:t>
            </a:r>
            <a:r>
              <a:rPr lang="it-IT" b="1" dirty="0" smtClean="0"/>
              <a:t>raccolta dati </a:t>
            </a:r>
            <a:r>
              <a:rPr lang="it-IT" dirty="0" smtClean="0"/>
              <a:t>da parte dei vari operatori, mediante l’osservazione, il colloquio e la somministrazione di scale validate </a:t>
            </a:r>
          </a:p>
          <a:p>
            <a:pPr>
              <a:buFontTx/>
              <a:buChar char="-"/>
            </a:pPr>
            <a:r>
              <a:rPr lang="it-IT" dirty="0" smtClean="0"/>
              <a:t>I dati raccolti vengono inseriti nelle diverse aree del dossier sanitario informatizzato, analizzati da parte dell’equipe identificando quali sono le aree di maggior criticità e i bisogni dell’utente.</a:t>
            </a:r>
          </a:p>
          <a:p>
            <a:pPr>
              <a:buFontTx/>
              <a:buChar char="-"/>
            </a:pPr>
            <a:r>
              <a:rPr lang="it-IT" dirty="0" smtClean="0"/>
              <a:t>Dai bisogni vengono individuate le aree di intervento e formulati gli </a:t>
            </a:r>
            <a:r>
              <a:rPr lang="it-IT" b="1" dirty="0" smtClean="0"/>
              <a:t>obiettivi</a:t>
            </a:r>
            <a:r>
              <a:rPr lang="it-IT" dirty="0" smtClean="0"/>
              <a:t> da raggiungere.</a:t>
            </a:r>
          </a:p>
          <a:p>
            <a:pPr>
              <a:buFontTx/>
              <a:buChar char="-"/>
            </a:pPr>
            <a:r>
              <a:rPr lang="it-IT" dirty="0" smtClean="0"/>
              <a:t>Per ogni obiettivo deve essere specificato un </a:t>
            </a:r>
            <a:r>
              <a:rPr lang="it-IT" b="1" dirty="0" smtClean="0"/>
              <a:t>indicatore </a:t>
            </a:r>
            <a:r>
              <a:rPr lang="it-IT" dirty="0" smtClean="0"/>
              <a:t>(misurabile) e </a:t>
            </a:r>
            <a:r>
              <a:rPr lang="it-IT" b="1" dirty="0" smtClean="0"/>
              <a:t>tempi di verifica per la verifica del  raggiungimento degli obiettivi stabiliti.</a:t>
            </a:r>
          </a:p>
          <a:p>
            <a:pPr>
              <a:buFontTx/>
              <a:buChar char="-"/>
            </a:pPr>
            <a:r>
              <a:rPr lang="it-IT" dirty="0" smtClean="0"/>
              <a:t>Il PAI deve essere pianificato nel più breve tempo possibile dall’ingresso di un utente ( e/o secondo indicazioni da normativa) e aggiornato ad ogni variazione dello stato di salute dell’utente</a:t>
            </a:r>
          </a:p>
          <a:p>
            <a:pPr>
              <a:buFontTx/>
              <a:buChar char="-"/>
            </a:pPr>
            <a:r>
              <a:rPr lang="it-IT" dirty="0" smtClean="0"/>
              <a:t>Il PAI deve essere condiviso, oltre che con tutta l’equipe che interviene </a:t>
            </a:r>
            <a:r>
              <a:rPr lang="it-IT" dirty="0"/>
              <a:t>sull’utente</a:t>
            </a:r>
            <a:r>
              <a:rPr lang="it-IT" dirty="0" smtClean="0"/>
              <a:t>, con </a:t>
            </a:r>
            <a:r>
              <a:rPr lang="it-IT" dirty="0"/>
              <a:t>l’utente stesso o care- </a:t>
            </a:r>
            <a:r>
              <a:rPr lang="it-IT" dirty="0" err="1"/>
              <a:t>giver</a:t>
            </a:r>
            <a:r>
              <a:rPr lang="it-IT" dirty="0" smtClean="0"/>
              <a:t>.</a:t>
            </a:r>
          </a:p>
        </p:txBody>
      </p:sp>
    </p:spTree>
    <p:extLst>
      <p:ext uri="{BB962C8B-B14F-4D97-AF65-F5344CB8AC3E}">
        <p14:creationId xmlns:p14="http://schemas.microsoft.com/office/powerpoint/2010/main" val="33540282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7334" y="609600"/>
            <a:ext cx="8596668" cy="692727"/>
          </a:xfrm>
        </p:spPr>
        <p:txBody>
          <a:bodyPr/>
          <a:lstStyle/>
          <a:p>
            <a:r>
              <a:rPr lang="it-IT" dirty="0" smtClean="0"/>
              <a:t>Caso clinico</a:t>
            </a:r>
            <a:endParaRPr lang="it-IT" dirty="0"/>
          </a:p>
        </p:txBody>
      </p:sp>
      <p:sp>
        <p:nvSpPr>
          <p:cNvPr id="3" name="Segnaposto contenuto 2"/>
          <p:cNvSpPr>
            <a:spLocks noGrp="1"/>
          </p:cNvSpPr>
          <p:nvPr>
            <p:ph idx="1"/>
          </p:nvPr>
        </p:nvSpPr>
        <p:spPr>
          <a:xfrm>
            <a:off x="677334" y="1782618"/>
            <a:ext cx="8596668" cy="4258744"/>
          </a:xfrm>
        </p:spPr>
        <p:txBody>
          <a:bodyPr>
            <a:normAutofit lnSpcReduction="10000"/>
          </a:bodyPr>
          <a:lstStyle/>
          <a:p>
            <a:r>
              <a:rPr lang="it-IT" dirty="0" smtClean="0"/>
              <a:t>La sig.ra F. Maria viene accolta presso il nucleo </a:t>
            </a:r>
            <a:r>
              <a:rPr lang="it-IT" dirty="0" err="1" smtClean="0"/>
              <a:t>alzheimer</a:t>
            </a:r>
            <a:r>
              <a:rPr lang="it-IT" dirty="0" smtClean="0"/>
              <a:t>, dopo un breve periodo (circa due mesi)di riabilitazione presso il nucleo Cure intermedie, per diagnosi di sindrome ipocinetica e grave deterioramento cognitivo, con un netto miglioramento del suo quadro motorio.</a:t>
            </a:r>
          </a:p>
          <a:p>
            <a:r>
              <a:rPr lang="it-IT" dirty="0" smtClean="0"/>
              <a:t>La sig.ra Maria, di anni 80  con diagnosi di </a:t>
            </a:r>
            <a:r>
              <a:rPr lang="it-IT" dirty="0" err="1" smtClean="0"/>
              <a:t>alzheimer</a:t>
            </a:r>
            <a:r>
              <a:rPr lang="it-IT" dirty="0" smtClean="0"/>
              <a:t>  e ipertensione si presenta all’ingresso confusa, disorientata nello spazio e nel tempo, a tratti collaborante a tratti oppositiva difronte a delle richieste, irrequieta, agitata a tratti aggressiva con episodi </a:t>
            </a:r>
            <a:r>
              <a:rPr lang="it-IT" dirty="0" err="1" smtClean="0"/>
              <a:t>wandering</a:t>
            </a:r>
            <a:r>
              <a:rPr lang="it-IT" dirty="0" smtClean="0"/>
              <a:t> serale.</a:t>
            </a:r>
          </a:p>
          <a:p>
            <a:r>
              <a:rPr lang="it-IT" dirty="0" smtClean="0"/>
              <a:t>La sig.ra è in grado di muoversi autonomamente a brevi tratti senza l’utilizzo di ausili, mentre per lunghi tratti usufruisce di un deambulatore, ma sempre con la supervisione di un operatore.</a:t>
            </a:r>
            <a:endParaRPr lang="it-IT" dirty="0"/>
          </a:p>
          <a:p>
            <a:r>
              <a:rPr lang="it-IT" dirty="0" smtClean="0"/>
              <a:t>La sig.ra </a:t>
            </a:r>
            <a:r>
              <a:rPr lang="it-IT" dirty="0" err="1" smtClean="0"/>
              <a:t>Maria,era</a:t>
            </a:r>
            <a:r>
              <a:rPr lang="it-IT" dirty="0" smtClean="0"/>
              <a:t> coniugata, da giovane faceva la baby-sitter e poi la bidella presso una scuola materna; amava ballare e ascoltare la fisarmonica che le suonava il marito (che era un artista).Ha una </a:t>
            </a:r>
            <a:r>
              <a:rPr lang="it-IT" dirty="0" err="1" smtClean="0"/>
              <a:t>figlia,che</a:t>
            </a:r>
            <a:r>
              <a:rPr lang="it-IT" dirty="0" smtClean="0"/>
              <a:t> la seguiva fino all’inserimento in struttura</a:t>
            </a:r>
          </a:p>
        </p:txBody>
      </p:sp>
    </p:spTree>
    <p:extLst>
      <p:ext uri="{BB962C8B-B14F-4D97-AF65-F5344CB8AC3E}">
        <p14:creationId xmlns:p14="http://schemas.microsoft.com/office/powerpoint/2010/main" val="18252315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7334" y="609600"/>
            <a:ext cx="8596668" cy="716924"/>
          </a:xfrm>
        </p:spPr>
        <p:txBody>
          <a:bodyPr>
            <a:normAutofit/>
          </a:bodyPr>
          <a:lstStyle/>
          <a:p>
            <a:r>
              <a:rPr lang="it-IT" sz="2400" dirty="0" smtClean="0"/>
              <a:t>Scale di valutazione: prima della stesura di un </a:t>
            </a:r>
            <a:r>
              <a:rPr lang="it-IT" sz="2400" dirty="0" err="1"/>
              <a:t>P</a:t>
            </a:r>
            <a:r>
              <a:rPr lang="it-IT" sz="2400" dirty="0" err="1" smtClean="0"/>
              <a:t>Ai</a:t>
            </a:r>
            <a:endParaRPr lang="it-IT" sz="2400" dirty="0"/>
          </a:p>
        </p:txBody>
      </p:sp>
      <p:pic>
        <p:nvPicPr>
          <p:cNvPr id="4" name="Segnaposto contenuto 3"/>
          <p:cNvPicPr>
            <a:picLocks noGrp="1" noChangeAspect="1"/>
          </p:cNvPicPr>
          <p:nvPr>
            <p:ph idx="1"/>
          </p:nvPr>
        </p:nvPicPr>
        <p:blipFill>
          <a:blip r:embed="rId2"/>
          <a:stretch>
            <a:fillRect/>
          </a:stretch>
        </p:blipFill>
        <p:spPr>
          <a:xfrm>
            <a:off x="677334" y="1326524"/>
            <a:ext cx="9766812" cy="5127625"/>
          </a:xfrm>
          <a:prstGeom prst="rect">
            <a:avLst/>
          </a:prstGeom>
        </p:spPr>
      </p:pic>
    </p:spTree>
    <p:extLst>
      <p:ext uri="{BB962C8B-B14F-4D97-AF65-F5344CB8AC3E}">
        <p14:creationId xmlns:p14="http://schemas.microsoft.com/office/powerpoint/2010/main" val="18166941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7334" y="609600"/>
            <a:ext cx="8596668" cy="646545"/>
          </a:xfrm>
        </p:spPr>
        <p:txBody>
          <a:bodyPr>
            <a:normAutofit/>
          </a:bodyPr>
          <a:lstStyle/>
          <a:p>
            <a:r>
              <a:rPr lang="it-IT" sz="2400" dirty="0"/>
              <a:t>Scale di valutazione: prima della stesura di un </a:t>
            </a:r>
            <a:r>
              <a:rPr lang="it-IT" sz="2400" dirty="0" err="1"/>
              <a:t>PAi</a:t>
            </a:r>
            <a:endParaRPr lang="it-IT" sz="2400" dirty="0"/>
          </a:p>
        </p:txBody>
      </p:sp>
      <p:pic>
        <p:nvPicPr>
          <p:cNvPr id="4" name="Segnaposto contenuto 3"/>
          <p:cNvPicPr>
            <a:picLocks noGrp="1"/>
          </p:cNvPicPr>
          <p:nvPr>
            <p:ph idx="1"/>
          </p:nvPr>
        </p:nvPicPr>
        <p:blipFill rotWithShape="1">
          <a:blip r:embed="rId2"/>
          <a:srcRect l="-1" t="14061" r="-541" b="6671"/>
          <a:stretch/>
        </p:blipFill>
        <p:spPr bwMode="auto">
          <a:xfrm>
            <a:off x="480291" y="1394691"/>
            <a:ext cx="8793884" cy="433185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196170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Aree intervento</a:t>
            </a:r>
            <a:endParaRPr lang="it-IT" dirty="0"/>
          </a:p>
        </p:txBody>
      </p:sp>
      <p:sp>
        <p:nvSpPr>
          <p:cNvPr id="3" name="Segnaposto contenuto 2"/>
          <p:cNvSpPr>
            <a:spLocks noGrp="1"/>
          </p:cNvSpPr>
          <p:nvPr>
            <p:ph idx="1"/>
          </p:nvPr>
        </p:nvSpPr>
        <p:spPr/>
        <p:txBody>
          <a:bodyPr/>
          <a:lstStyle/>
          <a:p>
            <a:pPr marL="0" indent="0">
              <a:buNone/>
            </a:pPr>
            <a:r>
              <a:rPr lang="it-IT" dirty="0" smtClean="0"/>
              <a:t>Dalla raccolta dati ottenuta con l’osservazione, colloqui e somministrazione delle scale VMD sono state individuate le seguenti aree di intervento da parte dell’equipe:</a:t>
            </a:r>
          </a:p>
          <a:p>
            <a:pPr>
              <a:buFontTx/>
              <a:buChar char="-"/>
            </a:pPr>
            <a:r>
              <a:rPr lang="it-IT" dirty="0" smtClean="0"/>
              <a:t>Mantenimento dell’autonomia e abilità residue</a:t>
            </a:r>
          </a:p>
          <a:p>
            <a:pPr>
              <a:buFontTx/>
              <a:buChar char="-"/>
            </a:pPr>
            <a:r>
              <a:rPr lang="it-IT" dirty="0" smtClean="0"/>
              <a:t>Contenimento dei disturbi comportamentali</a:t>
            </a:r>
          </a:p>
          <a:p>
            <a:pPr>
              <a:buFontTx/>
              <a:buChar char="-"/>
            </a:pPr>
            <a:r>
              <a:rPr lang="it-IT" dirty="0" smtClean="0"/>
              <a:t>Mantenimento e monitoraggio del quadro clinico</a:t>
            </a:r>
          </a:p>
          <a:p>
            <a:pPr>
              <a:buFontTx/>
              <a:buChar char="-"/>
            </a:pPr>
            <a:endParaRPr lang="it-IT" dirty="0"/>
          </a:p>
        </p:txBody>
      </p:sp>
    </p:spTree>
    <p:extLst>
      <p:ext uri="{BB962C8B-B14F-4D97-AF65-F5344CB8AC3E}">
        <p14:creationId xmlns:p14="http://schemas.microsoft.com/office/powerpoint/2010/main" val="19175357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7334" y="609600"/>
            <a:ext cx="8596668" cy="581891"/>
          </a:xfrm>
        </p:spPr>
        <p:txBody>
          <a:bodyPr>
            <a:normAutofit fontScale="90000"/>
          </a:bodyPr>
          <a:lstStyle/>
          <a:p>
            <a:r>
              <a:rPr lang="it-IT" dirty="0" smtClean="0"/>
              <a:t>Progettazione di un PAI</a:t>
            </a:r>
            <a:endParaRPr lang="it-IT" dirty="0"/>
          </a:p>
        </p:txBody>
      </p:sp>
      <p:pic>
        <p:nvPicPr>
          <p:cNvPr id="4" name="Immagine 3"/>
          <p:cNvPicPr/>
          <p:nvPr/>
        </p:nvPicPr>
        <p:blipFill rotWithShape="1">
          <a:blip r:embed="rId2"/>
          <a:srcRect l="442" t="37768" r="11395" b="26297"/>
          <a:stretch/>
        </p:blipFill>
        <p:spPr bwMode="auto">
          <a:xfrm>
            <a:off x="340823" y="2576944"/>
            <a:ext cx="8933179" cy="306739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434965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677334" y="609600"/>
            <a:ext cx="8596668" cy="836815"/>
          </a:xfrm>
        </p:spPr>
        <p:txBody>
          <a:bodyPr>
            <a:normAutofit/>
          </a:bodyPr>
          <a:lstStyle/>
          <a:p>
            <a:r>
              <a:rPr lang="it-IT" dirty="0" smtClean="0"/>
              <a:t>Progettazione di un PAI</a:t>
            </a:r>
            <a:endParaRPr lang="it-IT" dirty="0"/>
          </a:p>
        </p:txBody>
      </p:sp>
      <p:pic>
        <p:nvPicPr>
          <p:cNvPr id="5" name="Segnaposto contenuto 4"/>
          <p:cNvPicPr>
            <a:picLocks noGrp="1"/>
          </p:cNvPicPr>
          <p:nvPr>
            <p:ph idx="1"/>
          </p:nvPr>
        </p:nvPicPr>
        <p:blipFill rotWithShape="1">
          <a:blip r:embed="rId2"/>
          <a:srcRect t="55625" r="8553" b="4243"/>
          <a:stretch/>
        </p:blipFill>
        <p:spPr bwMode="auto">
          <a:xfrm>
            <a:off x="677863" y="2219498"/>
            <a:ext cx="8596312" cy="294283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95470962"/>
      </p:ext>
    </p:extLst>
  </p:cSld>
  <p:clrMapOvr>
    <a:masterClrMapping/>
  </p:clrMapOvr>
  <p:timing>
    <p:tnLst>
      <p:par>
        <p:cTn id="1" dur="indefinite" restart="never" nodeType="tmRoot"/>
      </p:par>
    </p:tnLst>
  </p:timing>
</p:sld>
</file>

<file path=ppt/theme/theme1.xml><?xml version="1.0" encoding="utf-8"?>
<a:theme xmlns:a="http://schemas.openxmlformats.org/drawingml/2006/main" name="Sfaccettatura">
  <a:themeElements>
    <a:clrScheme name="Sfaccettatur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Sfaccettatur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faccettatur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431</TotalTime>
  <Words>920</Words>
  <Application>Microsoft Office PowerPoint</Application>
  <PresentationFormat>Widescreen</PresentationFormat>
  <Paragraphs>47</Paragraphs>
  <Slides>15</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15</vt:i4>
      </vt:variant>
    </vt:vector>
  </HeadingPairs>
  <TitlesOfParts>
    <vt:vector size="19" baseType="lpstr">
      <vt:lpstr>Arial</vt:lpstr>
      <vt:lpstr>Trebuchet MS</vt:lpstr>
      <vt:lpstr>Wingdings 3</vt:lpstr>
      <vt:lpstr>Sfaccettatura</vt:lpstr>
      <vt:lpstr>Un esempio di PAI per un Ospite con demenza</vt:lpstr>
      <vt:lpstr>Definizione</vt:lpstr>
      <vt:lpstr>Fasi PAI</vt:lpstr>
      <vt:lpstr>Caso clinico</vt:lpstr>
      <vt:lpstr>Scale di valutazione: prima della stesura di un PAi</vt:lpstr>
      <vt:lpstr>Scale di valutazione: prima della stesura di un PAi</vt:lpstr>
      <vt:lpstr>Aree intervento</vt:lpstr>
      <vt:lpstr>Progettazione di un PAI</vt:lpstr>
      <vt:lpstr>Progettazione di un PAI</vt:lpstr>
      <vt:lpstr>Risultati raggiunti</vt:lpstr>
      <vt:lpstr>Baule dei Ricordi con reminescenza</vt:lpstr>
      <vt:lpstr>Doll Therapy</vt:lpstr>
      <vt:lpstr>Stanza snozelen</vt:lpstr>
      <vt:lpstr>Pet Therapy</vt:lpstr>
      <vt:lpstr>Conclusioni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 esempio di PAI per un Ospite con demenza</dc:title>
  <dc:creator>Barbara Giaretta</dc:creator>
  <cp:lastModifiedBy>Barbara Giaretta</cp:lastModifiedBy>
  <cp:revision>44</cp:revision>
  <dcterms:created xsi:type="dcterms:W3CDTF">2020-01-11T12:14:44Z</dcterms:created>
  <dcterms:modified xsi:type="dcterms:W3CDTF">2020-01-17T14:36:11Z</dcterms:modified>
</cp:coreProperties>
</file>