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467" r:id="rId2"/>
    <p:sldId id="494" r:id="rId3"/>
    <p:sldId id="437" r:id="rId4"/>
    <p:sldId id="569" r:id="rId5"/>
    <p:sldId id="439" r:id="rId6"/>
    <p:sldId id="469" r:id="rId7"/>
    <p:sldId id="559" r:id="rId8"/>
    <p:sldId id="272" r:id="rId9"/>
    <p:sldId id="561" r:id="rId10"/>
    <p:sldId id="577" r:id="rId11"/>
    <p:sldId id="578" r:id="rId12"/>
    <p:sldId id="579" r:id="rId13"/>
    <p:sldId id="580" r:id="rId14"/>
    <p:sldId id="582" r:id="rId15"/>
    <p:sldId id="570" r:id="rId16"/>
    <p:sldId id="583" r:id="rId17"/>
    <p:sldId id="584" r:id="rId18"/>
    <p:sldId id="586" r:id="rId19"/>
    <p:sldId id="587" r:id="rId20"/>
    <p:sldId id="566" r:id="rId21"/>
    <p:sldId id="588" r:id="rId22"/>
    <p:sldId id="589" r:id="rId23"/>
    <p:sldId id="257" r:id="rId24"/>
    <p:sldId id="488" r:id="rId25"/>
  </p:sldIdLst>
  <p:sldSz cx="9169400" cy="6875463"/>
  <p:notesSz cx="9926638" cy="6797675"/>
  <p:defaultTextStyle>
    <a:defPPr>
      <a:defRPr lang="it-IT"/>
    </a:defPPr>
    <a:lvl1pPr marL="0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458389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916777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1375166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1833555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2291944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2750332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3208721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3667110" algn="l" defTabSz="916777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" userDrawn="1">
          <p15:clr>
            <a:srgbClr val="A4A3A4"/>
          </p15:clr>
        </p15:guide>
        <p15:guide id="2" pos="280" userDrawn="1">
          <p15:clr>
            <a:srgbClr val="A4A3A4"/>
          </p15:clr>
        </p15:guide>
        <p15:guide id="3" pos="5496" userDrawn="1">
          <p15:clr>
            <a:srgbClr val="A4A3A4"/>
          </p15:clr>
        </p15:guide>
        <p15:guide id="4" orient="horz" pos="40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io Izzo" initials="LI" lastIdx="28" clrIdx="0">
    <p:extLst>
      <p:ext uri="{19B8F6BF-5375-455C-9EA6-DF929625EA0E}">
        <p15:presenceInfo xmlns:p15="http://schemas.microsoft.com/office/powerpoint/2012/main" userId="S-1-5-21-159236677-2817539828-3175794145-11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22A"/>
    <a:srgbClr val="FF0000"/>
    <a:srgbClr val="E40026"/>
    <a:srgbClr val="004E59"/>
    <a:srgbClr val="C20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30" autoAdjust="0"/>
    <p:restoredTop sz="94650" autoAdjust="0"/>
  </p:normalViewPr>
  <p:slideViewPr>
    <p:cSldViewPr snapToGrid="0" snapToObjects="1">
      <p:cViewPr varScale="1">
        <p:scale>
          <a:sx n="120" d="100"/>
          <a:sy n="120" d="100"/>
        </p:scale>
        <p:origin x="304" y="176"/>
      </p:cViewPr>
      <p:guideLst>
        <p:guide orient="horz" pos="283"/>
        <p:guide pos="280"/>
        <p:guide pos="5496"/>
        <p:guide orient="horz" pos="40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60C3B-5B69-4187-A4EB-8768F324EAA4}" type="datetimeFigureOut">
              <a:rPr lang="it-IT" smtClean="0"/>
              <a:t>30/01/20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2CD83-4EA9-4DC5-A5D9-7E04AA76526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5055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7A5B42-789D-914C-BA77-75C37D4FF4AF}" type="datetimeFigureOut">
              <a:rPr lang="it-IT" smtClean="0"/>
              <a:t>30/01/20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50900"/>
            <a:ext cx="3055938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05026-2A54-1A48-A938-3B91D30A586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847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1pPr>
    <a:lvl2pPr marL="458389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2pPr>
    <a:lvl3pPr marL="916777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3pPr>
    <a:lvl4pPr marL="1375166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4pPr>
    <a:lvl5pPr marL="1833555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5pPr>
    <a:lvl6pPr marL="2291944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6pPr>
    <a:lvl7pPr marL="2750332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7pPr>
    <a:lvl8pPr marL="3208721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8pPr>
    <a:lvl9pPr marL="3667110" algn="l" defTabSz="916777" rtl="0" eaLnBrk="1" latinLnBrk="0" hangingPunct="1">
      <a:defRPr sz="12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05026-2A54-1A48-A938-3B91D30A586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8154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05026-2A54-1A48-A938-3B91D30A5865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141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705" y="1125221"/>
            <a:ext cx="7793990" cy="2393680"/>
          </a:xfrm>
        </p:spPr>
        <p:txBody>
          <a:bodyPr anchor="b"/>
          <a:lstStyle>
            <a:lvl1pPr algn="ctr">
              <a:defRPr sz="6015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6175" y="3611210"/>
            <a:ext cx="6877050" cy="1659978"/>
          </a:xfrm>
        </p:spPr>
        <p:txBody>
          <a:bodyPr/>
          <a:lstStyle>
            <a:lvl1pPr marL="0" indent="0" algn="ctr">
              <a:buNone/>
              <a:defRPr sz="2406"/>
            </a:lvl1pPr>
            <a:lvl2pPr marL="458343" indent="0" algn="ctr">
              <a:buNone/>
              <a:defRPr sz="2005"/>
            </a:lvl2pPr>
            <a:lvl3pPr marL="916686" indent="0" algn="ctr">
              <a:buNone/>
              <a:defRPr sz="1805"/>
            </a:lvl3pPr>
            <a:lvl4pPr marL="1375029" indent="0" algn="ctr">
              <a:buNone/>
              <a:defRPr sz="1604"/>
            </a:lvl4pPr>
            <a:lvl5pPr marL="1833372" indent="0" algn="ctr">
              <a:buNone/>
              <a:defRPr sz="1604"/>
            </a:lvl5pPr>
            <a:lvl6pPr marL="2291715" indent="0" algn="ctr">
              <a:buNone/>
              <a:defRPr sz="1604"/>
            </a:lvl6pPr>
            <a:lvl7pPr marL="2750058" indent="0" algn="ctr">
              <a:buNone/>
              <a:defRPr sz="1604"/>
            </a:lvl7pPr>
            <a:lvl8pPr marL="3208401" indent="0" algn="ctr">
              <a:buNone/>
              <a:defRPr sz="1604"/>
            </a:lvl8pPr>
            <a:lvl9pPr marL="3666744" indent="0" algn="ctr">
              <a:buNone/>
              <a:defRPr sz="1604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BA3E-CA10-1D4A-B9BE-06D9680A32AB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9155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B80BE-A268-3849-8EED-99E17E8AD62F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4597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1852" y="366055"/>
            <a:ext cx="1977152" cy="5826637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0397" y="366055"/>
            <a:ext cx="5816838" cy="582663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E8F4-8FC2-D04A-B9D6-170CC9B05EDB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9799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55DC-3BF9-4644-ADAC-E283650E3E9C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083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621" y="1714093"/>
            <a:ext cx="7908608" cy="2860001"/>
          </a:xfrm>
        </p:spPr>
        <p:txBody>
          <a:bodyPr anchor="b"/>
          <a:lstStyle>
            <a:lvl1pPr>
              <a:defRPr sz="6015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5621" y="4601151"/>
            <a:ext cx="7908608" cy="1504007"/>
          </a:xfrm>
        </p:spPr>
        <p:txBody>
          <a:bodyPr/>
          <a:lstStyle>
            <a:lvl1pPr marL="0" indent="0">
              <a:buNone/>
              <a:defRPr sz="2406">
                <a:solidFill>
                  <a:schemeClr val="tx1"/>
                </a:solidFill>
              </a:defRPr>
            </a:lvl1pPr>
            <a:lvl2pPr marL="458343" indent="0">
              <a:buNone/>
              <a:defRPr sz="2005">
                <a:solidFill>
                  <a:schemeClr val="tx1">
                    <a:tint val="75000"/>
                  </a:schemeClr>
                </a:solidFill>
              </a:defRPr>
            </a:lvl2pPr>
            <a:lvl3pPr marL="916686" indent="0">
              <a:buNone/>
              <a:defRPr sz="1805">
                <a:solidFill>
                  <a:schemeClr val="tx1">
                    <a:tint val="75000"/>
                  </a:schemeClr>
                </a:solidFill>
              </a:defRPr>
            </a:lvl3pPr>
            <a:lvl4pPr marL="1375029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4pPr>
            <a:lvl5pPr marL="1833372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5pPr>
            <a:lvl6pPr marL="2291715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6pPr>
            <a:lvl7pPr marL="2750058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7pPr>
            <a:lvl8pPr marL="3208401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8pPr>
            <a:lvl9pPr marL="3666744" indent="0">
              <a:buNone/>
              <a:defRPr sz="16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D793B-AEF8-0C4F-98FF-4789027F93C5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5544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396" y="1830274"/>
            <a:ext cx="3896995" cy="436241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09" y="1830274"/>
            <a:ext cx="3896995" cy="436241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47D-F477-3541-B895-B96048E548EC}" type="datetime1">
              <a:rPr lang="it-IT" smtClean="0"/>
              <a:t>30/01/20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23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590" y="366056"/>
            <a:ext cx="7908608" cy="1328938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1592" y="1685444"/>
            <a:ext cx="3879085" cy="826010"/>
          </a:xfrm>
        </p:spPr>
        <p:txBody>
          <a:bodyPr anchor="b"/>
          <a:lstStyle>
            <a:lvl1pPr marL="0" indent="0">
              <a:buNone/>
              <a:defRPr sz="2406" b="1"/>
            </a:lvl1pPr>
            <a:lvl2pPr marL="458343" indent="0">
              <a:buNone/>
              <a:defRPr sz="2005" b="1"/>
            </a:lvl2pPr>
            <a:lvl3pPr marL="916686" indent="0">
              <a:buNone/>
              <a:defRPr sz="1805" b="1"/>
            </a:lvl3pPr>
            <a:lvl4pPr marL="1375029" indent="0">
              <a:buNone/>
              <a:defRPr sz="1604" b="1"/>
            </a:lvl4pPr>
            <a:lvl5pPr marL="1833372" indent="0">
              <a:buNone/>
              <a:defRPr sz="1604" b="1"/>
            </a:lvl5pPr>
            <a:lvl6pPr marL="2291715" indent="0">
              <a:buNone/>
              <a:defRPr sz="1604" b="1"/>
            </a:lvl6pPr>
            <a:lvl7pPr marL="2750058" indent="0">
              <a:buNone/>
              <a:defRPr sz="1604" b="1"/>
            </a:lvl7pPr>
            <a:lvl8pPr marL="3208401" indent="0">
              <a:buNone/>
              <a:defRPr sz="1604" b="1"/>
            </a:lvl8pPr>
            <a:lvl9pPr marL="3666744" indent="0">
              <a:buNone/>
              <a:defRPr sz="160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592" y="2511454"/>
            <a:ext cx="3879085" cy="369397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009" y="1685444"/>
            <a:ext cx="3898189" cy="826010"/>
          </a:xfrm>
        </p:spPr>
        <p:txBody>
          <a:bodyPr anchor="b"/>
          <a:lstStyle>
            <a:lvl1pPr marL="0" indent="0">
              <a:buNone/>
              <a:defRPr sz="2406" b="1"/>
            </a:lvl1pPr>
            <a:lvl2pPr marL="458343" indent="0">
              <a:buNone/>
              <a:defRPr sz="2005" b="1"/>
            </a:lvl2pPr>
            <a:lvl3pPr marL="916686" indent="0">
              <a:buNone/>
              <a:defRPr sz="1805" b="1"/>
            </a:lvl3pPr>
            <a:lvl4pPr marL="1375029" indent="0">
              <a:buNone/>
              <a:defRPr sz="1604" b="1"/>
            </a:lvl4pPr>
            <a:lvl5pPr marL="1833372" indent="0">
              <a:buNone/>
              <a:defRPr sz="1604" b="1"/>
            </a:lvl5pPr>
            <a:lvl6pPr marL="2291715" indent="0">
              <a:buNone/>
              <a:defRPr sz="1604" b="1"/>
            </a:lvl6pPr>
            <a:lvl7pPr marL="2750058" indent="0">
              <a:buNone/>
              <a:defRPr sz="1604" b="1"/>
            </a:lvl7pPr>
            <a:lvl8pPr marL="3208401" indent="0">
              <a:buNone/>
              <a:defRPr sz="1604" b="1"/>
            </a:lvl8pPr>
            <a:lvl9pPr marL="3666744" indent="0">
              <a:buNone/>
              <a:defRPr sz="160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09" y="2511454"/>
            <a:ext cx="3898189" cy="369397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1A1C3-057F-9943-BBFA-9A7DE836C1B2}" type="datetime1">
              <a:rPr lang="it-IT" smtClean="0"/>
              <a:t>30/01/20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8829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FBD24-537E-B34A-B1A4-F7A83AFA7A26}" type="datetime1">
              <a:rPr lang="it-IT" smtClean="0"/>
              <a:t>30/01/20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978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040E-E182-1D4E-B7F3-0A79B3AEE98D}" type="datetime1">
              <a:rPr lang="it-IT" smtClean="0"/>
              <a:t>30/01/20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40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591" y="458364"/>
            <a:ext cx="2957370" cy="1604275"/>
          </a:xfrm>
        </p:spPr>
        <p:txBody>
          <a:bodyPr anchor="b"/>
          <a:lstStyle>
            <a:lvl1pPr>
              <a:defRPr sz="3208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189" y="989941"/>
            <a:ext cx="4642009" cy="4886035"/>
          </a:xfrm>
        </p:spPr>
        <p:txBody>
          <a:bodyPr/>
          <a:lstStyle>
            <a:lvl1pPr>
              <a:defRPr sz="3208"/>
            </a:lvl1pPr>
            <a:lvl2pPr>
              <a:defRPr sz="2807"/>
            </a:lvl2pPr>
            <a:lvl3pPr>
              <a:defRPr sz="2406"/>
            </a:lvl3pPr>
            <a:lvl4pPr>
              <a:defRPr sz="2005"/>
            </a:lvl4pPr>
            <a:lvl5pPr>
              <a:defRPr sz="2005"/>
            </a:lvl5pPr>
            <a:lvl6pPr>
              <a:defRPr sz="2005"/>
            </a:lvl6pPr>
            <a:lvl7pPr>
              <a:defRPr sz="2005"/>
            </a:lvl7pPr>
            <a:lvl8pPr>
              <a:defRPr sz="2005"/>
            </a:lvl8pPr>
            <a:lvl9pPr>
              <a:defRPr sz="200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91" y="2062639"/>
            <a:ext cx="2957370" cy="3821294"/>
          </a:xfrm>
        </p:spPr>
        <p:txBody>
          <a:bodyPr/>
          <a:lstStyle>
            <a:lvl1pPr marL="0" indent="0">
              <a:buNone/>
              <a:defRPr sz="1604"/>
            </a:lvl1pPr>
            <a:lvl2pPr marL="458343" indent="0">
              <a:buNone/>
              <a:defRPr sz="1404"/>
            </a:lvl2pPr>
            <a:lvl3pPr marL="916686" indent="0">
              <a:buNone/>
              <a:defRPr sz="1203"/>
            </a:lvl3pPr>
            <a:lvl4pPr marL="1375029" indent="0">
              <a:buNone/>
              <a:defRPr sz="1003"/>
            </a:lvl4pPr>
            <a:lvl5pPr marL="1833372" indent="0">
              <a:buNone/>
              <a:defRPr sz="1003"/>
            </a:lvl5pPr>
            <a:lvl6pPr marL="2291715" indent="0">
              <a:buNone/>
              <a:defRPr sz="1003"/>
            </a:lvl6pPr>
            <a:lvl7pPr marL="2750058" indent="0">
              <a:buNone/>
              <a:defRPr sz="1003"/>
            </a:lvl7pPr>
            <a:lvl8pPr marL="3208401" indent="0">
              <a:buNone/>
              <a:defRPr sz="1003"/>
            </a:lvl8pPr>
            <a:lvl9pPr marL="3666744" indent="0">
              <a:buNone/>
              <a:defRPr sz="100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1AED-90A4-924B-9731-F04361F9D575}" type="datetime1">
              <a:rPr lang="it-IT" smtClean="0"/>
              <a:t>30/01/20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360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591" y="458364"/>
            <a:ext cx="2957370" cy="1604275"/>
          </a:xfrm>
        </p:spPr>
        <p:txBody>
          <a:bodyPr anchor="b"/>
          <a:lstStyle>
            <a:lvl1pPr>
              <a:defRPr sz="3208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98189" y="989941"/>
            <a:ext cx="4642009" cy="4886035"/>
          </a:xfrm>
        </p:spPr>
        <p:txBody>
          <a:bodyPr anchor="t"/>
          <a:lstStyle>
            <a:lvl1pPr marL="0" indent="0">
              <a:buNone/>
              <a:defRPr sz="3208"/>
            </a:lvl1pPr>
            <a:lvl2pPr marL="458343" indent="0">
              <a:buNone/>
              <a:defRPr sz="2807"/>
            </a:lvl2pPr>
            <a:lvl3pPr marL="916686" indent="0">
              <a:buNone/>
              <a:defRPr sz="2406"/>
            </a:lvl3pPr>
            <a:lvl4pPr marL="1375029" indent="0">
              <a:buNone/>
              <a:defRPr sz="2005"/>
            </a:lvl4pPr>
            <a:lvl5pPr marL="1833372" indent="0">
              <a:buNone/>
              <a:defRPr sz="2005"/>
            </a:lvl5pPr>
            <a:lvl6pPr marL="2291715" indent="0">
              <a:buNone/>
              <a:defRPr sz="2005"/>
            </a:lvl6pPr>
            <a:lvl7pPr marL="2750058" indent="0">
              <a:buNone/>
              <a:defRPr sz="2005"/>
            </a:lvl7pPr>
            <a:lvl8pPr marL="3208401" indent="0">
              <a:buNone/>
              <a:defRPr sz="2005"/>
            </a:lvl8pPr>
            <a:lvl9pPr marL="3666744" indent="0">
              <a:buNone/>
              <a:defRPr sz="2005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91" y="2062639"/>
            <a:ext cx="2957370" cy="3821294"/>
          </a:xfrm>
        </p:spPr>
        <p:txBody>
          <a:bodyPr/>
          <a:lstStyle>
            <a:lvl1pPr marL="0" indent="0">
              <a:buNone/>
              <a:defRPr sz="1604"/>
            </a:lvl1pPr>
            <a:lvl2pPr marL="458343" indent="0">
              <a:buNone/>
              <a:defRPr sz="1404"/>
            </a:lvl2pPr>
            <a:lvl3pPr marL="916686" indent="0">
              <a:buNone/>
              <a:defRPr sz="1203"/>
            </a:lvl3pPr>
            <a:lvl4pPr marL="1375029" indent="0">
              <a:buNone/>
              <a:defRPr sz="1003"/>
            </a:lvl4pPr>
            <a:lvl5pPr marL="1833372" indent="0">
              <a:buNone/>
              <a:defRPr sz="1003"/>
            </a:lvl5pPr>
            <a:lvl6pPr marL="2291715" indent="0">
              <a:buNone/>
              <a:defRPr sz="1003"/>
            </a:lvl6pPr>
            <a:lvl7pPr marL="2750058" indent="0">
              <a:buNone/>
              <a:defRPr sz="1003"/>
            </a:lvl7pPr>
            <a:lvl8pPr marL="3208401" indent="0">
              <a:buNone/>
              <a:defRPr sz="1003"/>
            </a:lvl8pPr>
            <a:lvl9pPr marL="3666744" indent="0">
              <a:buNone/>
              <a:defRPr sz="100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FAA62-B187-1E45-AE9C-0ED460FCAA24}" type="datetime1">
              <a:rPr lang="it-IT" smtClean="0"/>
              <a:t>30/01/20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757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0396" y="366056"/>
            <a:ext cx="7908608" cy="1328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396" y="1830274"/>
            <a:ext cx="7908608" cy="4362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396" y="6372537"/>
            <a:ext cx="2063115" cy="366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F39C-0991-7148-A254-AC168A6159EF}" type="datetime1">
              <a:rPr lang="it-IT" smtClean="0"/>
              <a:t>30/01/20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7364" y="6372537"/>
            <a:ext cx="3094673" cy="366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75889" y="6372537"/>
            <a:ext cx="2063115" cy="3660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A7D80-F2EB-1E4E-9E16-D80EE966A8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901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6686" rtl="0" eaLnBrk="1" latinLnBrk="0" hangingPunct="1">
        <a:lnSpc>
          <a:spcPct val="90000"/>
        </a:lnSpc>
        <a:spcBef>
          <a:spcPct val="0"/>
        </a:spcBef>
        <a:buNone/>
        <a:defRPr sz="44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172" indent="-229172" algn="l" defTabSz="916686" rtl="0" eaLnBrk="1" latinLnBrk="0" hangingPunct="1">
        <a:lnSpc>
          <a:spcPct val="90000"/>
        </a:lnSpc>
        <a:spcBef>
          <a:spcPts val="1003"/>
        </a:spcBef>
        <a:buFont typeface="Arial" panose="020B0604020202020204" pitchFamily="34" charset="0"/>
        <a:buChar char="•"/>
        <a:defRPr sz="2807" kern="1200">
          <a:solidFill>
            <a:schemeClr val="tx1"/>
          </a:solidFill>
          <a:latin typeface="+mn-lt"/>
          <a:ea typeface="+mn-ea"/>
          <a:cs typeface="+mn-cs"/>
        </a:defRPr>
      </a:lvl1pPr>
      <a:lvl2pPr marL="687515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2pPr>
      <a:lvl3pPr marL="1145858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201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4pPr>
      <a:lvl5pPr marL="2062544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5pPr>
      <a:lvl6pPr marL="2520887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6pPr>
      <a:lvl7pPr marL="2979230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7pPr>
      <a:lvl8pPr marL="3437573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8pPr>
      <a:lvl9pPr marL="3895916" indent="-229172" algn="l" defTabSz="916686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1pPr>
      <a:lvl2pPr marL="458343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2pPr>
      <a:lvl3pPr marL="916686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375029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4pPr>
      <a:lvl5pPr marL="1833372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5pPr>
      <a:lvl6pPr marL="2291715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6pPr>
      <a:lvl7pPr marL="2750058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7pPr>
      <a:lvl8pPr marL="3208401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8pPr>
      <a:lvl9pPr marL="3666744" algn="l" defTabSz="916686" rtl="0" eaLnBrk="1" latinLnBrk="0" hangingPunct="1">
        <a:defRPr sz="18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nopi.it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0" y="2316912"/>
            <a:ext cx="6056243" cy="3081939"/>
          </a:xfrm>
          <a:prstGeom prst="rect">
            <a:avLst/>
          </a:prstGeom>
          <a:solidFill>
            <a:srgbClr val="004E5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-1" y="2588545"/>
            <a:ext cx="6056243" cy="2538672"/>
          </a:xfrm>
          <a:prstGeom prst="rect">
            <a:avLst/>
          </a:prstGeom>
          <a:noFill/>
        </p:spPr>
        <p:txBody>
          <a:bodyPr wrap="square" tIns="334800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Codice Deontologico, l’alleanza infermiere  e cittadino, la responsabilità etica, i principi del «prendersi» cura in RSA e sul territorio.</a:t>
            </a:r>
          </a:p>
          <a:p>
            <a:endParaRPr lang="it-IT" sz="2400" dirty="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20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Beatrice Mazzoleni Segretario FNOPI</a:t>
            </a:r>
          </a:p>
          <a:p>
            <a:pPr algn="ctr"/>
            <a:r>
              <a:rPr lang="it-IT" sz="20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it-IT" sz="2000" dirty="0">
              <a:solidFill>
                <a:schemeClr val="bg1"/>
              </a:solidFill>
              <a:latin typeface="HELVETICA" panose="020B0604020202020204" pitchFamily="34" charset="0"/>
              <a:ea typeface="Century Gothic" charset="0"/>
              <a:cs typeface="HELVETICA" panose="020B0604020202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1A47AF6-1C1E-4FAD-99F7-8A84E79AF0B9}"/>
              </a:ext>
            </a:extLst>
          </p:cNvPr>
          <p:cNvSpPr>
            <a:spLocks noChangeAspect="1"/>
          </p:cNvSpPr>
          <p:nvPr/>
        </p:nvSpPr>
        <p:spPr>
          <a:xfrm>
            <a:off x="6203957" y="399832"/>
            <a:ext cx="2260483" cy="2260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2BDCCBB-AA7D-46F0-81B4-7098278ED421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8FDEFD3-9E0B-43BC-9D31-9DDDAE0AF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77" y="24578"/>
            <a:ext cx="1390701" cy="189250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CEC8993-481F-E84A-BFC5-272B3F7639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869" t="11058" r="11406" b="3315"/>
          <a:stretch/>
        </p:blipFill>
        <p:spPr>
          <a:xfrm>
            <a:off x="6056243" y="-1"/>
            <a:ext cx="3113157" cy="647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79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1519">
        <p15:prstTrans prst="curtains"/>
      </p:transition>
    </mc:Choice>
    <mc:Fallback xmlns="">
      <p:transition spd="slow" advTm="1519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10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 Art. 3 </a:t>
            </a:r>
            <a:br>
              <a:rPr lang="it-IT" sz="3600" dirty="0"/>
            </a:br>
            <a:r>
              <a:rPr lang="it-IT" sz="3600" dirty="0"/>
              <a:t>Rispetto e non discriminazione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002723"/>
            <a:ext cx="8018009" cy="314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b="1" dirty="0"/>
              <a:t>L’Infermiere cura e si prende cura della persona assistita</a:t>
            </a:r>
            <a:r>
              <a:rPr lang="it-IT" sz="2000" dirty="0"/>
              <a:t>, nel rispetto della </a:t>
            </a:r>
            <a:r>
              <a:rPr lang="it-IT" sz="2000" dirty="0" err="1"/>
              <a:t>dignita</a:t>
            </a:r>
            <a:r>
              <a:rPr lang="it-IT" sz="2000" dirty="0"/>
              <a:t>̀, della libertà,  dell’eguaglianza, delle sue scelte di vita e concezione di salute e benessere, senza alcuna distinzione sociale, di genere, di orientamento della </a:t>
            </a:r>
            <a:r>
              <a:rPr lang="it-IT" sz="2000" dirty="0" err="1"/>
              <a:t>sessualita</a:t>
            </a:r>
            <a:r>
              <a:rPr lang="it-IT" sz="2000" dirty="0"/>
              <a:t>̀, etnica, religiosa e culturale. </a:t>
            </a:r>
          </a:p>
          <a:p>
            <a:pPr algn="just">
              <a:lnSpc>
                <a:spcPct val="150000"/>
              </a:lnSpc>
            </a:pPr>
            <a:r>
              <a:rPr lang="it-IT" sz="2000" dirty="0"/>
              <a:t>Si astiene da ogni forma di discriminazione e colpevolizzazione nei confronti di tutti coloro che incontra nel suo operare.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160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11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 Art. 4 </a:t>
            </a:r>
            <a:br>
              <a:rPr lang="it-IT" sz="3600" dirty="0"/>
            </a:br>
            <a:r>
              <a:rPr lang="it-IT" sz="3600" dirty="0"/>
              <a:t>Relazione di Cura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002723"/>
            <a:ext cx="8018009" cy="314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Nell’agire professionale l’Infermiere stabilisce una </a:t>
            </a:r>
            <a:r>
              <a:rPr lang="it-IT" sz="2000" b="1" dirty="0"/>
              <a:t>relazione di cura</a:t>
            </a:r>
            <a:r>
              <a:rPr lang="it-IT" sz="2000" dirty="0"/>
              <a:t>, utilizzando anche l’ascolto e il dialogo.</a:t>
            </a:r>
          </a:p>
          <a:p>
            <a:pPr algn="just">
              <a:lnSpc>
                <a:spcPct val="150000"/>
              </a:lnSpc>
            </a:pPr>
            <a:r>
              <a:rPr lang="it-IT" sz="2000" dirty="0"/>
              <a:t>SI fa garante che la persona assistita non sia mai lasciata in abbandono coinvolgendo, con il consenso dell’interessato, le sue figure di riferimento, nonché le altre figure professionali e istituzionali.</a:t>
            </a:r>
          </a:p>
          <a:p>
            <a:pPr algn="just">
              <a:lnSpc>
                <a:spcPct val="150000"/>
              </a:lnSpc>
            </a:pPr>
            <a:r>
              <a:rPr lang="it-IT" sz="2000" b="1" dirty="0"/>
              <a:t>Il tempo di relazione è tempo di cura</a:t>
            </a:r>
            <a:r>
              <a:rPr lang="it-IT" sz="2000" dirty="0"/>
              <a:t>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7334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12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II Art. 9 </a:t>
            </a:r>
            <a:br>
              <a:rPr lang="it-IT" sz="3600" dirty="0"/>
            </a:br>
            <a:r>
              <a:rPr lang="it-IT" sz="3600" dirty="0"/>
              <a:t>Ricerca scientifica e sperimentazione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627701"/>
            <a:ext cx="8018009" cy="2216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riconosce il valore della </a:t>
            </a:r>
            <a:r>
              <a:rPr lang="it-IT" sz="2000" b="1" dirty="0"/>
              <a:t>ricerca scientifica </a:t>
            </a:r>
            <a:r>
              <a:rPr lang="it-IT" sz="2000" dirty="0"/>
              <a:t>e della sperimentazione.</a:t>
            </a:r>
          </a:p>
          <a:p>
            <a:pPr algn="just">
              <a:lnSpc>
                <a:spcPct val="150000"/>
              </a:lnSpc>
            </a:pPr>
            <a:r>
              <a:rPr lang="it-IT" sz="2000" dirty="0"/>
              <a:t>Elabora, svolge e partecipa a percorsi di ricerca in ambito clinico assistenziale, organizzativo e formativo, rendendone disponibili i risultati.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1489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13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II Art. 10 </a:t>
            </a:r>
            <a:br>
              <a:rPr lang="it-IT" sz="3600" dirty="0"/>
            </a:br>
            <a:r>
              <a:rPr lang="it-IT" sz="3600" dirty="0"/>
              <a:t>Conoscenza, formazione e aggiornamento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181134"/>
            <a:ext cx="8018009" cy="314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fonda il proprio operato su </a:t>
            </a:r>
            <a:r>
              <a:rPr lang="it-IT" sz="2000" b="1" dirty="0"/>
              <a:t>conoscenze validate dalla comunità scientifica e aggiorna le competenze attraverso lo studio e la ricerca</a:t>
            </a:r>
            <a:r>
              <a:rPr lang="it-IT" sz="2000" dirty="0"/>
              <a:t>, il pensiero critico, la riflessione fondata sull’esperienza e le buone pratiche, al fine di garantire la qualità e la sicurezza delle attività. Pianifica, svolge e partecipa ad attività di formazione e adempie agli obblighi derivanti dal programma di </a:t>
            </a:r>
            <a:r>
              <a:rPr lang="it-IT" sz="2000" b="1" dirty="0"/>
              <a:t>Educazione Continua in Medicina</a:t>
            </a:r>
            <a:r>
              <a:rPr lang="it-IT" sz="2000" dirty="0"/>
              <a:t>.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6999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14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III Art. 15 </a:t>
            </a:r>
            <a:br>
              <a:rPr lang="it-IT" sz="3600" dirty="0"/>
            </a:br>
            <a:r>
              <a:rPr lang="it-IT" sz="3600" dirty="0"/>
              <a:t>Informazioni sullo stato di salute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244929"/>
            <a:ext cx="8018009" cy="267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si assicura che l’interessato o la persona da lui indicata come riferimento, </a:t>
            </a:r>
            <a:r>
              <a:rPr lang="it-IT" sz="2000" b="1" dirty="0"/>
              <a:t>riceva informazioni sul suo stato di salute precise, complete e tempestive, condivise con l’equipe di cura, nel rispetto delle sue esigenze e con </a:t>
            </a:r>
            <a:r>
              <a:rPr lang="it-IT" sz="2000" b="1" dirty="0" err="1"/>
              <a:t>modalita</a:t>
            </a:r>
            <a:r>
              <a:rPr lang="it-IT" sz="2000" b="1" dirty="0"/>
              <a:t>̀ culturalmente appropriate</a:t>
            </a:r>
            <a:r>
              <a:rPr lang="it-IT" sz="2000" dirty="0"/>
              <a:t>. Non si sostituisce ad altre figure professionali nel fornire informazioni che non siano di propria pertinenza.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1165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4670F2-2948-2344-A3E3-1A100AC7A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96" y="136871"/>
            <a:ext cx="7908608" cy="1328938"/>
          </a:xfrm>
        </p:spPr>
        <p:txBody>
          <a:bodyPr/>
          <a:lstStyle/>
          <a:p>
            <a:pPr algn="ctr" defTabSz="916777"/>
            <a:r>
              <a:rPr lang="it-IT" sz="3600" dirty="0"/>
              <a:t>Capo IV Rapporti con le persone assistite</a:t>
            </a:r>
            <a:br>
              <a:rPr lang="it-IT" sz="2400" dirty="0"/>
            </a:br>
            <a:endParaRPr lang="it-IT" sz="2400" b="1" dirty="0">
              <a:latin typeface="HELVETICA" panose="020B0604020202020204" pitchFamily="34" charset="0"/>
              <a:ea typeface="+mn-ea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20BD92-9C01-7643-802D-46CEAABC5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396" y="1465809"/>
            <a:ext cx="7908608" cy="4362418"/>
          </a:xfrm>
        </p:spPr>
        <p:txBody>
          <a:bodyPr>
            <a:normAutofit/>
          </a:bodyPr>
          <a:lstStyle/>
          <a:p>
            <a:endParaRPr lang="it-IT" sz="2400" dirty="0"/>
          </a:p>
          <a:p>
            <a:pPr>
              <a:buFont typeface="Wingdings" pitchFamily="2" charset="2"/>
              <a:buChar char="v"/>
            </a:pPr>
            <a:r>
              <a:rPr lang="it-IT" sz="2000" dirty="0"/>
              <a:t>Fine vita e presa in carico. Dignità, scelte di vita, ascolto, ..</a:t>
            </a:r>
          </a:p>
          <a:p>
            <a:pPr marL="0" indent="0">
              <a:buNone/>
            </a:pPr>
            <a:endParaRPr lang="it-IT" sz="2000" dirty="0"/>
          </a:p>
          <a:p>
            <a:pPr>
              <a:buFont typeface="Wingdings" pitchFamily="2" charset="2"/>
              <a:buChar char="v"/>
            </a:pPr>
            <a:r>
              <a:rPr lang="it-IT" sz="2000" dirty="0"/>
              <a:t>Legge 219/2017 «Norme in materia di consenso informato e di disposizioni anticipate di trattamento</a:t>
            </a:r>
          </a:p>
          <a:p>
            <a:pPr marL="0" indent="0">
              <a:buNone/>
            </a:pPr>
            <a:endParaRPr lang="it-IT" sz="2000" dirty="0"/>
          </a:p>
          <a:p>
            <a:pPr>
              <a:buFont typeface="Wingdings" pitchFamily="2" charset="2"/>
              <a:buChar char="v"/>
            </a:pPr>
            <a:r>
              <a:rPr lang="it-IT" sz="2000" dirty="0"/>
              <a:t>Segreto professionale</a:t>
            </a:r>
          </a:p>
          <a:p>
            <a:pPr>
              <a:buFont typeface="Wingdings" pitchFamily="2" charset="2"/>
              <a:buChar char="v"/>
            </a:pPr>
            <a:endParaRPr lang="it-IT" sz="2000" dirty="0"/>
          </a:p>
          <a:p>
            <a:pPr>
              <a:buFont typeface="Wingdings" pitchFamily="2" charset="2"/>
              <a:buChar char="v"/>
            </a:pPr>
            <a:r>
              <a:rPr lang="it-IT" sz="2000" dirty="0"/>
              <a:t>Rifiuto all’informazione</a:t>
            </a:r>
          </a:p>
          <a:p>
            <a:pPr>
              <a:buFont typeface="Wingdings" pitchFamily="2" charset="2"/>
              <a:buChar char="v"/>
            </a:pPr>
            <a:endParaRPr lang="it-IT" sz="2400" dirty="0"/>
          </a:p>
          <a:p>
            <a:pPr>
              <a:buFont typeface="Wingdings" pitchFamily="2" charset="2"/>
              <a:buChar char="v"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4445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16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dirty="0"/>
              <a:t>Capo IV Art. 17 </a:t>
            </a:r>
            <a:br>
              <a:rPr lang="it-IT" sz="3600" dirty="0"/>
            </a:br>
            <a:r>
              <a:rPr lang="it-IT" sz="3600" dirty="0"/>
              <a:t>Rapporto con la persona assistita nel percorso di cura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234297"/>
            <a:ext cx="8018009" cy="314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Nel percorso di cura l’Infermiere valorizza e accoglie </a:t>
            </a:r>
            <a:r>
              <a:rPr lang="it-IT" sz="2000" b="1" dirty="0"/>
              <a:t>il contributo della persona, il suo punto di vista e le sue emozioni e facilita l’espressione della sofferenza</a:t>
            </a:r>
            <a:r>
              <a:rPr lang="it-IT" sz="2000" dirty="0"/>
              <a:t>. L’Infermiere informa, coinvolge, educa e supporta l’interessato e con il suo libero consenso, le persone di riferimento, per favorire l’adesione al percorso di cura e per valutare e attivare le risorse disponibili.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089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17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IV Art. 18 </a:t>
            </a:r>
            <a:br>
              <a:rPr lang="it-IT" sz="3600" dirty="0"/>
            </a:br>
            <a:r>
              <a:rPr lang="it-IT" sz="3600" dirty="0"/>
              <a:t>Dolore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627701"/>
            <a:ext cx="8018009" cy="2216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previene, rileva e documenta il dolore dell’assistito durante il percorso di cura. Si adopera, applicando le buone pratiche per la gestione del dolore e dei sintomi a esso correlati, nel rispetto delle </a:t>
            </a:r>
            <a:r>
              <a:rPr lang="it-IT" sz="2000" dirty="0" err="1"/>
              <a:t>volonta</a:t>
            </a:r>
            <a:r>
              <a:rPr lang="it-IT" sz="2000" dirty="0"/>
              <a:t>̀ della persona.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0562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18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IV Art. 22 </a:t>
            </a:r>
            <a:br>
              <a:rPr lang="it-IT" sz="3600" dirty="0"/>
            </a:br>
            <a:r>
              <a:rPr lang="it-IT" sz="3600" dirty="0"/>
              <a:t>Privazioni, violenze o maltrattamenti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627701"/>
            <a:ext cx="8018009" cy="175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dirty="0"/>
              <a:t>Salvo gli obblighi di denuncia, l’Infermiere che rileva ed evidenzia privazioni, violenze o maltrattamenti sulla persona assistita, si attiva </a:t>
            </a:r>
            <a:r>
              <a:rPr lang="it-IT" sz="2000" dirty="0" err="1"/>
              <a:t>perche</a:t>
            </a:r>
            <a:r>
              <a:rPr lang="it-IT" sz="2000" dirty="0"/>
              <a:t>́ vi sia un rapido intervento a tutela dell’interessato. </a:t>
            </a:r>
          </a:p>
          <a:p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8905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19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95" y="136871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IV Art. 25 </a:t>
            </a:r>
            <a:br>
              <a:rPr lang="it-IT" sz="3600" dirty="0"/>
            </a:br>
            <a:r>
              <a:rPr lang="it-IT" sz="3600" dirty="0"/>
              <a:t>Volontà di limite agli interventi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669320" y="2261255"/>
            <a:ext cx="8018009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tutela la </a:t>
            </a:r>
            <a:r>
              <a:rPr lang="it-IT" sz="2000" dirty="0" err="1"/>
              <a:t>volonta</a:t>
            </a:r>
            <a:r>
              <a:rPr lang="it-IT" sz="2000" dirty="0"/>
              <a:t>̀ della persona assistita di porre dei limiti agli interventi che ritiene non siano proporzionati alla sua condizione clinica o coerenti con la concezione di </a:t>
            </a:r>
            <a:r>
              <a:rPr lang="it-IT" sz="2000" dirty="0" err="1"/>
              <a:t>qualita</a:t>
            </a:r>
            <a:r>
              <a:rPr lang="it-IT" sz="2000" dirty="0"/>
              <a:t>̀ della vita, espressa anche in forma anticipata dalla persona stessa. </a:t>
            </a:r>
          </a:p>
          <a:p>
            <a:pPr algn="just">
              <a:lnSpc>
                <a:spcPct val="150000"/>
              </a:lnSpc>
            </a:pPr>
            <a:r>
              <a:rPr lang="it-IT" sz="2000" dirty="0"/>
              <a:t> </a:t>
            </a:r>
            <a:r>
              <a:rPr lang="it-IT" sz="2000" dirty="0">
                <a:solidFill>
                  <a:srgbClr val="FF0000"/>
                </a:solidFill>
              </a:rPr>
              <a:t>Legge 219/2017 «Disposizioni anticipate di trattamento»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64085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5"/>
          <p:cNvSpPr txBox="1">
            <a:spLocks/>
          </p:cNvSpPr>
          <p:nvPr/>
        </p:nvSpPr>
        <p:spPr>
          <a:xfrm>
            <a:off x="717199" y="274985"/>
            <a:ext cx="7734895" cy="5902348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5034" indent="-225034" algn="l" defTabSz="675102" rtl="0" eaLnBrk="1" latinLnBrk="0" hangingPunct="1">
              <a:lnSpc>
                <a:spcPct val="120000"/>
              </a:lnSpc>
              <a:spcBef>
                <a:spcPts val="984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969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75102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25169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75237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78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25305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475372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25440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375508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25575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954"/>
              </a:spcBef>
              <a:buNone/>
              <a:defRPr/>
            </a:pPr>
            <a:endParaRPr lang="it-IT" sz="3438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938ADF-1770-447E-ACC2-A9C5DF37D1D6}"/>
              </a:ext>
            </a:extLst>
          </p:cNvPr>
          <p:cNvSpPr txBox="1"/>
          <p:nvPr/>
        </p:nvSpPr>
        <p:spPr>
          <a:xfrm>
            <a:off x="481840" y="281825"/>
            <a:ext cx="8205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Dal Codice Deontologico 2009 al 2019: </a:t>
            </a:r>
          </a:p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il percorso di revisione.</a:t>
            </a:r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EEC9DC-8047-43F7-895B-5492E6B60EDF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sp>
        <p:nvSpPr>
          <p:cNvPr id="4" name="Nuvola 3">
            <a:extLst>
              <a:ext uri="{FF2B5EF4-FFF2-40B4-BE49-F238E27FC236}">
                <a16:creationId xmlns:a16="http://schemas.microsoft.com/office/drawing/2014/main" id="{0D4150E7-2B07-8F4F-922F-0883C5E924CF}"/>
              </a:ext>
            </a:extLst>
          </p:cNvPr>
          <p:cNvSpPr/>
          <p:nvPr/>
        </p:nvSpPr>
        <p:spPr>
          <a:xfrm>
            <a:off x="3268797" y="1179903"/>
            <a:ext cx="2384854" cy="16434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Versione CD 2009</a:t>
            </a:r>
          </a:p>
        </p:txBody>
      </p:sp>
      <p:sp>
        <p:nvSpPr>
          <p:cNvPr id="10" name="Nuvola 9">
            <a:extLst>
              <a:ext uri="{FF2B5EF4-FFF2-40B4-BE49-F238E27FC236}">
                <a16:creationId xmlns:a16="http://schemas.microsoft.com/office/drawing/2014/main" id="{3C70C564-4487-D34D-BBBA-35F0C69B2D33}"/>
              </a:ext>
            </a:extLst>
          </p:cNvPr>
          <p:cNvSpPr/>
          <p:nvPr/>
        </p:nvSpPr>
        <p:spPr>
          <a:xfrm>
            <a:off x="5771330" y="2334502"/>
            <a:ext cx="2384854" cy="16434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Il contesto: economia, organizzazione,…</a:t>
            </a:r>
          </a:p>
        </p:txBody>
      </p:sp>
      <p:sp>
        <p:nvSpPr>
          <p:cNvPr id="11" name="Nuvola 10">
            <a:extLst>
              <a:ext uri="{FF2B5EF4-FFF2-40B4-BE49-F238E27FC236}">
                <a16:creationId xmlns:a16="http://schemas.microsoft.com/office/drawing/2014/main" id="{747678F0-476F-9849-8255-221F96BC41CD}"/>
              </a:ext>
            </a:extLst>
          </p:cNvPr>
          <p:cNvSpPr/>
          <p:nvPr/>
        </p:nvSpPr>
        <p:spPr>
          <a:xfrm>
            <a:off x="4393516" y="4533884"/>
            <a:ext cx="2384854" cy="16434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La società: valori, norme, …</a:t>
            </a:r>
          </a:p>
        </p:txBody>
      </p:sp>
      <p:sp>
        <p:nvSpPr>
          <p:cNvPr id="12" name="Nuvola 11">
            <a:extLst>
              <a:ext uri="{FF2B5EF4-FFF2-40B4-BE49-F238E27FC236}">
                <a16:creationId xmlns:a16="http://schemas.microsoft.com/office/drawing/2014/main" id="{5C7D4633-7CB2-5647-B42B-BA42C1403397}"/>
              </a:ext>
            </a:extLst>
          </p:cNvPr>
          <p:cNvSpPr/>
          <p:nvPr/>
        </p:nvSpPr>
        <p:spPr>
          <a:xfrm>
            <a:off x="1250778" y="4441561"/>
            <a:ext cx="2384854" cy="164344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La professione</a:t>
            </a:r>
          </a:p>
        </p:txBody>
      </p:sp>
      <p:sp>
        <p:nvSpPr>
          <p:cNvPr id="13" name="Nuvola 12">
            <a:extLst>
              <a:ext uri="{FF2B5EF4-FFF2-40B4-BE49-F238E27FC236}">
                <a16:creationId xmlns:a16="http://schemas.microsoft.com/office/drawing/2014/main" id="{4064DF93-5794-B24F-B77F-B8A614C43D36}"/>
              </a:ext>
            </a:extLst>
          </p:cNvPr>
          <p:cNvSpPr/>
          <p:nvPr/>
        </p:nvSpPr>
        <p:spPr>
          <a:xfrm>
            <a:off x="284205" y="2063579"/>
            <a:ext cx="2548238" cy="187436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Gli assistiti: demografia, invecchiamento</a:t>
            </a:r>
          </a:p>
        </p:txBody>
      </p:sp>
    </p:spTree>
    <p:extLst>
      <p:ext uri="{BB962C8B-B14F-4D97-AF65-F5344CB8AC3E}">
        <p14:creationId xmlns:p14="http://schemas.microsoft.com/office/powerpoint/2010/main" val="3791916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6">
        <p15:prstTrans prst="drape"/>
      </p:transition>
    </mc:Choice>
    <mc:Fallback xmlns="">
      <p:transition spd="slow" advTm="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4670F2-2948-2344-A3E3-1A100AC7A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96" y="136871"/>
            <a:ext cx="7908608" cy="1328938"/>
          </a:xfrm>
        </p:spPr>
        <p:txBody>
          <a:bodyPr/>
          <a:lstStyle/>
          <a:p>
            <a:pPr algn="ctr" defTabSz="916777"/>
            <a:r>
              <a:rPr lang="it-IT" sz="2400" b="1" dirty="0">
                <a:latin typeface="HELVETICA" panose="020B0604020202020204" pitchFamily="34" charset="0"/>
                <a:ea typeface="+mn-ea"/>
              </a:rPr>
              <a:t>I contenuti nel cambiamento: </a:t>
            </a:r>
            <a:r>
              <a:rPr lang="it-IT" sz="2400" dirty="0"/>
              <a:t>Capo VI Organizzazione sanitaria</a:t>
            </a:r>
            <a:br>
              <a:rPr lang="it-IT" sz="2400" dirty="0"/>
            </a:br>
            <a:endParaRPr lang="it-IT" sz="2400" b="1" dirty="0">
              <a:latin typeface="HELVETICA" panose="020B0604020202020204" pitchFamily="34" charset="0"/>
              <a:ea typeface="+mn-ea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20BD92-9C01-7643-802D-46CEAABC5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it-IT" dirty="0"/>
              <a:t>Responsabilità organizzativa</a:t>
            </a:r>
          </a:p>
          <a:p>
            <a:pPr algn="just">
              <a:buFont typeface="Wingdings" pitchFamily="2" charset="2"/>
              <a:buChar char="v"/>
            </a:pPr>
            <a:endParaRPr lang="it-IT" dirty="0"/>
          </a:p>
          <a:p>
            <a:pPr algn="just">
              <a:buFont typeface="Wingdings" pitchFamily="2" charset="2"/>
              <a:buChar char="v"/>
            </a:pPr>
            <a:r>
              <a:rPr lang="it-IT" dirty="0"/>
              <a:t>Attività inappropriate</a:t>
            </a:r>
          </a:p>
          <a:p>
            <a:pPr algn="just">
              <a:buFont typeface="Wingdings" pitchFamily="2" charset="2"/>
              <a:buChar char="v"/>
            </a:pPr>
            <a:endParaRPr lang="it-IT" dirty="0"/>
          </a:p>
          <a:p>
            <a:pPr algn="just">
              <a:buFont typeface="Wingdings" pitchFamily="2" charset="2"/>
              <a:buChar char="v"/>
            </a:pPr>
            <a:r>
              <a:rPr lang="it-IT" dirty="0" err="1"/>
              <a:t>Foundamental</a:t>
            </a:r>
            <a:r>
              <a:rPr lang="it-IT" dirty="0"/>
              <a:t> Care e </a:t>
            </a:r>
            <a:r>
              <a:rPr lang="it-IT" dirty="0" err="1"/>
              <a:t>Missed</a:t>
            </a:r>
            <a:r>
              <a:rPr lang="it-IT" dirty="0"/>
              <a:t> Care</a:t>
            </a:r>
          </a:p>
          <a:p>
            <a:pPr algn="just">
              <a:buFont typeface="Wingdings" pitchFamily="2" charset="2"/>
              <a:buChar char="v"/>
            </a:pPr>
            <a:endParaRPr lang="it-IT" dirty="0"/>
          </a:p>
          <a:p>
            <a:pPr algn="just">
              <a:buFont typeface="Wingdings" pitchFamily="2" charset="2"/>
              <a:buChar char="v"/>
            </a:pPr>
            <a:r>
              <a:rPr lang="it-IT" b="1" dirty="0"/>
              <a:t>Contenzione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467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21</a:t>
            </a:fld>
            <a:endParaRPr lang="it-IT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9C2E9DD-34BD-234B-A9EE-C3AB8F45D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21" y="102266"/>
            <a:ext cx="8314661" cy="1328938"/>
          </a:xfrm>
        </p:spPr>
        <p:txBody>
          <a:bodyPr>
            <a:normAutofit/>
          </a:bodyPr>
          <a:lstStyle/>
          <a:p>
            <a:pPr algn="ctr"/>
            <a:r>
              <a:rPr lang="it-IT" sz="3600" dirty="0"/>
              <a:t>Capo VI Art. 35 </a:t>
            </a:r>
            <a:br>
              <a:rPr lang="it-IT" sz="3600" dirty="0"/>
            </a:br>
            <a:r>
              <a:rPr lang="it-IT" sz="3600" dirty="0"/>
              <a:t>Contenzione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61D935-A480-F44D-805A-087B4832DAA3}"/>
              </a:ext>
            </a:extLst>
          </p:cNvPr>
          <p:cNvSpPr txBox="1"/>
          <p:nvPr/>
        </p:nvSpPr>
        <p:spPr>
          <a:xfrm>
            <a:off x="254650" y="1447452"/>
            <a:ext cx="8581004" cy="4661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/>
              <a:t>L’Infermiere riconosce che la contenzione </a:t>
            </a:r>
            <a:r>
              <a:rPr lang="it-IT" sz="2000" b="1" dirty="0"/>
              <a:t>non è atto terapeutico</a:t>
            </a:r>
            <a:r>
              <a:rPr lang="it-IT" sz="2000" dirty="0"/>
              <a:t>. Essa ha esclusivamente </a:t>
            </a:r>
            <a:r>
              <a:rPr lang="it-IT" sz="2000" b="1" dirty="0"/>
              <a:t>carattere cautelare di natura eccezionale e temporanea</a:t>
            </a:r>
            <a:r>
              <a:rPr lang="it-IT" sz="2000" dirty="0"/>
              <a:t>; </a:t>
            </a:r>
            <a:r>
              <a:rPr lang="it-IT" sz="2000" dirty="0" err="1"/>
              <a:t>puo</a:t>
            </a:r>
            <a:r>
              <a:rPr lang="it-IT" sz="2000" dirty="0"/>
              <a:t>̀ essere attuata dall’equipe o, in caso di urgenza indifferibile, anche dal solo Infermiere se ricorrono i presupposti dello stato di necessità, per tutelare la sicurezza della persona assistita, delle altre persone e degli operatori. </a:t>
            </a:r>
          </a:p>
          <a:p>
            <a:pPr algn="just">
              <a:lnSpc>
                <a:spcPct val="150000"/>
              </a:lnSpc>
            </a:pPr>
            <a:r>
              <a:rPr lang="it-IT" sz="2000" dirty="0"/>
              <a:t>La contenzione deve comunque essere </a:t>
            </a:r>
            <a:r>
              <a:rPr lang="it-IT" sz="2000" b="1" dirty="0"/>
              <a:t>motivata e annotata </a:t>
            </a:r>
            <a:r>
              <a:rPr lang="it-IT" sz="2000" dirty="0"/>
              <a:t>nella documentazione clinico assistenziale, deve essere temporanea e monitorata nel corso del tempo per verificare se permangono le condizioni che ne hanno giustificato l’attuazione e </a:t>
            </a:r>
            <a:r>
              <a:rPr lang="it-IT" sz="2000" b="1" dirty="0"/>
              <a:t>se ha inciso negativamente sulle condizioni di salute della persona assistita</a:t>
            </a:r>
            <a:r>
              <a:rPr lang="it-IT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720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831F89-07B2-264A-A6AE-0DB4E9590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96" y="136871"/>
            <a:ext cx="7908608" cy="1328938"/>
          </a:xfrm>
        </p:spPr>
        <p:txBody>
          <a:bodyPr/>
          <a:lstStyle/>
          <a:p>
            <a:pPr algn="ctr"/>
            <a:r>
              <a:rPr lang="it-IT" dirty="0"/>
              <a:t>Cambiamento…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189786-A0FA-BB4E-AB6D-220729F05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it-IT" sz="2000" dirty="0"/>
              <a:t>I bisogni della popolazione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Specializzazioni infermieristiche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Formazione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Ruoli: Infermiere di Famiglia e di Comunità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……..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0D5EB7F-CCFA-2743-85B9-210AC8271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750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menti multimediali online 3" descr="Video Codice">
            <a:hlinkClick r:id="" action="ppaction://media"/>
            <a:extLst>
              <a:ext uri="{FF2B5EF4-FFF2-40B4-BE49-F238E27FC236}">
                <a16:creationId xmlns:a16="http://schemas.microsoft.com/office/drawing/2014/main" id="{9B490BA4-2A42-F747-8E75-1668512F3F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76" y="862419"/>
            <a:ext cx="9164624" cy="51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7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0" y="3589506"/>
            <a:ext cx="9169400" cy="1809345"/>
          </a:xfrm>
          <a:prstGeom prst="rect">
            <a:avLst/>
          </a:prstGeom>
          <a:solidFill>
            <a:srgbClr val="004E5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0" y="3840395"/>
            <a:ext cx="9169400" cy="1307566"/>
          </a:xfrm>
          <a:prstGeom prst="rect">
            <a:avLst/>
          </a:prstGeom>
          <a:noFill/>
        </p:spPr>
        <p:txBody>
          <a:bodyPr wrap="square" tIns="334800" rtlCol="0">
            <a:spAutoFit/>
          </a:bodyPr>
          <a:lstStyle/>
          <a:p>
            <a:pPr algn="ctr"/>
            <a:r>
              <a:rPr lang="it-IT" sz="40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GRAZIE</a:t>
            </a:r>
          </a:p>
          <a:p>
            <a:pPr algn="ctr"/>
            <a:r>
              <a:rPr lang="it-IT" sz="20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it-IT" sz="2000" dirty="0">
              <a:solidFill>
                <a:schemeClr val="bg1"/>
              </a:solidFill>
              <a:latin typeface="HELVETICA" panose="020B0604020202020204" pitchFamily="34" charset="0"/>
              <a:ea typeface="Century Gothic" charset="0"/>
              <a:cs typeface="HELVETICA" panose="020B0604020202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1A47AF6-1C1E-4FAD-99F7-8A84E79AF0B9}"/>
              </a:ext>
            </a:extLst>
          </p:cNvPr>
          <p:cNvSpPr>
            <a:spLocks noChangeAspect="1"/>
          </p:cNvSpPr>
          <p:nvPr/>
        </p:nvSpPr>
        <p:spPr>
          <a:xfrm>
            <a:off x="6464417" y="449262"/>
            <a:ext cx="2260483" cy="2260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2BDCCBB-AA7D-46F0-81B4-7098278ED421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8FDEFD3-9E0B-43BC-9D31-9DDDAE0AF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116" y="82163"/>
            <a:ext cx="2365052" cy="3218422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FAEB607D-B5EA-1F4B-9655-95FCA06C0E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76" t="10529" r="29375" b="3891"/>
          <a:stretch/>
        </p:blipFill>
        <p:spPr>
          <a:xfrm>
            <a:off x="160883" y="2195898"/>
            <a:ext cx="3071325" cy="406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30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1519">
        <p15:prstTrans prst="origami"/>
      </p:transition>
    </mc:Choice>
    <mc:Fallback xmlns="">
      <p:transition spd="slow" advTm="1519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5"/>
          <p:cNvSpPr txBox="1">
            <a:spLocks/>
          </p:cNvSpPr>
          <p:nvPr/>
        </p:nvSpPr>
        <p:spPr>
          <a:xfrm>
            <a:off x="717199" y="274985"/>
            <a:ext cx="7734895" cy="5902348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5034" indent="-225034" algn="l" defTabSz="675102" rtl="0" eaLnBrk="1" latinLnBrk="0" hangingPunct="1">
              <a:lnSpc>
                <a:spcPct val="120000"/>
              </a:lnSpc>
              <a:spcBef>
                <a:spcPts val="984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969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75102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25169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75237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78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25305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475372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25440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375508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25575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954"/>
              </a:spcBef>
              <a:buNone/>
              <a:defRPr/>
            </a:pPr>
            <a:endParaRPr lang="it-IT" sz="3438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938ADF-1770-447E-ACC2-A9C5DF37D1D6}"/>
              </a:ext>
            </a:extLst>
          </p:cNvPr>
          <p:cNvSpPr txBox="1"/>
          <p:nvPr/>
        </p:nvSpPr>
        <p:spPr>
          <a:xfrm>
            <a:off x="481840" y="274985"/>
            <a:ext cx="820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Gruppo Codice Deontologico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EEC9DC-8047-43F7-895B-5492E6B60EDF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8BD16E8-BEEB-ED42-952D-960F79016633}"/>
              </a:ext>
            </a:extLst>
          </p:cNvPr>
          <p:cNvSpPr txBox="1"/>
          <p:nvPr/>
        </p:nvSpPr>
        <p:spPr>
          <a:xfrm>
            <a:off x="2447577" y="3724830"/>
            <a:ext cx="4238367" cy="647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Roma, 26 novembre 2016 Presentazione prima stesura in Consiglio Nazionale </a:t>
            </a:r>
            <a:r>
              <a:rPr lang="it-IT" dirty="0" err="1"/>
              <a:t>P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A080816-0271-8E4A-BC3E-38C72AD0B658}"/>
              </a:ext>
            </a:extLst>
          </p:cNvPr>
          <p:cNvSpPr txBox="1"/>
          <p:nvPr/>
        </p:nvSpPr>
        <p:spPr>
          <a:xfrm>
            <a:off x="463956" y="995329"/>
            <a:ext cx="8205611" cy="2406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dirty="0"/>
              <a:t>Gruppo di lavoro da luglio 2015 a aprile 2019 con:</a:t>
            </a:r>
          </a:p>
          <a:p>
            <a:pPr>
              <a:lnSpc>
                <a:spcPct val="150000"/>
              </a:lnSpc>
            </a:pPr>
            <a:r>
              <a:rPr lang="it-IT" dirty="0"/>
              <a:t>Membri Comitato Centrale </a:t>
            </a:r>
            <a:r>
              <a:rPr lang="it-IT" dirty="0" err="1"/>
              <a:t>Fnopi</a:t>
            </a:r>
            <a:r>
              <a:rPr lang="it-IT" dirty="0"/>
              <a:t>;</a:t>
            </a:r>
          </a:p>
          <a:p>
            <a:pPr>
              <a:lnSpc>
                <a:spcPct val="150000"/>
              </a:lnSpc>
            </a:pPr>
            <a:r>
              <a:rPr lang="it-IT" dirty="0"/>
              <a:t>Infermieri esperti di deontologia e filosofia professionale;</a:t>
            </a:r>
          </a:p>
          <a:p>
            <a:pPr>
              <a:lnSpc>
                <a:spcPct val="150000"/>
              </a:lnSpc>
            </a:pPr>
            <a:r>
              <a:rPr lang="it-IT" dirty="0"/>
              <a:t>Esperti esterni (Magistrati, Bioeticisti, Rappresentanti delle religioni, Giuristi).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4087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6">
        <p15:prstTrans prst="fracture"/>
      </p:transition>
    </mc:Choice>
    <mc:Fallback xmlns="">
      <p:transition spd="slow" advTm="36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771935-2DBF-754C-9E80-D865C64ED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36" y="150144"/>
            <a:ext cx="8951728" cy="1145910"/>
          </a:xfrm>
        </p:spPr>
        <p:txBody>
          <a:bodyPr>
            <a:no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ea typeface="+mn-ea"/>
              </a:rPr>
              <a:t>Il percorso di revisione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606942-1973-DA46-8FB1-9595BC1FBF9D}"/>
              </a:ext>
            </a:extLst>
          </p:cNvPr>
          <p:cNvSpPr txBox="1">
            <a:spLocks/>
          </p:cNvSpPr>
          <p:nvPr/>
        </p:nvSpPr>
        <p:spPr>
          <a:xfrm>
            <a:off x="459422" y="5079845"/>
            <a:ext cx="8440029" cy="1153016"/>
          </a:xfrm>
          <a:prstGeom prst="rect">
            <a:avLst/>
          </a:prstGeom>
        </p:spPr>
        <p:txBody>
          <a:bodyPr vert="horz" lIns="91673" tIns="45836" rIns="91673" bIns="45836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8" dirty="0"/>
              <a:t>AVVIO CONSULTAZIONE PUBBLICA</a:t>
            </a:r>
            <a:r>
              <a:rPr lang="it-IT" sz="1800" dirty="0"/>
              <a:t> -6mesi- </a:t>
            </a:r>
          </a:p>
          <a:p>
            <a:pPr marL="0" indent="0" algn="just">
              <a:buNone/>
            </a:pPr>
            <a:r>
              <a:rPr lang="it-IT" sz="1900" dirty="0">
                <a:cs typeface="HELVETICA" panose="020B0604020202020204" pitchFamily="34" charset="0"/>
              </a:rPr>
              <a:t>Ordini provinciali, Iscritti  e Associazioni infermieristiche </a:t>
            </a:r>
          </a:p>
          <a:p>
            <a:pPr marL="0" indent="0" algn="just">
              <a:buNone/>
            </a:pPr>
            <a:r>
              <a:rPr lang="it-IT" sz="1900" dirty="0">
                <a:cs typeface="HELVETICA" panose="020B0604020202020204" pitchFamily="34" charset="0"/>
              </a:rPr>
              <a:t>Consultazione con Associazioni pazienti e familiari</a:t>
            </a:r>
          </a:p>
          <a:p>
            <a:pPr marL="0" indent="0" algn="ctr">
              <a:buNone/>
            </a:pPr>
            <a:endParaRPr lang="it-IT" sz="3208" dirty="0"/>
          </a:p>
          <a:p>
            <a:endParaRPr lang="it-IT" sz="3208" dirty="0"/>
          </a:p>
        </p:txBody>
      </p:sp>
      <p:sp>
        <p:nvSpPr>
          <p:cNvPr id="5" name="Freccia giù 4">
            <a:extLst>
              <a:ext uri="{FF2B5EF4-FFF2-40B4-BE49-F238E27FC236}">
                <a16:creationId xmlns:a16="http://schemas.microsoft.com/office/drawing/2014/main" id="{0B4C8CF8-A5CE-1341-8286-5614A7414F0B}"/>
              </a:ext>
            </a:extLst>
          </p:cNvPr>
          <p:cNvSpPr/>
          <p:nvPr/>
        </p:nvSpPr>
        <p:spPr>
          <a:xfrm>
            <a:off x="4151551" y="3658035"/>
            <a:ext cx="577531" cy="1155062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10"/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3DE769DF-A875-304E-9FF8-73EA41AAD503}"/>
              </a:ext>
            </a:extLst>
          </p:cNvPr>
          <p:cNvSpPr/>
          <p:nvPr/>
        </p:nvSpPr>
        <p:spPr>
          <a:xfrm>
            <a:off x="4440317" y="1322421"/>
            <a:ext cx="1588210" cy="4331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10" dirty="0"/>
              <a:t>Condivisione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01561385-D8DA-3C41-BDCC-47A53099EFD7}"/>
              </a:ext>
            </a:extLst>
          </p:cNvPr>
          <p:cNvSpPr/>
          <p:nvPr/>
        </p:nvSpPr>
        <p:spPr>
          <a:xfrm>
            <a:off x="1624855" y="2290502"/>
            <a:ext cx="1732592" cy="4331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10" dirty="0"/>
              <a:t>Partecipazione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EECBEFD-44FF-E040-AD76-DAA2904356CE}"/>
              </a:ext>
            </a:extLst>
          </p:cNvPr>
          <p:cNvSpPr/>
          <p:nvPr/>
        </p:nvSpPr>
        <p:spPr>
          <a:xfrm>
            <a:off x="6678250" y="1985096"/>
            <a:ext cx="1732592" cy="4331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10" dirty="0"/>
              <a:t>Cambiamento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448F8CF9-9016-7941-A4C0-9D014F6DC62E}"/>
              </a:ext>
            </a:extLst>
          </p:cNvPr>
          <p:cNvSpPr/>
          <p:nvPr/>
        </p:nvSpPr>
        <p:spPr>
          <a:xfrm>
            <a:off x="6028527" y="3204721"/>
            <a:ext cx="1732592" cy="46602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10" dirty="0"/>
              <a:t>Futuro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AFB01E93-A874-A245-AA46-7CDF543E8C60}"/>
              </a:ext>
            </a:extLst>
          </p:cNvPr>
          <p:cNvSpPr/>
          <p:nvPr/>
        </p:nvSpPr>
        <p:spPr>
          <a:xfrm>
            <a:off x="1906324" y="3404860"/>
            <a:ext cx="1732592" cy="46602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810" dirty="0"/>
              <a:t>Nuovi valori</a:t>
            </a:r>
          </a:p>
        </p:txBody>
      </p:sp>
    </p:spTree>
    <p:extLst>
      <p:ext uri="{BB962C8B-B14F-4D97-AF65-F5344CB8AC3E}">
        <p14:creationId xmlns:p14="http://schemas.microsoft.com/office/powerpoint/2010/main" val="1389891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5"/>
          <p:cNvSpPr txBox="1">
            <a:spLocks/>
          </p:cNvSpPr>
          <p:nvPr/>
        </p:nvSpPr>
        <p:spPr>
          <a:xfrm>
            <a:off x="717199" y="274985"/>
            <a:ext cx="7734895" cy="5902348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5034" indent="-225034" algn="l" defTabSz="675102" rtl="0" eaLnBrk="1" latinLnBrk="0" hangingPunct="1">
              <a:lnSpc>
                <a:spcPct val="120000"/>
              </a:lnSpc>
              <a:spcBef>
                <a:spcPts val="984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969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75102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25169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75237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78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25305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475372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25440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375508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25575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954"/>
              </a:spcBef>
              <a:buNone/>
              <a:defRPr/>
            </a:pPr>
            <a:endParaRPr lang="it-IT" sz="3438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72828" indent="-272828">
              <a:spcBef>
                <a:spcPts val="954"/>
              </a:spcBef>
              <a:buFont typeface="Wingdings" panose="05000000000000000000" pitchFamily="2" charset="2"/>
              <a:buChar char="ü"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88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938ADF-1770-447E-ACC2-A9C5DF37D1D6}"/>
              </a:ext>
            </a:extLst>
          </p:cNvPr>
          <p:cNvSpPr txBox="1"/>
          <p:nvPr/>
        </p:nvSpPr>
        <p:spPr>
          <a:xfrm>
            <a:off x="481840" y="281825"/>
            <a:ext cx="820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Il percorso 2018-2019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EEC9DC-8047-43F7-895B-5492E6B60EDF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84930AC-AABF-E84B-9619-1019959E2C97}"/>
              </a:ext>
            </a:extLst>
          </p:cNvPr>
          <p:cNvSpPr txBox="1"/>
          <p:nvPr/>
        </p:nvSpPr>
        <p:spPr>
          <a:xfrm>
            <a:off x="545244" y="1209019"/>
            <a:ext cx="81422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Mutazioni del contesto:</a:t>
            </a:r>
          </a:p>
          <a:p>
            <a:pPr algn="just"/>
            <a:endParaRPr lang="it-IT" sz="2000" dirty="0">
              <a:latin typeface="Calibri  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>
                <a:latin typeface="Calibri  "/>
              </a:rPr>
              <a:t>Legge 8 marzo 2017 n° 24 «Disposizioni in materia di sicurezza delle cure e della persona assistita, nonché in materia di responsabilità̀ professionale degli esercenti le professioni sanitarie». </a:t>
            </a:r>
          </a:p>
          <a:p>
            <a:pPr algn="just"/>
            <a:endParaRPr lang="it-IT" sz="2000" dirty="0">
              <a:latin typeface="Calibri  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>
                <a:latin typeface="Calibri  "/>
              </a:rPr>
              <a:t>Legge 22 dicembre 2017 n° 219 «Norme in materia di consenso informato e di disposizioni anticipate di trattamento».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it-IT" sz="2000" dirty="0">
              <a:latin typeface="Calibri  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Legge </a:t>
            </a:r>
            <a:r>
              <a:rPr lang="it-IT" sz="2000" dirty="0">
                <a:latin typeface="Calibri  "/>
              </a:rPr>
              <a:t>11 gennaio 2018 n° 3 «Delega al Governo in materia di sperimentazione clinica di medicinali nonché disposizioni per il riordino delle professioni sanitarie e per la dirigenza sanitaria del Ministero della salute»</a:t>
            </a:r>
          </a:p>
          <a:p>
            <a:pPr algn="just"/>
            <a:endParaRPr lang="it-IT" sz="2000" dirty="0">
              <a:highlight>
                <a:srgbClr val="FFFF00"/>
              </a:highlight>
              <a:latin typeface="Calibri  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…..Suicidio assistito?</a:t>
            </a:r>
          </a:p>
        </p:txBody>
      </p:sp>
    </p:spTree>
    <p:extLst>
      <p:ext uri="{BB962C8B-B14F-4D97-AF65-F5344CB8AC3E}">
        <p14:creationId xmlns:p14="http://schemas.microsoft.com/office/powerpoint/2010/main" val="1257953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6">
        <p15:prstTrans prst="crush"/>
      </p:transition>
    </mc:Choice>
    <mc:Fallback xmlns="">
      <p:transition spd="slow" advTm="36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2F1B822-6489-8947-8E0D-2480C80A5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6</a:t>
            </a:fld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84E4818-19C4-5244-B8E7-D3BB4292E214}"/>
              </a:ext>
            </a:extLst>
          </p:cNvPr>
          <p:cNvSpPr txBox="1"/>
          <p:nvPr/>
        </p:nvSpPr>
        <p:spPr>
          <a:xfrm>
            <a:off x="481840" y="253354"/>
            <a:ext cx="820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Dalla nascita in poi…</a:t>
            </a:r>
          </a:p>
        </p:txBody>
      </p:sp>
      <p:sp>
        <p:nvSpPr>
          <p:cNvPr id="4" name="Segnaposto contenuto 5">
            <a:extLst>
              <a:ext uri="{FF2B5EF4-FFF2-40B4-BE49-F238E27FC236}">
                <a16:creationId xmlns:a16="http://schemas.microsoft.com/office/drawing/2014/main" id="{58CDA138-46D5-D940-8DD3-A3444771ED66}"/>
              </a:ext>
            </a:extLst>
          </p:cNvPr>
          <p:cNvSpPr txBox="1">
            <a:spLocks/>
          </p:cNvSpPr>
          <p:nvPr/>
        </p:nvSpPr>
        <p:spPr>
          <a:xfrm>
            <a:off x="481840" y="632037"/>
            <a:ext cx="7734895" cy="4514179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5034" indent="-225034" algn="l" defTabSz="675102" rtl="0" eaLnBrk="1" latinLnBrk="0" hangingPunct="1">
              <a:lnSpc>
                <a:spcPct val="120000"/>
              </a:lnSpc>
              <a:spcBef>
                <a:spcPts val="984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969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75102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25169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75237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78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25305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475372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25440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375508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25575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954"/>
              </a:spcBef>
              <a:buClr>
                <a:schemeClr val="tx1"/>
              </a:buClr>
              <a:buNone/>
              <a:defRPr/>
            </a:pPr>
            <a:endParaRPr lang="it-IT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just">
              <a:spcBef>
                <a:spcPts val="954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it-IT" sz="20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12-13 aprile 2019, </a:t>
            </a: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Roma</a:t>
            </a:r>
            <a:r>
              <a:rPr lang="it-IT" sz="20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Approvazione del testo finale in Consiglio Nazionale</a:t>
            </a:r>
          </a:p>
          <a:p>
            <a:pPr algn="just">
              <a:spcBef>
                <a:spcPts val="954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it-IT" sz="20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21 giugno  2019, </a:t>
            </a: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Roma Evento Presentazione Ufficiale Codice Deontologico delle Professioni Infermieristiche 2019</a:t>
            </a:r>
          </a:p>
          <a:p>
            <a:pPr algn="just">
              <a:spcBef>
                <a:spcPts val="954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Attività di divulgazione negli OPI</a:t>
            </a:r>
          </a:p>
          <a:p>
            <a:pPr algn="just">
              <a:spcBef>
                <a:spcPts val="954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Pubblicazione commentario al codice deontologico e Osservatorio nazionale permanente</a:t>
            </a:r>
          </a:p>
          <a:p>
            <a:pPr algn="just">
              <a:spcBef>
                <a:spcPts val="954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Libero accesso alle pubblicazioni </a:t>
            </a: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www.fnopi.it</a:t>
            </a:r>
            <a:r>
              <a:rPr lang="it-IT" sz="20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marL="0" indent="0" algn="just">
              <a:spcBef>
                <a:spcPts val="954"/>
              </a:spcBef>
              <a:buClr>
                <a:schemeClr val="tx1"/>
              </a:buClr>
              <a:buNone/>
              <a:defRPr/>
            </a:pPr>
            <a:r>
              <a:rPr lang="it-IT" sz="1900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				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384F369-3AE8-5A41-990A-BE85AE99E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363" y="4576505"/>
            <a:ext cx="4087037" cy="229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17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5"/>
          <p:cNvSpPr txBox="1">
            <a:spLocks/>
          </p:cNvSpPr>
          <p:nvPr/>
        </p:nvSpPr>
        <p:spPr>
          <a:xfrm>
            <a:off x="717199" y="274985"/>
            <a:ext cx="7734895" cy="5902348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5034" indent="-225034" algn="l" defTabSz="675102" rtl="0" eaLnBrk="1" latinLnBrk="0" hangingPunct="1">
              <a:lnSpc>
                <a:spcPct val="120000"/>
              </a:lnSpc>
              <a:spcBef>
                <a:spcPts val="984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969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75102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25169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75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75237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78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25305" indent="-225034" algn="l" defTabSz="675102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475372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25440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375508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25575" indent="-225034" algn="l" defTabSz="900135" rtl="0" eaLnBrk="1" latinLnBrk="0" hangingPunct="1">
              <a:lnSpc>
                <a:spcPct val="120000"/>
              </a:lnSpc>
              <a:spcBef>
                <a:spcPts val="492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18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954"/>
              </a:spcBef>
              <a:buNone/>
              <a:defRPr/>
            </a:pPr>
            <a:endParaRPr lang="it-IT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spcBef>
                <a:spcPts val="954"/>
              </a:spcBef>
              <a:defRPr/>
            </a:pPr>
            <a:r>
              <a:rPr lang="it-IT" sz="28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Presentazione al Codice</a:t>
            </a:r>
          </a:p>
          <a:p>
            <a:pPr>
              <a:spcBef>
                <a:spcPts val="954"/>
              </a:spcBef>
              <a:defRPr/>
            </a:pPr>
            <a:r>
              <a:rPr lang="it-IT" sz="28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N° VIII Capi</a:t>
            </a:r>
          </a:p>
          <a:p>
            <a:pPr>
              <a:spcBef>
                <a:spcPts val="954"/>
              </a:spcBef>
              <a:defRPr/>
            </a:pPr>
            <a:r>
              <a:rPr lang="it-IT" sz="28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N° 53 articoli</a:t>
            </a:r>
          </a:p>
          <a:p>
            <a:pPr>
              <a:spcBef>
                <a:spcPts val="954"/>
              </a:spcBef>
              <a:defRPr/>
            </a:pPr>
            <a:r>
              <a:rPr lang="it-IT" sz="2800" b="1" dirty="0">
                <a:latin typeface="Calibri  "/>
                <a:ea typeface="Arial Unicode MS" panose="020B0604020202020204" pitchFamily="34" charset="-128"/>
                <a:cs typeface="Arial" panose="020B0604020202020204" pitchFamily="34" charset="0"/>
              </a:rPr>
              <a:t>Titolazione dei singoli articoli</a:t>
            </a: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900" dirty="0">
              <a:latin typeface="Calibri  "/>
            </a:endParaRPr>
          </a:p>
          <a:p>
            <a:pPr marL="0" indent="0">
              <a:spcBef>
                <a:spcPts val="954"/>
              </a:spcBef>
              <a:buNone/>
              <a:defRPr/>
            </a:pPr>
            <a:endParaRPr lang="it-IT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938ADF-1770-447E-ACC2-A9C5DF37D1D6}"/>
              </a:ext>
            </a:extLst>
          </p:cNvPr>
          <p:cNvSpPr txBox="1"/>
          <p:nvPr/>
        </p:nvSpPr>
        <p:spPr>
          <a:xfrm>
            <a:off x="604434" y="236465"/>
            <a:ext cx="820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HELVETICA" panose="020B0604020202020204" pitchFamily="34" charset="0"/>
                <a:cs typeface="HELVETICA" panose="020B0604020202020204" pitchFamily="34" charset="0"/>
              </a:rPr>
              <a:t>La struttura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7EEC9DC-8047-43F7-895B-5492E6B60EDF}"/>
              </a:ext>
            </a:extLst>
          </p:cNvPr>
          <p:cNvSpPr txBox="1"/>
          <p:nvPr/>
        </p:nvSpPr>
        <p:spPr>
          <a:xfrm>
            <a:off x="934065" y="6512331"/>
            <a:ext cx="56240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Federazione nazionale Ordini professioni infermieristiche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515AEB40-C8FB-E84B-A85C-E33D97EEC8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176" t="10529" r="29375" b="3891"/>
          <a:stretch/>
        </p:blipFill>
        <p:spPr>
          <a:xfrm>
            <a:off x="6314965" y="0"/>
            <a:ext cx="2854436" cy="37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29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6">
        <p15:prstTrans prst="fallOver"/>
      </p:transition>
    </mc:Choice>
    <mc:Fallback xmlns="">
      <p:transition spd="slow" advTm="36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AFBA103E-B455-9042-8405-DAEC0E9C4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4383"/>
            <a:ext cx="9386297" cy="687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12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4670F2-2948-2344-A3E3-1A100AC7A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96" y="136871"/>
            <a:ext cx="7908608" cy="1328938"/>
          </a:xfrm>
        </p:spPr>
        <p:txBody>
          <a:bodyPr>
            <a:normAutofit/>
          </a:bodyPr>
          <a:lstStyle/>
          <a:p>
            <a:pPr algn="ctr" defTabSz="916777"/>
            <a:r>
              <a:rPr lang="it-IT" sz="3600" dirty="0"/>
              <a:t>Capo I Principi e Valori Professionali</a:t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20BD92-9C01-7643-802D-46CEAABC5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396" y="1465809"/>
            <a:ext cx="7908608" cy="4362418"/>
          </a:xfrm>
        </p:spPr>
        <p:txBody>
          <a:bodyPr/>
          <a:lstStyle/>
          <a:p>
            <a:pPr marL="0" indent="0">
              <a:buNone/>
            </a:pPr>
            <a:endParaRPr lang="it-IT" dirty="0"/>
          </a:p>
          <a:p>
            <a:pPr>
              <a:buFont typeface="Wingdings" pitchFamily="2" charset="2"/>
              <a:buChar char="v"/>
            </a:pPr>
            <a:r>
              <a:rPr lang="it-IT" sz="2400" dirty="0"/>
              <a:t>La società, la demografia e i bisogni assistenziali</a:t>
            </a:r>
          </a:p>
          <a:p>
            <a:pPr>
              <a:buFont typeface="Wingdings" pitchFamily="2" charset="2"/>
              <a:buChar char="v"/>
            </a:pPr>
            <a:endParaRPr lang="it-IT" sz="2400" dirty="0"/>
          </a:p>
          <a:p>
            <a:pPr>
              <a:buFont typeface="Wingdings" pitchFamily="2" charset="2"/>
              <a:buChar char="v"/>
            </a:pPr>
            <a:r>
              <a:rPr lang="it-IT" sz="2400" dirty="0"/>
              <a:t>Rispetto, dignità e non discriminazione</a:t>
            </a:r>
          </a:p>
          <a:p>
            <a:pPr marL="0" indent="0">
              <a:buNone/>
            </a:pPr>
            <a:endParaRPr lang="it-IT" sz="2400" dirty="0"/>
          </a:p>
          <a:p>
            <a:pPr>
              <a:buFont typeface="Wingdings" pitchFamily="2" charset="2"/>
              <a:buChar char="v"/>
            </a:pPr>
            <a:r>
              <a:rPr lang="it-IT" sz="2400" dirty="0"/>
              <a:t>Relazione di cura</a:t>
            </a:r>
          </a:p>
          <a:p>
            <a:pPr>
              <a:buFont typeface="Wingdings" pitchFamily="2" charset="2"/>
              <a:buChar char="v"/>
            </a:pPr>
            <a:endParaRPr lang="it-IT" sz="2400" dirty="0"/>
          </a:p>
          <a:p>
            <a:pPr>
              <a:buFont typeface="Wingdings" pitchFamily="2" charset="2"/>
              <a:buChar char="v"/>
            </a:pPr>
            <a:r>
              <a:rPr lang="it-IT" sz="2400" dirty="0"/>
              <a:t>Libertà di coscienza-clausola  e ruolo dell’Ordine (Legge 3/2018)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CDAB0-472A-364E-957F-B3E32C311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7D80-F2EB-1E4E-9E16-D80EE966A895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98448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5791</TotalTime>
  <Words>1128</Words>
  <Application>Microsoft Macintosh PowerPoint</Application>
  <PresentationFormat>Personalizzato</PresentationFormat>
  <Paragraphs>154</Paragraphs>
  <Slides>24</Slides>
  <Notes>2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32" baseType="lpstr">
      <vt:lpstr>Arial Unicode MS</vt:lpstr>
      <vt:lpstr>Arial</vt:lpstr>
      <vt:lpstr>Calibri</vt:lpstr>
      <vt:lpstr>Calibri  </vt:lpstr>
      <vt:lpstr>Calibri Light</vt:lpstr>
      <vt:lpstr>HELVETICA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Il percorso di revisione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Capo I Principi e Valori Professionali </vt:lpstr>
      <vt:lpstr>Capo I Art. 3  Rispetto e non discriminazione</vt:lpstr>
      <vt:lpstr>Capo I Art. 4  Relazione di Cura</vt:lpstr>
      <vt:lpstr>Capo II Art. 9  Ricerca scientifica e sperimentazione</vt:lpstr>
      <vt:lpstr>Capo II Art. 10  Conoscenza, formazione e aggiornamento</vt:lpstr>
      <vt:lpstr>Capo III Art. 15  Informazioni sullo stato di salute</vt:lpstr>
      <vt:lpstr>Capo IV Rapporti con le persone assistite </vt:lpstr>
      <vt:lpstr>Capo IV Art. 17  Rapporto con la persona assistita nel percorso di cura </vt:lpstr>
      <vt:lpstr>Capo IV Art. 18  Dolore</vt:lpstr>
      <vt:lpstr>Capo IV Art. 22  Privazioni, violenze o maltrattamenti</vt:lpstr>
      <vt:lpstr>Capo IV Art. 25  Volontà di limite agli interventi</vt:lpstr>
      <vt:lpstr>I contenuti nel cambiamento: Capo VI Organizzazione sanitaria </vt:lpstr>
      <vt:lpstr>Capo VI Art. 35  Contenzione</vt:lpstr>
      <vt:lpstr>Cambiamento…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Mazzoleni Beatrice</cp:lastModifiedBy>
  <cp:revision>611</cp:revision>
  <cp:lastPrinted>2019-09-18T10:35:05Z</cp:lastPrinted>
  <dcterms:created xsi:type="dcterms:W3CDTF">2016-12-15T13:32:47Z</dcterms:created>
  <dcterms:modified xsi:type="dcterms:W3CDTF">2020-01-30T21:34:37Z</dcterms:modified>
</cp:coreProperties>
</file>