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tif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2"/>
  </p:notesMasterIdLst>
  <p:sldIdLst>
    <p:sldId id="260" r:id="rId2"/>
    <p:sldId id="271" r:id="rId3"/>
    <p:sldId id="275" r:id="rId4"/>
    <p:sldId id="274" r:id="rId5"/>
    <p:sldId id="272" r:id="rId6"/>
    <p:sldId id="277" r:id="rId7"/>
    <p:sldId id="261" r:id="rId8"/>
    <p:sldId id="257" r:id="rId9"/>
    <p:sldId id="258" r:id="rId10"/>
    <p:sldId id="259" r:id="rId11"/>
    <p:sldId id="264" r:id="rId12"/>
    <p:sldId id="276" r:id="rId13"/>
    <p:sldId id="265" r:id="rId14"/>
    <p:sldId id="266" r:id="rId15"/>
    <p:sldId id="273" r:id="rId16"/>
    <p:sldId id="267" r:id="rId17"/>
    <p:sldId id="283" r:id="rId18"/>
    <p:sldId id="268" r:id="rId19"/>
    <p:sldId id="279" r:id="rId20"/>
    <p:sldId id="281" r:id="rId21"/>
    <p:sldId id="284" r:id="rId22"/>
    <p:sldId id="282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clrMru>
    <a:srgbClr val="02135A"/>
    <a:srgbClr val="366AFA"/>
    <a:srgbClr val="8CB4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59" autoAdjust="0"/>
    <p:restoredTop sz="94643"/>
  </p:normalViewPr>
  <p:slideViewPr>
    <p:cSldViewPr snapToGrid="0" snapToObjects="1">
      <p:cViewPr varScale="1">
        <p:scale>
          <a:sx n="108" d="100"/>
          <a:sy n="108" d="100"/>
        </p:scale>
        <p:origin x="148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66" d="100"/>
        <a:sy n="266" d="100"/>
      </p:scale>
      <p:origin x="0" y="2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361232-657F-CA4B-A943-03CD3F511B90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80CA85-343D-8843-A000-CC2316E8383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5874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BF9B6-98C4-4688-A902-5D10793E5436}" type="slidenum">
              <a:rPr lang="it-IT" smtClean="0"/>
              <a:pPr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5141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E875CCDE-21F4-D540-B34F-89F6F5B3FDFA}" type="slidenum">
              <a:rPr lang="it-IT" sz="1200">
                <a:ea typeface="MS PGothic" charset="0"/>
                <a:cs typeface="MS PGothic" charset="0"/>
              </a:rPr>
              <a:pPr eaLnBrk="1" hangingPunct="1"/>
              <a:t>6</a:t>
            </a:fld>
            <a:endParaRPr lang="it-IT" sz="1200">
              <a:ea typeface="MS PGothic" charset="0"/>
              <a:cs typeface="MS PGothic" charset="0"/>
            </a:endParaRPr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>
              <a:latin typeface="Arial" charset="0"/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Here some first results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this slide we can see people that show malnutrition at time 0 evaluated by the BMI index, on the left the situation on admission, the central series shows situation a t 0 and on the right side the situation after 3 and 6 months from the intervention.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you can see negative BMI for malnutrition grows up collecting patients from low to moderate malnutrition sector of the population, in this early time people with a severe malnutrition assessment according to BMI index still remains at high risk;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but decreases in the following 6 months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BF9B6-98C4-4688-A902-5D10793E5436}" type="slidenum">
              <a:rPr lang="it-IT" smtClean="0"/>
              <a:pPr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26647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CE1CB-5BAE-C74E-AC79-D4ABD8971D8A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49134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0CA85-343D-8843-A000-CC2316E83837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6900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angolo rettangolo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it-IT"/>
              <a:t>Fare clic per modificare stile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it-IT"/>
              <a:t>Fare clic per modificare lo stile del sottotitolo dello schema</a:t>
            </a:r>
            <a:endParaRPr kumimoji="0" lang="en-US"/>
          </a:p>
        </p:txBody>
      </p: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  <p:grpSp>
        <p:nvGrpSpPr>
          <p:cNvPr id="15" name="Gruppo 2"/>
          <p:cNvGrpSpPr>
            <a:grpSpLocks/>
          </p:cNvGrpSpPr>
          <p:nvPr/>
        </p:nvGrpSpPr>
        <p:grpSpPr bwMode="auto">
          <a:xfrm>
            <a:off x="152400" y="228600"/>
            <a:ext cx="3883025" cy="685800"/>
            <a:chOff x="424949" y="381000"/>
            <a:chExt cx="3883093" cy="685800"/>
          </a:xfrm>
        </p:grpSpPr>
        <p:pic>
          <p:nvPicPr>
            <p:cNvPr id="16" name="Immagin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949" y="381000"/>
              <a:ext cx="519614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CasellaDiTesto 1"/>
            <p:cNvSpPr txBox="1">
              <a:spLocks noChangeArrowheads="1"/>
            </p:cNvSpPr>
            <p:nvPr/>
          </p:nvSpPr>
          <p:spPr bwMode="auto">
            <a:xfrm>
              <a:off x="1066800" y="381000"/>
              <a:ext cx="324124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it-IT" sz="1200" dirty="0"/>
                <a:t>DISSAL Dipartimento di Scienze della Salute</a:t>
              </a:r>
            </a:p>
            <a:p>
              <a:pPr eaLnBrk="1" hangingPunct="1"/>
              <a:r>
                <a:rPr lang="it-IT" sz="1200" dirty="0"/>
                <a:t>Università degli studi di Genova</a:t>
              </a: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/>
              <a:t>Fare clic per modificare stile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it-IT"/>
              <a:t>Fare clic per modificare gli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it-IT"/>
              <a:t>Fare clic per modificare stile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it-IT"/>
              <a:t>Fare clic per modificare gli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/>
              <a:t>Fare clic per modificare gli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it-IT"/>
              <a:t>Fare clic per modificare stile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it-IT"/>
              <a:t>Fare clic per modificare stile</a:t>
            </a:r>
            <a:endParaRPr kumimoji="0" lang="en-US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  <p:sp>
        <p:nvSpPr>
          <p:cNvPr id="7" name="Gallone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Gallone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/>
              <a:t>Fare clic per modificare gli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/>
              <a:t>Fare clic per modificare gli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it-IT"/>
              <a:t>Fare clic per modificare stile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it-IT"/>
              <a:t>Fare clic per modificare stile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/>
              <a:t>Fare clic per modificare gli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/>
              <a:t>Fare clic per modificare gli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/>
              <a:t>Fare clic per modificare gli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/>
              <a:t>Fare clic per modificare gli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it-IT"/>
              <a:t>Fare clic per modificare stile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it-IT"/>
              <a:t>Fare clic per modificare stile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it-IT"/>
              <a:t>Fare clic per modificare gli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it-IT"/>
              <a:t>Fare clic per modificare gli stili del testo dello schema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it-IT"/>
              <a:t>Trascinare l'immagine su un segnaposto o fare clic sull'icona per aggiungerla</a:t>
            </a:r>
            <a:endParaRPr kumimoji="0" lang="en-US" dirty="0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it-IT"/>
              <a:t>Fare clic per modificare stile</a:t>
            </a:r>
            <a:endParaRPr kumimoji="0" lang="en-US"/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igura a mano libera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Triangolo rettango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Connettore 1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Gallone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Gallone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323528" y="1268760"/>
            <a:ext cx="8352928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323528" y="2708920"/>
            <a:ext cx="8363272" cy="3298371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dirty="0"/>
              <a:t>Fare clic per modificare stili del testo dello schema</a:t>
            </a:r>
          </a:p>
          <a:p>
            <a:pPr lvl="1" eaLnBrk="1" latinLnBrk="0" hangingPunct="1"/>
            <a:r>
              <a:rPr kumimoji="0" lang="it-IT" dirty="0"/>
              <a:t>Secondo livello</a:t>
            </a:r>
          </a:p>
          <a:p>
            <a:pPr lvl="2" eaLnBrk="1" latinLnBrk="0" hangingPunct="1"/>
            <a:r>
              <a:rPr kumimoji="0" lang="it-IT" dirty="0"/>
              <a:t>Terzo livello</a:t>
            </a:r>
          </a:p>
          <a:p>
            <a:pPr lvl="3" eaLnBrk="1" latinLnBrk="0" hangingPunct="1"/>
            <a:r>
              <a:rPr kumimoji="0" lang="it-IT" dirty="0"/>
              <a:t>Quarto livello</a:t>
            </a:r>
          </a:p>
          <a:p>
            <a:pPr lvl="4" eaLnBrk="1" latinLnBrk="0" hangingPunct="1"/>
            <a:r>
              <a:rPr kumimoji="0" lang="it-IT" dirty="0"/>
              <a:t>Quinto livello</a:t>
            </a:r>
            <a:endParaRPr kumimoji="0" lang="en-US" dirty="0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323528" y="6381328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  <p:grpSp>
        <p:nvGrpSpPr>
          <p:cNvPr id="16" name="Gruppo 2"/>
          <p:cNvGrpSpPr>
            <a:grpSpLocks/>
          </p:cNvGrpSpPr>
          <p:nvPr/>
        </p:nvGrpSpPr>
        <p:grpSpPr bwMode="auto">
          <a:xfrm>
            <a:off x="152400" y="228600"/>
            <a:ext cx="3883025" cy="685800"/>
            <a:chOff x="424949" y="381000"/>
            <a:chExt cx="3883093" cy="685800"/>
          </a:xfrm>
        </p:grpSpPr>
        <p:pic>
          <p:nvPicPr>
            <p:cNvPr id="17" name="Immagine 1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949" y="381000"/>
              <a:ext cx="519614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CasellaDiTesto 1"/>
            <p:cNvSpPr txBox="1">
              <a:spLocks noChangeArrowheads="1"/>
            </p:cNvSpPr>
            <p:nvPr/>
          </p:nvSpPr>
          <p:spPr bwMode="auto">
            <a:xfrm>
              <a:off x="1066800" y="381000"/>
              <a:ext cx="324124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it-IT" sz="1200" dirty="0"/>
                <a:t>DISSAL Dipartimento di Scienze della Salute</a:t>
              </a:r>
            </a:p>
            <a:p>
              <a:pPr eaLnBrk="1" hangingPunct="1"/>
              <a:r>
                <a:rPr lang="it-IT" sz="1200" dirty="0"/>
                <a:t>Università degli studi di Genova</a:t>
              </a:r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tiff"/><Relationship Id="rId4" Type="http://schemas.openxmlformats.org/officeDocument/2006/relationships/image" Target="../media/image32.tif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g"/><Relationship Id="rId7" Type="http://schemas.openxmlformats.org/officeDocument/2006/relationships/image" Target="../media/image3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Document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87218" y="3079163"/>
            <a:ext cx="7772400" cy="1829761"/>
          </a:xfrm>
        </p:spPr>
        <p:txBody>
          <a:bodyPr>
            <a:noAutofit/>
          </a:bodyPr>
          <a:lstStyle/>
          <a:p>
            <a:pPr algn="l"/>
            <a:r>
              <a:rPr lang="it-IT" sz="3200" dirty="0">
                <a:effectLst/>
              </a:rPr>
              <a:t>Nutrizione e demenza:</a:t>
            </a:r>
            <a:br>
              <a:rPr lang="it-IT" sz="3200" dirty="0">
                <a:effectLst/>
              </a:rPr>
            </a:br>
            <a:r>
              <a:rPr lang="it-IT" sz="3200" dirty="0">
                <a:effectLst/>
              </a:rPr>
              <a:t>esigenze nutrizionali </a:t>
            </a:r>
            <a:br>
              <a:rPr lang="it-IT" sz="3200" dirty="0">
                <a:effectLst/>
              </a:rPr>
            </a:br>
            <a:r>
              <a:rPr lang="it-IT" sz="3200" dirty="0">
                <a:effectLst/>
              </a:rPr>
              <a:t>nelle demenze, </a:t>
            </a:r>
            <a:br>
              <a:rPr lang="it-IT" sz="3200" dirty="0">
                <a:effectLst/>
              </a:rPr>
            </a:br>
            <a:r>
              <a:rPr lang="it-IT" sz="3200" dirty="0">
                <a:effectLst/>
              </a:rPr>
              <a:t>proposte alimentari nelle RSA, pasti a consistenza modificata per dementi e </a:t>
            </a:r>
            <a:r>
              <a:rPr lang="it-IT" sz="3200" dirty="0" err="1">
                <a:effectLst/>
              </a:rPr>
              <a:t>disfagici</a:t>
            </a:r>
            <a:endParaRPr lang="it-IT" sz="3200" dirty="0">
              <a:effectLst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32507" y="5682865"/>
            <a:ext cx="5389418" cy="1199704"/>
          </a:xfrm>
        </p:spPr>
        <p:txBody>
          <a:bodyPr>
            <a:noAutofit/>
          </a:bodyPr>
          <a:lstStyle/>
          <a:p>
            <a:pPr algn="l"/>
            <a:r>
              <a:rPr lang="it-IT" sz="1800" dirty="0"/>
              <a:t>Milko Zanini, </a:t>
            </a:r>
            <a:r>
              <a:rPr lang="it-IT" sz="1800" dirty="0" err="1"/>
              <a:t>Ph.D</a:t>
            </a:r>
            <a:endParaRPr lang="it-IT" sz="1800" dirty="0"/>
          </a:p>
          <a:p>
            <a:pPr algn="l"/>
            <a:r>
              <a:rPr lang="it-IT" sz="1800" dirty="0"/>
              <a:t>Dipartimento di Scienze della Salute </a:t>
            </a:r>
            <a:r>
              <a:rPr lang="mr-IN" sz="1800" dirty="0"/>
              <a:t>–</a:t>
            </a:r>
            <a:r>
              <a:rPr lang="it-IT" sz="1800" dirty="0"/>
              <a:t> DISSAL</a:t>
            </a:r>
          </a:p>
          <a:p>
            <a:pPr algn="l"/>
            <a:r>
              <a:rPr lang="it-IT" sz="1800" dirty="0"/>
              <a:t>Università degli Studi di Genova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4" r="3186"/>
          <a:stretch/>
        </p:blipFill>
        <p:spPr>
          <a:xfrm>
            <a:off x="5294021" y="1331420"/>
            <a:ext cx="3517471" cy="1747743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065" y="263237"/>
            <a:ext cx="2152126" cy="637308"/>
          </a:xfrm>
          <a:prstGeom prst="rect">
            <a:avLst/>
          </a:prstGeom>
        </p:spPr>
      </p:pic>
      <p:sp>
        <p:nvSpPr>
          <p:cNvPr id="7" name="Sottotitolo 2"/>
          <p:cNvSpPr txBox="1">
            <a:spLocks/>
          </p:cNvSpPr>
          <p:nvPr/>
        </p:nvSpPr>
        <p:spPr>
          <a:xfrm>
            <a:off x="6206837" y="5682865"/>
            <a:ext cx="2604655" cy="1205345"/>
          </a:xfrm>
          <a:prstGeom prst="rect">
            <a:avLst/>
          </a:prstGeom>
        </p:spPr>
        <p:txBody>
          <a:bodyPr vert="horz" lIns="45720" rIns="45720">
            <a:noAutofit/>
          </a:bodyPr>
          <a:lstStyle>
            <a:lvl1pPr marL="0" marR="64008" indent="0" algn="r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defRPr kumimoji="0" sz="2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None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defTabSz="914400"/>
            <a:r>
              <a:rPr lang="it-IT" sz="1800" dirty="0"/>
              <a:t>Ivan Bedeschi</a:t>
            </a:r>
          </a:p>
          <a:p>
            <a:pPr defTabSz="914400"/>
            <a:r>
              <a:rPr lang="it-IT" sz="1800" dirty="0"/>
              <a:t>Direzione Generale</a:t>
            </a:r>
          </a:p>
          <a:p>
            <a:pPr defTabSz="914400"/>
            <a:r>
              <a:rPr lang="it-IT" sz="1800" dirty="0"/>
              <a:t>Gruppo Gheron</a:t>
            </a:r>
          </a:p>
        </p:txBody>
      </p:sp>
    </p:spTree>
    <p:extLst>
      <p:ext uri="{BB962C8B-B14F-4D97-AF65-F5344CB8AC3E}">
        <p14:creationId xmlns:p14="http://schemas.microsoft.com/office/powerpoint/2010/main" val="1382123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4604"/>
            <a:ext cx="9144000" cy="4467943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4438897" y="1734"/>
            <a:ext cx="47051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 err="1"/>
              <a:t>Austbø</a:t>
            </a:r>
            <a:r>
              <a:rPr lang="it-IT" sz="1200" dirty="0"/>
              <a:t> </a:t>
            </a:r>
            <a:r>
              <a:rPr lang="it-IT" sz="1200" dirty="0" err="1"/>
              <a:t>Holteng</a:t>
            </a:r>
            <a:r>
              <a:rPr lang="it-IT" sz="1200" dirty="0"/>
              <a:t> LB, </a:t>
            </a:r>
            <a:r>
              <a:rPr lang="it-IT" sz="1200" dirty="0" err="1"/>
              <a:t>Frøiland</a:t>
            </a:r>
            <a:r>
              <a:rPr lang="it-IT" sz="1200" dirty="0"/>
              <a:t> CT, Corbett A, </a:t>
            </a:r>
            <a:r>
              <a:rPr lang="it-IT" sz="1200" dirty="0" err="1"/>
              <a:t>Testad</a:t>
            </a:r>
            <a:r>
              <a:rPr lang="it-IT" sz="1200" dirty="0"/>
              <a:t> I. Care staff </a:t>
            </a:r>
            <a:r>
              <a:rPr lang="it-IT" sz="1200" dirty="0" err="1"/>
              <a:t>perspective</a:t>
            </a:r>
            <a:r>
              <a:rPr lang="it-IT" sz="1200" dirty="0"/>
              <a:t> on use of texture </a:t>
            </a:r>
            <a:r>
              <a:rPr lang="it-IT" sz="1200" dirty="0" err="1"/>
              <a:t>modified</a:t>
            </a:r>
            <a:r>
              <a:rPr lang="it-IT" sz="1200" dirty="0"/>
              <a:t> </a:t>
            </a:r>
            <a:r>
              <a:rPr lang="it-IT" sz="1200" dirty="0" err="1"/>
              <a:t>food</a:t>
            </a:r>
            <a:r>
              <a:rPr lang="it-IT" sz="1200" dirty="0"/>
              <a:t> in care home </a:t>
            </a:r>
            <a:r>
              <a:rPr lang="it-IT" sz="1200" dirty="0" err="1"/>
              <a:t>residents</a:t>
            </a:r>
            <a:r>
              <a:rPr lang="it-IT" sz="1200" dirty="0"/>
              <a:t> with </a:t>
            </a:r>
            <a:r>
              <a:rPr lang="it-IT" sz="1200" dirty="0" err="1"/>
              <a:t>dysphagia</a:t>
            </a:r>
            <a:r>
              <a:rPr lang="it-IT" sz="1200" dirty="0"/>
              <a:t> and </a:t>
            </a:r>
            <a:r>
              <a:rPr lang="it-IT" sz="1200" dirty="0" err="1"/>
              <a:t>dementia</a:t>
            </a:r>
            <a:r>
              <a:rPr lang="it-IT" sz="1200" dirty="0"/>
              <a:t>. </a:t>
            </a:r>
            <a:r>
              <a:rPr lang="it-IT" sz="1200" dirty="0" err="1"/>
              <a:t>Ann</a:t>
            </a:r>
            <a:r>
              <a:rPr lang="it-IT" sz="1200" dirty="0"/>
              <a:t> </a:t>
            </a:r>
            <a:r>
              <a:rPr lang="it-IT" sz="1200" dirty="0" err="1"/>
              <a:t>Palliat</a:t>
            </a:r>
            <a:r>
              <a:rPr lang="it-IT" sz="1200" dirty="0"/>
              <a:t> Med 2017;6(4):310-318. </a:t>
            </a:r>
            <a:r>
              <a:rPr lang="it-IT" sz="1200" dirty="0" err="1"/>
              <a:t>doi</a:t>
            </a:r>
            <a:r>
              <a:rPr lang="it-IT" sz="1200" dirty="0"/>
              <a:t>: 10.21037/apm.2017.06.24 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210078" y="3879585"/>
            <a:ext cx="8723844" cy="2308324"/>
          </a:xfrm>
          <a:prstGeom prst="rect">
            <a:avLst/>
          </a:prstGeom>
          <a:solidFill>
            <a:srgbClr val="3366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solidFill>
                  <a:srgbClr val="FFFFFF"/>
                </a:solidFill>
              </a:rPr>
              <a:t>Disfagia e demenza sono condizioni che, se combinate, possono comportare problemi gravi sui pazienti e necessitano di una presa in carico nutrizionale efficace</a:t>
            </a:r>
          </a:p>
          <a:p>
            <a:pPr algn="ctr"/>
            <a:r>
              <a:rPr lang="it-IT" sz="2400" dirty="0">
                <a:solidFill>
                  <a:srgbClr val="FFFFFF"/>
                </a:solidFill>
              </a:rPr>
              <a:t>In questo studio si evidenziano sia i risultati positivi sui pazienti che sul personale nell’utilizzo di alimenti a densità modificata efficaci.</a:t>
            </a:r>
          </a:p>
        </p:txBody>
      </p:sp>
    </p:spTree>
    <p:extLst>
      <p:ext uri="{BB962C8B-B14F-4D97-AF65-F5344CB8AC3E}">
        <p14:creationId xmlns:p14="http://schemas.microsoft.com/office/powerpoint/2010/main" val="22584170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323528" y="466362"/>
            <a:ext cx="8352928" cy="1143000"/>
          </a:xfrm>
        </p:spPr>
        <p:txBody>
          <a:bodyPr>
            <a:normAutofit fontScale="90000"/>
          </a:bodyPr>
          <a:lstStyle/>
          <a:p>
            <a:r>
              <a:rPr lang="it-IT" dirty="0"/>
              <a:t>La valutazione iniziale e continua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5882"/>
            <a:ext cx="9144000" cy="435730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82242" y="4853883"/>
            <a:ext cx="8723844" cy="1200328"/>
          </a:xfrm>
          <a:prstGeom prst="rect">
            <a:avLst/>
          </a:prstGeom>
          <a:solidFill>
            <a:srgbClr val="3366FF"/>
          </a:solidFill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rgbClr val="FFFFFF"/>
                </a:solidFill>
              </a:rPr>
              <a:t>Non esiste uno strumento ideale per identificare il rischio di malnutrizione; tutti necessitano di ulteriori indicatori per confermare le caratteristiche del rischio. </a:t>
            </a:r>
          </a:p>
        </p:txBody>
      </p:sp>
    </p:spTree>
    <p:extLst>
      <p:ext uri="{BB962C8B-B14F-4D97-AF65-F5344CB8AC3E}">
        <p14:creationId xmlns:p14="http://schemas.microsoft.com/office/powerpoint/2010/main" val="6802293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Milko Zanini– University of Genoa </a:t>
            </a:r>
            <a:endParaRPr lang="it-IT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7182"/>
            <a:ext cx="9144000" cy="475779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25400" y="4266656"/>
            <a:ext cx="9094584" cy="2246769"/>
          </a:xfrm>
          <a:prstGeom prst="rect">
            <a:avLst/>
          </a:prstGeom>
          <a:solidFill>
            <a:srgbClr val="366AFA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is-IS" sz="2800" b="1" dirty="0">
                <a:solidFill>
                  <a:srgbClr val="FFFFFF"/>
                </a:solidFill>
              </a:rPr>
              <a:t>…</a:t>
            </a:r>
            <a:r>
              <a:rPr lang="it-IT" sz="2800" b="1" dirty="0">
                <a:solidFill>
                  <a:srgbClr val="FFFFFF"/>
                </a:solidFill>
              </a:rPr>
              <a:t>la versione Italiana della </a:t>
            </a:r>
            <a:r>
              <a:rPr lang="it-IT" sz="2800" b="1" dirty="0" err="1">
                <a:solidFill>
                  <a:srgbClr val="FFFFFF"/>
                </a:solidFill>
              </a:rPr>
              <a:t>Edimburg</a:t>
            </a:r>
            <a:r>
              <a:rPr lang="it-IT" sz="2800" b="1" dirty="0">
                <a:solidFill>
                  <a:srgbClr val="FFFFFF"/>
                </a:solidFill>
              </a:rPr>
              <a:t> </a:t>
            </a:r>
            <a:r>
              <a:rPr lang="it-IT" sz="2800" b="1" dirty="0" err="1">
                <a:solidFill>
                  <a:srgbClr val="FFFFFF"/>
                </a:solidFill>
              </a:rPr>
              <a:t>Feeding</a:t>
            </a:r>
            <a:r>
              <a:rPr lang="it-IT" sz="2800" b="1" dirty="0">
                <a:solidFill>
                  <a:srgbClr val="FFFFFF"/>
                </a:solidFill>
              </a:rPr>
              <a:t> Evaluation in </a:t>
            </a:r>
            <a:r>
              <a:rPr lang="it-IT" sz="2800" b="1" dirty="0" err="1">
                <a:solidFill>
                  <a:srgbClr val="FFFFFF"/>
                </a:solidFill>
              </a:rPr>
              <a:t>dementia</a:t>
            </a:r>
            <a:r>
              <a:rPr lang="it-IT" sz="2800" b="1" dirty="0">
                <a:solidFill>
                  <a:srgbClr val="FFFFFF"/>
                </a:solidFill>
              </a:rPr>
              <a:t> Scale (</a:t>
            </a:r>
            <a:r>
              <a:rPr lang="it-IT" sz="2800" b="1" dirty="0" err="1">
                <a:solidFill>
                  <a:srgbClr val="FFFFFF"/>
                </a:solidFill>
              </a:rPr>
              <a:t>EdFED</a:t>
            </a:r>
            <a:r>
              <a:rPr lang="it-IT" sz="2800" b="1" dirty="0">
                <a:solidFill>
                  <a:srgbClr val="FFFFFF"/>
                </a:solidFill>
              </a:rPr>
              <a:t>-I) dimostra la capacità di individuare il rischio di malnutrizione in soggetti con demenza e può essere utilizzata per l’assessment</a:t>
            </a:r>
            <a:r>
              <a:rPr lang="is-IS" sz="2800" b="1" dirty="0">
                <a:solidFill>
                  <a:srgbClr val="FFFFFF"/>
                </a:solidFill>
              </a:rPr>
              <a:t>…</a:t>
            </a:r>
            <a:endParaRPr lang="it-IT" sz="28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2565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1200"/>
            <a:ext cx="9144000" cy="5411972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282242" y="4853883"/>
            <a:ext cx="8723844" cy="1200328"/>
          </a:xfrm>
          <a:prstGeom prst="rect">
            <a:avLst/>
          </a:prstGeom>
          <a:solidFill>
            <a:srgbClr val="3366FF"/>
          </a:solidFill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rgbClr val="FFFFFF"/>
                </a:solidFill>
              </a:rPr>
              <a:t>Indicatori sierologici come albumina, emoglobina, colesterolo, proteine totali e linfociti sono utilizzati per evidenziare la presenza di malnutrizione ed il suo grado.</a:t>
            </a:r>
          </a:p>
        </p:txBody>
      </p:sp>
    </p:spTree>
    <p:extLst>
      <p:ext uri="{BB962C8B-B14F-4D97-AF65-F5344CB8AC3E}">
        <p14:creationId xmlns:p14="http://schemas.microsoft.com/office/powerpoint/2010/main" val="28648330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5800"/>
            <a:ext cx="9144000" cy="5468248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210078" y="3419924"/>
            <a:ext cx="8723844" cy="3046988"/>
          </a:xfrm>
          <a:prstGeom prst="rect">
            <a:avLst/>
          </a:prstGeom>
          <a:solidFill>
            <a:srgbClr val="3366FF"/>
          </a:solidFill>
        </p:spPr>
        <p:txBody>
          <a:bodyPr wrap="square" rtlCol="0">
            <a:spAutoFit/>
          </a:bodyPr>
          <a:lstStyle/>
          <a:p>
            <a:r>
              <a:rPr lang="it-IT" sz="3200" dirty="0">
                <a:solidFill>
                  <a:srgbClr val="FFFFFF"/>
                </a:solidFill>
              </a:rPr>
              <a:t>Il personale è consapevole delle difficoltà in ordine alla nutrizione ed all’idratazione dei propri ospiti, ma sono meno consapevoli delle misure efficaci di contrasto alla malnutrizione e delle modalità per implementarle.</a:t>
            </a:r>
          </a:p>
        </p:txBody>
      </p:sp>
    </p:spTree>
    <p:extLst>
      <p:ext uri="{BB962C8B-B14F-4D97-AF65-F5344CB8AC3E}">
        <p14:creationId xmlns:p14="http://schemas.microsoft.com/office/powerpoint/2010/main" val="38105934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1011840" y="697260"/>
            <a:ext cx="7664615" cy="634591"/>
          </a:xfrm>
        </p:spPr>
        <p:txBody>
          <a:bodyPr>
            <a:noAutofit/>
          </a:bodyPr>
          <a:lstStyle/>
          <a:p>
            <a:r>
              <a:rPr lang="en-US" sz="2400" dirty="0"/>
              <a:t>Staff Attitudes To Nutritional Nursing Geriatric Care Scale (n=662) </a:t>
            </a:r>
            <a:endParaRPr lang="it-IT" sz="24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96B8D6C5-B52E-46E4-B51F-E9D549E0A4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39394"/>
            <a:ext cx="8782050" cy="51339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orthographicFront"/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915045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0952"/>
            <a:ext cx="9144000" cy="5192617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210078" y="3863283"/>
            <a:ext cx="8723844" cy="2062103"/>
          </a:xfrm>
          <a:prstGeom prst="rect">
            <a:avLst/>
          </a:prstGeom>
          <a:solidFill>
            <a:srgbClr val="3366FF"/>
          </a:solidFill>
        </p:spPr>
        <p:txBody>
          <a:bodyPr wrap="square" rtlCol="0">
            <a:spAutoFit/>
          </a:bodyPr>
          <a:lstStyle/>
          <a:p>
            <a:r>
              <a:rPr lang="it-IT" sz="3200" dirty="0">
                <a:solidFill>
                  <a:srgbClr val="FFFFFF"/>
                </a:solidFill>
              </a:rPr>
              <a:t>Una condizione rilevante è la capacità di verificare il fabbisogno energetico giornaliero coerente con il singolo paziente</a:t>
            </a:r>
          </a:p>
        </p:txBody>
      </p:sp>
    </p:spTree>
    <p:extLst>
      <p:ext uri="{BB962C8B-B14F-4D97-AF65-F5344CB8AC3E}">
        <p14:creationId xmlns:p14="http://schemas.microsoft.com/office/powerpoint/2010/main" val="41361622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5860"/>
            <a:ext cx="9144000" cy="533799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5860"/>
            <a:ext cx="9144000" cy="533799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5860"/>
            <a:ext cx="9144000" cy="5337990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10078" y="4117034"/>
            <a:ext cx="8723844" cy="2246769"/>
          </a:xfrm>
          <a:prstGeom prst="rect">
            <a:avLst/>
          </a:prstGeom>
          <a:solidFill>
            <a:srgbClr val="3366FF"/>
          </a:solidFill>
        </p:spPr>
        <p:txBody>
          <a:bodyPr wrap="square" rtlCol="0">
            <a:spAutoFit/>
          </a:bodyPr>
          <a:lstStyle/>
          <a:p>
            <a:r>
              <a:rPr lang="it-IT" sz="2800" dirty="0">
                <a:solidFill>
                  <a:srgbClr val="FFFFFF"/>
                </a:solidFill>
              </a:rPr>
              <a:t>La scelta di adottare una dieta a densità modificata deve essere sufficientemente valutata con i pazienti ed i </a:t>
            </a:r>
            <a:r>
              <a:rPr lang="it-IT" sz="2800" dirty="0" err="1">
                <a:solidFill>
                  <a:srgbClr val="FFFFFF"/>
                </a:solidFill>
              </a:rPr>
              <a:t>caregivers</a:t>
            </a:r>
            <a:r>
              <a:rPr lang="it-IT" sz="2800" dirty="0">
                <a:solidFill>
                  <a:srgbClr val="FFFFFF"/>
                </a:solidFill>
              </a:rPr>
              <a:t> nelle sue conseguenze specie in termini di qualità della vita e rischi potenziali così come dei benefici</a:t>
            </a:r>
          </a:p>
        </p:txBody>
      </p:sp>
    </p:spTree>
    <p:extLst>
      <p:ext uri="{BB962C8B-B14F-4D97-AF65-F5344CB8AC3E}">
        <p14:creationId xmlns:p14="http://schemas.microsoft.com/office/powerpoint/2010/main" val="38876702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7900"/>
            <a:ext cx="9144000" cy="4896055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210078" y="3149274"/>
            <a:ext cx="8723844" cy="3046988"/>
          </a:xfrm>
          <a:prstGeom prst="rect">
            <a:avLst/>
          </a:prstGeom>
          <a:solidFill>
            <a:srgbClr val="3366FF"/>
          </a:solidFill>
        </p:spPr>
        <p:txBody>
          <a:bodyPr wrap="square" rtlCol="0">
            <a:spAutoFit/>
          </a:bodyPr>
          <a:lstStyle/>
          <a:p>
            <a:r>
              <a:rPr lang="it-IT" sz="3200" dirty="0">
                <a:solidFill>
                  <a:srgbClr val="FFFFFF"/>
                </a:solidFill>
              </a:rPr>
              <a:t>Gli alimenti a texture modificata, se non presidiati in termini di nutrienti e quantità, pur riducendo le conseguenze dell’aspirazione e il rischio di polmonite, si traducono in una riduzione di apporto energetico e di liquidi</a:t>
            </a:r>
          </a:p>
        </p:txBody>
      </p:sp>
    </p:spTree>
    <p:extLst>
      <p:ext uri="{BB962C8B-B14F-4D97-AF65-F5344CB8AC3E}">
        <p14:creationId xmlns:p14="http://schemas.microsoft.com/office/powerpoint/2010/main" val="12238802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104D581F-92CD-4C40-8752-2FA7FAEDF2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73" y="1369028"/>
            <a:ext cx="8911053" cy="3504102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5FA0F980-18C8-41FE-A39D-9F5734A2C266}"/>
              </a:ext>
            </a:extLst>
          </p:cNvPr>
          <p:cNvSpPr txBox="1"/>
          <p:nvPr/>
        </p:nvSpPr>
        <p:spPr>
          <a:xfrm>
            <a:off x="116473" y="4762898"/>
            <a:ext cx="8911053" cy="1569660"/>
          </a:xfrm>
          <a:prstGeom prst="rect">
            <a:avLst/>
          </a:prstGeom>
          <a:solidFill>
            <a:srgbClr val="366AFA"/>
          </a:solidFill>
        </p:spPr>
        <p:txBody>
          <a:bodyPr wrap="square" rtlCol="0">
            <a:spAutoFit/>
          </a:bodyPr>
          <a:lstStyle/>
          <a:p>
            <a:r>
              <a:rPr lang="it-IT" sz="3200" dirty="0">
                <a:solidFill>
                  <a:srgbClr val="FFFFFF"/>
                </a:solidFill>
              </a:rPr>
              <a:t>Esistono strumenti che valutano la qualità complessiva degli alimenti a texture modificata</a:t>
            </a:r>
          </a:p>
        </p:txBody>
      </p:sp>
      <p:pic>
        <p:nvPicPr>
          <p:cNvPr id="1026" name="Picture 2" descr="Dysphagia">
            <a:extLst>
              <a:ext uri="{FF2B5EF4-FFF2-40B4-BE49-F238E27FC236}">
                <a16:creationId xmlns:a16="http://schemas.microsoft.com/office/drawing/2014/main" id="{5D5306D9-699B-40B2-8B08-506F8F37C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29538" y="45307"/>
            <a:ext cx="1297988" cy="172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7284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2.2.tif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423" y="4644671"/>
            <a:ext cx="6096000" cy="2146300"/>
          </a:xfrm>
          <a:prstGeom prst="rect">
            <a:avLst/>
          </a:prstGeom>
        </p:spPr>
      </p:pic>
      <p:pic>
        <p:nvPicPr>
          <p:cNvPr id="2" name="Immagine 1" descr="2.1.tif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953" y="242712"/>
            <a:ext cx="7475854" cy="3208387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/>
              <a:t>Milko Zanini – University of Genoa 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323528" y="3075011"/>
            <a:ext cx="8739920" cy="2677656"/>
          </a:xfrm>
          <a:prstGeom prst="rect">
            <a:avLst/>
          </a:prstGeom>
          <a:solidFill>
            <a:srgbClr val="3366FF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is-IS" sz="2400" b="1" dirty="0">
                <a:solidFill>
                  <a:srgbClr val="FFFFFF"/>
                </a:solidFill>
              </a:rPr>
              <a:t>…</a:t>
            </a:r>
            <a:r>
              <a:rPr lang="it-IT" sz="2400" b="1" dirty="0">
                <a:solidFill>
                  <a:srgbClr val="FFFFFF"/>
                </a:solidFill>
              </a:rPr>
              <a:t>Molte sono le cause di malnutrizione proteico energetica nell’anziano, con esiti importanti sulla salute.</a:t>
            </a:r>
          </a:p>
          <a:p>
            <a:r>
              <a:rPr lang="it-IT" sz="2400" b="1" dirty="0">
                <a:solidFill>
                  <a:srgbClr val="FFFFFF"/>
                </a:solidFill>
              </a:rPr>
              <a:t>L’anziano dovrebbe essere valutato </a:t>
            </a:r>
            <a:r>
              <a:rPr lang="it-IT" sz="2400" b="1" dirty="0" err="1">
                <a:solidFill>
                  <a:srgbClr val="FFFFFF"/>
                </a:solidFill>
              </a:rPr>
              <a:t>routinariamente</a:t>
            </a:r>
            <a:r>
              <a:rPr lang="it-IT" sz="2400" b="1" dirty="0">
                <a:solidFill>
                  <a:srgbClr val="FFFFFF"/>
                </a:solidFill>
              </a:rPr>
              <a:t> sia in setting per acuti, in strutture residenziali e a domicilio con strumenti validati. Un riconoscimento ed un trattamento precoce della M. migliora le condizioni generali e la vita del paziente</a:t>
            </a:r>
            <a:r>
              <a:rPr lang="is-IS" sz="2400" b="1" dirty="0">
                <a:solidFill>
                  <a:srgbClr val="FFFFFF"/>
                </a:solidFill>
              </a:rPr>
              <a:t>…</a:t>
            </a:r>
            <a:endParaRPr lang="it-IT" sz="24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8578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07732"/>
            <a:ext cx="9144000" cy="5025081"/>
          </a:xfrm>
          <a:prstGeom prst="rect">
            <a:avLst/>
          </a:prstGeom>
        </p:spPr>
      </p:pic>
      <p:pic>
        <p:nvPicPr>
          <p:cNvPr id="11" name="Immagine 10" descr="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9396" y="3916697"/>
            <a:ext cx="4049428" cy="2804503"/>
          </a:xfrm>
          <a:prstGeom prst="rect">
            <a:avLst/>
          </a:prstGeom>
          <a:solidFill>
            <a:srgbClr val="C6D9F1"/>
          </a:solidFill>
        </p:spPr>
      </p:pic>
      <p:pic>
        <p:nvPicPr>
          <p:cNvPr id="12" name="Immagine 11" descr="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739" y="3916698"/>
            <a:ext cx="4182997" cy="282077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</p:pic>
      <p:cxnSp>
        <p:nvCxnSpPr>
          <p:cNvPr id="6" name="Connettore 1 5"/>
          <p:cNvCxnSpPr/>
          <p:nvPr/>
        </p:nvCxnSpPr>
        <p:spPr>
          <a:xfrm flipV="1">
            <a:off x="2405705" y="4160744"/>
            <a:ext cx="0" cy="20029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1 14"/>
          <p:cNvCxnSpPr/>
          <p:nvPr/>
        </p:nvCxnSpPr>
        <p:spPr>
          <a:xfrm flipV="1">
            <a:off x="6894567" y="4160744"/>
            <a:ext cx="0" cy="20029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12286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o 5">
            <a:extLst>
              <a:ext uri="{FF2B5EF4-FFF2-40B4-BE49-F238E27FC236}">
                <a16:creationId xmlns:a16="http://schemas.microsoft.com/office/drawing/2014/main" id="{CEBE0E92-4AD0-7344-A46D-69733FEA0D71}"/>
              </a:ext>
            </a:extLst>
          </p:cNvPr>
          <p:cNvGrpSpPr/>
          <p:nvPr/>
        </p:nvGrpSpPr>
        <p:grpSpPr>
          <a:xfrm>
            <a:off x="838200" y="939799"/>
            <a:ext cx="7384728" cy="5456801"/>
            <a:chOff x="323528" y="776533"/>
            <a:chExt cx="7899400" cy="5848668"/>
          </a:xfrm>
        </p:grpSpPr>
        <p:pic>
          <p:nvPicPr>
            <p:cNvPr id="4" name="Immagine 3">
              <a:extLst>
                <a:ext uri="{FF2B5EF4-FFF2-40B4-BE49-F238E27FC236}">
                  <a16:creationId xmlns:a16="http://schemas.microsoft.com/office/drawing/2014/main" id="{9347E522-3B58-0749-9B9B-634B48CD2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528" y="1840260"/>
              <a:ext cx="7899400" cy="4784941"/>
            </a:xfrm>
            <a:prstGeom prst="rect">
              <a:avLst/>
            </a:prstGeom>
          </p:spPr>
        </p:pic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1DCBCAE6-BDC8-AA4A-8376-1D71644964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528" y="776533"/>
              <a:ext cx="7899400" cy="1248122"/>
            </a:xfrm>
            <a:prstGeom prst="rect">
              <a:avLst/>
            </a:prstGeom>
          </p:spPr>
        </p:pic>
      </p:grpSp>
      <p:pic>
        <p:nvPicPr>
          <p:cNvPr id="7" name="Immagine 6">
            <a:extLst>
              <a:ext uri="{FF2B5EF4-FFF2-40B4-BE49-F238E27FC236}">
                <a16:creationId xmlns:a16="http://schemas.microsoft.com/office/drawing/2014/main" id="{3D7011F1-2700-7542-AE52-D791D3D75CA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128" y="2715751"/>
            <a:ext cx="3613472" cy="2494212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D2288EB4-08E3-034C-BAE1-08F8204E003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3513" y="2715751"/>
            <a:ext cx="3893287" cy="249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9050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931998"/>
            <a:ext cx="8352928" cy="1143000"/>
          </a:xfrm>
        </p:spPr>
        <p:txBody>
          <a:bodyPr/>
          <a:lstStyle/>
          <a:p>
            <a:r>
              <a:rPr lang="en-US" dirty="0"/>
              <a:t>Take Home Message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806775"/>
            <a:ext cx="8352928" cy="4718262"/>
          </a:xfrm>
        </p:spPr>
        <p:txBody>
          <a:bodyPr>
            <a:normAutofit/>
          </a:bodyPr>
          <a:lstStyle/>
          <a:p>
            <a:pPr>
              <a:spcAft>
                <a:spcPts val="2400"/>
              </a:spcAft>
            </a:pPr>
            <a:r>
              <a:rPr lang="en-US" dirty="0" err="1"/>
              <a:t>Malnutrizione</a:t>
            </a:r>
            <a:r>
              <a:rPr lang="en-US" dirty="0"/>
              <a:t> – </a:t>
            </a:r>
            <a:r>
              <a:rPr lang="en-US" dirty="0" err="1"/>
              <a:t>cercarla</a:t>
            </a:r>
            <a:r>
              <a:rPr lang="en-US" dirty="0"/>
              <a:t> e </a:t>
            </a:r>
            <a:r>
              <a:rPr lang="en-US" dirty="0" err="1"/>
              <a:t>agire</a:t>
            </a:r>
            <a:endParaRPr lang="en-US" dirty="0"/>
          </a:p>
          <a:p>
            <a:pPr>
              <a:spcAft>
                <a:spcPts val="2400"/>
              </a:spcAft>
            </a:pPr>
            <a:r>
              <a:rPr lang="en-US" dirty="0" err="1"/>
              <a:t>menù</a:t>
            </a:r>
            <a:r>
              <a:rPr lang="en-US" dirty="0"/>
              <a:t>– lo </a:t>
            </a:r>
            <a:r>
              <a:rPr lang="en-US" dirty="0" err="1"/>
              <a:t>strumento</a:t>
            </a:r>
            <a:r>
              <a:rPr lang="en-US" dirty="0"/>
              <a:t> per </a:t>
            </a:r>
            <a:r>
              <a:rPr lang="en-US" dirty="0" err="1"/>
              <a:t>agire</a:t>
            </a:r>
            <a:r>
              <a:rPr lang="en-US" dirty="0"/>
              <a:t> </a:t>
            </a:r>
            <a:r>
              <a:rPr lang="en-US" dirty="0" err="1"/>
              <a:t>adeguatamente</a:t>
            </a:r>
            <a:endParaRPr lang="en-US" dirty="0"/>
          </a:p>
          <a:p>
            <a:pPr>
              <a:spcAft>
                <a:spcPts val="2400"/>
              </a:spcAft>
            </a:pPr>
            <a:r>
              <a:rPr lang="en-US" dirty="0" err="1"/>
              <a:t>Diete</a:t>
            </a:r>
            <a:r>
              <a:rPr lang="en-US" dirty="0"/>
              <a:t> </a:t>
            </a:r>
            <a:r>
              <a:rPr lang="en-US" dirty="0" err="1"/>
              <a:t>modificate</a:t>
            </a:r>
            <a:r>
              <a:rPr lang="en-US" dirty="0"/>
              <a:t>– </a:t>
            </a:r>
            <a:r>
              <a:rPr lang="en-US" dirty="0" err="1"/>
              <a:t>concesse</a:t>
            </a:r>
            <a:r>
              <a:rPr lang="en-US" dirty="0"/>
              <a:t> </a:t>
            </a:r>
            <a:r>
              <a:rPr lang="en-US" dirty="0" err="1"/>
              <a:t>nella</a:t>
            </a:r>
            <a:r>
              <a:rPr lang="en-US" dirty="0"/>
              <a:t> </a:t>
            </a:r>
            <a:r>
              <a:rPr lang="en-US" dirty="0" err="1"/>
              <a:t>gestione</a:t>
            </a:r>
            <a:r>
              <a:rPr lang="en-US" dirty="0"/>
              <a:t> </a:t>
            </a:r>
            <a:r>
              <a:rPr lang="en-US" dirty="0" err="1"/>
              <a:t>dei</a:t>
            </a:r>
            <a:r>
              <a:rPr lang="en-US" dirty="0"/>
              <a:t> </a:t>
            </a:r>
            <a:r>
              <a:rPr lang="en-US" dirty="0" err="1"/>
              <a:t>fragili</a:t>
            </a:r>
            <a:r>
              <a:rPr lang="en-US" dirty="0"/>
              <a:t> ma </a:t>
            </a:r>
            <a:r>
              <a:rPr lang="en-US" dirty="0" err="1"/>
              <a:t>il</a:t>
            </a:r>
            <a:r>
              <a:rPr lang="en-US" dirty="0"/>
              <a:t> </a:t>
            </a:r>
            <a:r>
              <a:rPr lang="en-US" dirty="0" err="1"/>
              <a:t>più</a:t>
            </a:r>
            <a:r>
              <a:rPr lang="en-US" dirty="0"/>
              <a:t> </a:t>
            </a:r>
            <a:r>
              <a:rPr lang="en-US" dirty="0" err="1"/>
              <a:t>possibile</a:t>
            </a:r>
            <a:r>
              <a:rPr lang="en-US" dirty="0"/>
              <a:t> </a:t>
            </a:r>
            <a:r>
              <a:rPr lang="en-US" dirty="0" err="1"/>
              <a:t>libere</a:t>
            </a:r>
            <a:r>
              <a:rPr lang="en-US" dirty="0"/>
              <a:t> per </a:t>
            </a:r>
            <a:r>
              <a:rPr lang="en-US" dirty="0" err="1"/>
              <a:t>garantire</a:t>
            </a:r>
            <a:r>
              <a:rPr lang="en-US" dirty="0"/>
              <a:t> e </a:t>
            </a:r>
            <a:r>
              <a:rPr lang="en-US" dirty="0" err="1"/>
              <a:t>incoraggiare</a:t>
            </a:r>
            <a:r>
              <a:rPr lang="en-US" dirty="0"/>
              <a:t> </a:t>
            </a:r>
            <a:r>
              <a:rPr lang="en-US" dirty="0" err="1"/>
              <a:t>il</a:t>
            </a:r>
            <a:r>
              <a:rPr lang="en-US" dirty="0"/>
              <a:t> giusto </a:t>
            </a:r>
            <a:r>
              <a:rPr lang="en-US" dirty="0" err="1"/>
              <a:t>apporto</a:t>
            </a:r>
            <a:r>
              <a:rPr lang="en-US" dirty="0"/>
              <a:t> </a:t>
            </a:r>
            <a:r>
              <a:rPr lang="en-US" dirty="0" err="1"/>
              <a:t>nutrizionale</a:t>
            </a:r>
            <a:r>
              <a:rPr lang="en-US" dirty="0"/>
              <a:t> </a:t>
            </a:r>
          </a:p>
          <a:p>
            <a:pPr>
              <a:spcAft>
                <a:spcPts val="2400"/>
              </a:spcAft>
            </a:pPr>
            <a:r>
              <a:rPr lang="en-US" dirty="0" err="1"/>
              <a:t>Risorse</a:t>
            </a:r>
            <a:r>
              <a:rPr lang="en-US" dirty="0"/>
              <a:t> – </a:t>
            </a:r>
            <a:r>
              <a:rPr lang="en-US" dirty="0" err="1"/>
              <a:t>definirne</a:t>
            </a:r>
            <a:r>
              <a:rPr lang="en-US" dirty="0"/>
              <a:t> </a:t>
            </a:r>
            <a:r>
              <a:rPr lang="en-US" dirty="0" err="1"/>
              <a:t>il</a:t>
            </a:r>
            <a:r>
              <a:rPr lang="en-US" dirty="0"/>
              <a:t> budget e </a:t>
            </a:r>
            <a:r>
              <a:rPr lang="en-US" dirty="0" err="1"/>
              <a:t>verificarlo</a:t>
            </a:r>
            <a:r>
              <a:rPr lang="en-US" dirty="0"/>
              <a:t> </a:t>
            </a:r>
            <a:r>
              <a:rPr lang="en-US" dirty="0" err="1"/>
              <a:t>sugli</a:t>
            </a:r>
            <a:r>
              <a:rPr lang="en-US" dirty="0"/>
              <a:t> </a:t>
            </a:r>
            <a:r>
              <a:rPr lang="en-US" dirty="0" err="1"/>
              <a:t>esiti</a:t>
            </a:r>
            <a:r>
              <a:rPr lang="en-US" dirty="0"/>
              <a:t> e non sui </a:t>
            </a:r>
            <a:r>
              <a:rPr lang="en-US" dirty="0" err="1"/>
              <a:t>costi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93260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065" y="263237"/>
            <a:ext cx="2152126" cy="637308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360218" y="263237"/>
            <a:ext cx="199505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Ivan Bedeschi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Direzione Generale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Gruppo Gheron</a:t>
            </a:r>
          </a:p>
        </p:txBody>
      </p:sp>
      <p:cxnSp>
        <p:nvCxnSpPr>
          <p:cNvPr id="10" name="Connettore diritto 9"/>
          <p:cNvCxnSpPr/>
          <p:nvPr/>
        </p:nvCxnSpPr>
        <p:spPr>
          <a:xfrm>
            <a:off x="207818" y="1246909"/>
            <a:ext cx="8583373" cy="0"/>
          </a:xfrm>
          <a:prstGeom prst="line">
            <a:avLst/>
          </a:prstGeom>
          <a:ln w="25400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854036" y="263237"/>
            <a:ext cx="3070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1° CONVEGNO SCIENTIFICO ECM</a:t>
            </a:r>
          </a:p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INTERDISCIPLINARE DI GRUPPO GHERON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260022" y="2078182"/>
            <a:ext cx="84789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PASTI A CONSISTENZA MODIFICATA: </a:t>
            </a:r>
          </a:p>
          <a:p>
            <a:pPr algn="ctr"/>
            <a:endParaRPr lang="it-IT" sz="48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it-IT" sz="48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L’ESPERIENZA </a:t>
            </a:r>
          </a:p>
          <a:p>
            <a:pPr algn="ctr"/>
            <a:r>
              <a:rPr lang="it-IT" sz="48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 GRUPPO GHERON</a:t>
            </a:r>
          </a:p>
        </p:txBody>
      </p:sp>
    </p:spTree>
    <p:extLst>
      <p:ext uri="{BB962C8B-B14F-4D97-AF65-F5344CB8AC3E}">
        <p14:creationId xmlns:p14="http://schemas.microsoft.com/office/powerpoint/2010/main" val="5200159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065" y="263237"/>
            <a:ext cx="2152126" cy="637308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360218" y="263237"/>
            <a:ext cx="199505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Ivan Bedeschi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Direzione Generale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Gruppo Gheron</a:t>
            </a:r>
          </a:p>
        </p:txBody>
      </p:sp>
      <p:cxnSp>
        <p:nvCxnSpPr>
          <p:cNvPr id="10" name="Connettore diritto 9"/>
          <p:cNvCxnSpPr/>
          <p:nvPr/>
        </p:nvCxnSpPr>
        <p:spPr>
          <a:xfrm>
            <a:off x="207818" y="1246909"/>
            <a:ext cx="8583373" cy="0"/>
          </a:xfrm>
          <a:prstGeom prst="line">
            <a:avLst/>
          </a:prstGeom>
          <a:ln w="25400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854036" y="263237"/>
            <a:ext cx="3070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1° CONVEGNO SCIENTIFICO ECM</a:t>
            </a:r>
          </a:p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INTERDISCIPLINARE DI GRUPPO GHERON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207818" y="1332825"/>
            <a:ext cx="85833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 AZIENDE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207818" y="1798242"/>
            <a:ext cx="85833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 METODI DI PREPARAZIONE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515725" y="2290685"/>
            <a:ext cx="19502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PASTI LIOFILIZZATI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2844875" y="3710956"/>
            <a:ext cx="330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PASTI SEMILAVORATI A CONSISTENZA MODIFICATA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6685588" y="2280733"/>
            <a:ext cx="219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MOUSSE MONOPORZIONE</a:t>
            </a:r>
          </a:p>
        </p:txBody>
      </p:sp>
      <p:cxnSp>
        <p:nvCxnSpPr>
          <p:cNvPr id="15" name="Connettore 2 14"/>
          <p:cNvCxnSpPr/>
          <p:nvPr/>
        </p:nvCxnSpPr>
        <p:spPr>
          <a:xfrm flipH="1">
            <a:off x="2176332" y="2167606"/>
            <a:ext cx="357882" cy="362576"/>
          </a:xfrm>
          <a:prstGeom prst="straightConnector1">
            <a:avLst/>
          </a:prstGeom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6" name="Connettore 2 15"/>
          <p:cNvCxnSpPr/>
          <p:nvPr/>
        </p:nvCxnSpPr>
        <p:spPr>
          <a:xfrm>
            <a:off x="4499502" y="2446300"/>
            <a:ext cx="20926" cy="1195806"/>
          </a:xfrm>
          <a:prstGeom prst="straightConnector1">
            <a:avLst/>
          </a:prstGeom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7" name="Connettore 2 16"/>
          <p:cNvCxnSpPr/>
          <p:nvPr/>
        </p:nvCxnSpPr>
        <p:spPr>
          <a:xfrm>
            <a:off x="6506646" y="2166471"/>
            <a:ext cx="357884" cy="363711"/>
          </a:xfrm>
          <a:prstGeom prst="straightConnector1">
            <a:avLst/>
          </a:prstGeom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1" name="Immagin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777789" y="4473895"/>
            <a:ext cx="1290969" cy="1721292"/>
          </a:xfrm>
          <a:prstGeom prst="rect">
            <a:avLst/>
          </a:prstGeom>
        </p:spPr>
      </p:pic>
      <p:pic>
        <p:nvPicPr>
          <p:cNvPr id="22" name="Immagine 2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8" r="18823"/>
          <a:stretch/>
        </p:blipFill>
        <p:spPr>
          <a:xfrm rot="5400000">
            <a:off x="3268131" y="4543031"/>
            <a:ext cx="817418" cy="1290970"/>
          </a:xfrm>
          <a:prstGeom prst="rect">
            <a:avLst/>
          </a:prstGeom>
        </p:spPr>
      </p:pic>
      <p:pic>
        <p:nvPicPr>
          <p:cNvPr id="23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16" b="13430"/>
          <a:stretch/>
        </p:blipFill>
        <p:spPr>
          <a:xfrm>
            <a:off x="610378" y="3182747"/>
            <a:ext cx="1565954" cy="1694739"/>
          </a:xfrm>
        </p:spPr>
      </p:pic>
      <p:pic>
        <p:nvPicPr>
          <p:cNvPr id="24" name="Immagine 2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2" r="17343"/>
          <a:stretch/>
        </p:blipFill>
        <p:spPr>
          <a:xfrm>
            <a:off x="610378" y="5188516"/>
            <a:ext cx="1513877" cy="1239993"/>
          </a:xfrm>
          <a:prstGeom prst="rect">
            <a:avLst/>
          </a:prstGeom>
        </p:spPr>
      </p:pic>
      <p:pic>
        <p:nvPicPr>
          <p:cNvPr id="35" name="Segnaposto contenuto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91" r="10943"/>
          <a:stretch/>
        </p:blipFill>
        <p:spPr>
          <a:xfrm>
            <a:off x="7211751" y="3222278"/>
            <a:ext cx="1376561" cy="1764341"/>
          </a:xfrm>
          <a:prstGeom prst="rect">
            <a:avLst/>
          </a:prstGeom>
        </p:spPr>
      </p:pic>
      <p:pic>
        <p:nvPicPr>
          <p:cNvPr id="36" name="Immagine 3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15"/>
          <a:stretch/>
        </p:blipFill>
        <p:spPr>
          <a:xfrm>
            <a:off x="7149404" y="5188516"/>
            <a:ext cx="1438908" cy="1346538"/>
          </a:xfrm>
          <a:prstGeom prst="rect">
            <a:avLst/>
          </a:prstGeom>
        </p:spPr>
      </p:pic>
      <p:sp>
        <p:nvSpPr>
          <p:cNvPr id="18" name="Ovale 17"/>
          <p:cNvSpPr/>
          <p:nvPr/>
        </p:nvSpPr>
        <p:spPr>
          <a:xfrm>
            <a:off x="7783457" y="3710956"/>
            <a:ext cx="459054" cy="19927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Ovale 24"/>
          <p:cNvSpPr/>
          <p:nvPr/>
        </p:nvSpPr>
        <p:spPr>
          <a:xfrm>
            <a:off x="1346750" y="3542467"/>
            <a:ext cx="459054" cy="19927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99913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065" y="263237"/>
            <a:ext cx="2152126" cy="637308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360218" y="263237"/>
            <a:ext cx="199505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Ivan Bedeschi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Direzione Generale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Gruppo Gheron</a:t>
            </a:r>
          </a:p>
        </p:txBody>
      </p:sp>
      <p:cxnSp>
        <p:nvCxnSpPr>
          <p:cNvPr id="10" name="Connettore diritto 9"/>
          <p:cNvCxnSpPr/>
          <p:nvPr/>
        </p:nvCxnSpPr>
        <p:spPr>
          <a:xfrm>
            <a:off x="207818" y="1246909"/>
            <a:ext cx="8583373" cy="0"/>
          </a:xfrm>
          <a:prstGeom prst="line">
            <a:avLst/>
          </a:prstGeom>
          <a:ln w="25400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854036" y="263237"/>
            <a:ext cx="3070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1° CONVEGNO SCIENTIFICO ECM</a:t>
            </a:r>
          </a:p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INTERDISCIPLINARE DI GRUPPO GHERON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207818" y="1471375"/>
            <a:ext cx="85833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 SPERIMENTAZIONI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061174" y="2399641"/>
            <a:ext cx="26436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u="sng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BREVE PERIODO </a:t>
            </a:r>
          </a:p>
          <a:p>
            <a:pPr algn="ctr"/>
            <a:endParaRPr lang="it-IT" sz="1400" u="sng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it-IT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(15 giorni)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5558410" y="2399641"/>
            <a:ext cx="21613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u="sng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MEDIO PERIODO</a:t>
            </a:r>
          </a:p>
          <a:p>
            <a:pPr algn="ctr"/>
            <a:endParaRPr lang="it-IT" sz="1400" u="sng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it-IT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(3 mesi)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484909" y="3488868"/>
            <a:ext cx="37961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CRITERI DI VALUTAZIONE</a:t>
            </a:r>
          </a:p>
          <a:p>
            <a:pPr algn="ctr"/>
            <a:endParaRPr lang="it-IT" sz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Valutazione delle caratteristiche organolettiche del team di cucina;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Gradimento dell’ospite;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Completezza della dieta: valore nutrizionale e bilanciamento dei nutrienti;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Varietà della dieta.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4823638" y="3486748"/>
            <a:ext cx="363085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CRITERI DI VALUTAZIONE</a:t>
            </a:r>
          </a:p>
          <a:p>
            <a:pPr algn="ctr"/>
            <a:endParaRPr lang="it-IT" sz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Recupero e/o mantenimento del peso;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Riduzione di integratori addensanti;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Percentuale di scarti del pasto da parte dell’ospite rispetto al metodo di preparazione della cucina interna.</a:t>
            </a:r>
          </a:p>
        </p:txBody>
      </p:sp>
      <p:cxnSp>
        <p:nvCxnSpPr>
          <p:cNvPr id="16" name="Connettore 2 15"/>
          <p:cNvCxnSpPr/>
          <p:nvPr/>
        </p:nvCxnSpPr>
        <p:spPr>
          <a:xfrm flipH="1">
            <a:off x="2617342" y="1934467"/>
            <a:ext cx="357882" cy="362576"/>
          </a:xfrm>
          <a:prstGeom prst="straightConnector1">
            <a:avLst/>
          </a:prstGeom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7" name="Connettore 2 16"/>
          <p:cNvCxnSpPr/>
          <p:nvPr/>
        </p:nvCxnSpPr>
        <p:spPr>
          <a:xfrm>
            <a:off x="6011509" y="1933332"/>
            <a:ext cx="357884" cy="363711"/>
          </a:xfrm>
          <a:prstGeom prst="straightConnector1">
            <a:avLst/>
          </a:prstGeom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16918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065" y="263237"/>
            <a:ext cx="2152126" cy="637308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360218" y="263237"/>
            <a:ext cx="199505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Ivan Bedeschi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Direzione Generale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Gruppo Gheron</a:t>
            </a:r>
          </a:p>
        </p:txBody>
      </p:sp>
      <p:cxnSp>
        <p:nvCxnSpPr>
          <p:cNvPr id="10" name="Connettore diritto 9"/>
          <p:cNvCxnSpPr/>
          <p:nvPr/>
        </p:nvCxnSpPr>
        <p:spPr>
          <a:xfrm>
            <a:off x="207818" y="1246909"/>
            <a:ext cx="8583373" cy="0"/>
          </a:xfrm>
          <a:prstGeom prst="line">
            <a:avLst/>
          </a:prstGeom>
          <a:ln w="25400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854036" y="263237"/>
            <a:ext cx="3070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1° CONVEGNO SCIENTIFICO ECM</a:t>
            </a:r>
          </a:p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INTERDISCIPLINARE DI GRUPPO GHERON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207817" y="1477605"/>
            <a:ext cx="85833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Come introdurre i pasti all’interno delle RSA?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1352187" y="2141433"/>
            <a:ext cx="4572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Eventi studio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Divulgazione scientifica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Degustazioni 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163078"/>
            <a:ext cx="3175539" cy="2381655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187" y="4544733"/>
            <a:ext cx="3524613" cy="2071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2415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065" y="263237"/>
            <a:ext cx="2152126" cy="637308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360218" y="263237"/>
            <a:ext cx="199505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Ivan Bedeschi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Direzione Generale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Gruppo Gheron</a:t>
            </a:r>
          </a:p>
        </p:txBody>
      </p:sp>
      <p:cxnSp>
        <p:nvCxnSpPr>
          <p:cNvPr id="10" name="Connettore diritto 9"/>
          <p:cNvCxnSpPr/>
          <p:nvPr/>
        </p:nvCxnSpPr>
        <p:spPr>
          <a:xfrm>
            <a:off x="207818" y="1246909"/>
            <a:ext cx="8583373" cy="0"/>
          </a:xfrm>
          <a:prstGeom prst="line">
            <a:avLst/>
          </a:prstGeom>
          <a:ln w="25400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854036" y="263237"/>
            <a:ext cx="3070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1° CONVEGNO SCIENTIFICO ECM</a:t>
            </a:r>
          </a:p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INTERDISCIPLINARE DI GRUPPO GHERON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3573544" y="1429389"/>
            <a:ext cx="163113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BENEFICI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120509" y="2393892"/>
            <a:ext cx="4142509" cy="335476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DIRETTI</a:t>
            </a:r>
          </a:p>
          <a:p>
            <a:pPr algn="ctr"/>
            <a:endParaRPr lang="it-IT" sz="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Riduzione acquisto di derrate alimentari;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Riduzione scarti alimentari;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Riduzione ore complessive nel team di cucina.</a:t>
            </a:r>
          </a:p>
          <a:p>
            <a:pPr algn="ctr"/>
            <a:endParaRPr lang="it-IT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OCCULTI/INDIRETTI</a:t>
            </a:r>
          </a:p>
          <a:p>
            <a:pPr algn="ctr"/>
            <a:endParaRPr lang="it-IT" sz="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Riduzione integratori e addensanti.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it-IT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1339710" y="1950832"/>
            <a:ext cx="17041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u="sng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ECONOMICI</a:t>
            </a:r>
          </a:p>
        </p:txBody>
      </p:sp>
      <p:sp>
        <p:nvSpPr>
          <p:cNvPr id="20" name="CasellaDiTesto 19"/>
          <p:cNvSpPr txBox="1"/>
          <p:nvPr/>
        </p:nvSpPr>
        <p:spPr>
          <a:xfrm>
            <a:off x="5734402" y="1953020"/>
            <a:ext cx="18093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u="sng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QUALITATIVI</a:t>
            </a:r>
          </a:p>
        </p:txBody>
      </p:sp>
      <p:sp>
        <p:nvSpPr>
          <p:cNvPr id="21" name="CasellaDiTesto 20"/>
          <p:cNvSpPr txBox="1"/>
          <p:nvPr/>
        </p:nvSpPr>
        <p:spPr>
          <a:xfrm>
            <a:off x="4499504" y="2393892"/>
            <a:ext cx="4585855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DIRETTI (ospite)</a:t>
            </a:r>
          </a:p>
          <a:p>
            <a:pPr algn="ctr"/>
            <a:endParaRPr lang="it-IT" sz="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Facilità di apportare </a:t>
            </a:r>
            <a:r>
              <a:rPr lang="it-IT" sz="20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supplementazioni</a:t>
            </a: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specifiche di nutrienti,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Maggiore sicurezza alimentare (rischio soffocamento).</a:t>
            </a:r>
          </a:p>
          <a:p>
            <a:pPr algn="ctr"/>
            <a:endParaRPr lang="it-IT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OCCULTI/INDIRETTI (equipe)</a:t>
            </a:r>
          </a:p>
          <a:p>
            <a:pPr algn="ctr"/>
            <a:endParaRPr lang="it-IT" sz="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Maggiore tempo per incrementare la qualità del servizio ai tavoli;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Maggiore qualità nel servizio di ristorazione;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Riduzione del rischio di contaminazione degli alimenti.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it-IT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5" name="Connettore 2 24"/>
          <p:cNvCxnSpPr/>
          <p:nvPr/>
        </p:nvCxnSpPr>
        <p:spPr>
          <a:xfrm flipH="1">
            <a:off x="3215662" y="1798548"/>
            <a:ext cx="357882" cy="362576"/>
          </a:xfrm>
          <a:prstGeom prst="straightConnector1">
            <a:avLst/>
          </a:prstGeom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6" name="Connettore 2 25"/>
          <p:cNvCxnSpPr/>
          <p:nvPr/>
        </p:nvCxnSpPr>
        <p:spPr>
          <a:xfrm>
            <a:off x="5204675" y="1797413"/>
            <a:ext cx="357884" cy="363711"/>
          </a:xfrm>
          <a:prstGeom prst="straightConnector1">
            <a:avLst/>
          </a:prstGeom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19612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065" y="263237"/>
            <a:ext cx="2152126" cy="637308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360218" y="263237"/>
            <a:ext cx="199505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Ivan Bedeschi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Direzione Generale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Gruppo Gheron</a:t>
            </a:r>
          </a:p>
        </p:txBody>
      </p:sp>
      <p:cxnSp>
        <p:nvCxnSpPr>
          <p:cNvPr id="10" name="Connettore diritto 9"/>
          <p:cNvCxnSpPr/>
          <p:nvPr/>
        </p:nvCxnSpPr>
        <p:spPr>
          <a:xfrm>
            <a:off x="207818" y="1246909"/>
            <a:ext cx="8583373" cy="0"/>
          </a:xfrm>
          <a:prstGeom prst="line">
            <a:avLst/>
          </a:prstGeom>
          <a:ln w="25400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854036" y="263237"/>
            <a:ext cx="3070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1° CONVEGNO SCIENTIFICO ECM</a:t>
            </a:r>
          </a:p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INTERDISCIPLINARE DI GRUPPO GHERON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207818" y="2094831"/>
            <a:ext cx="858337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È maggiore:</a:t>
            </a:r>
          </a:p>
          <a:p>
            <a:endParaRPr lang="it-IT" sz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 Problema nutrizionale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quota di malnutrizione </a:t>
            </a:r>
          </a:p>
          <a:p>
            <a:pPr lvl="1"/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complessiva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it-IT" sz="2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2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2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2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particolare, per ospiti con </a:t>
            </a:r>
            <a:r>
              <a:rPr lang="it-IT" sz="22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wandering</a:t>
            </a: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stati d’ansia e depressione:</a:t>
            </a:r>
          </a:p>
          <a:p>
            <a:endParaRPr lang="it-IT" sz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Alimenti con sapori graditi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Alimenti con alto valore nutrizionale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Alimenti con porzioni ridotte in volume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207817" y="1477605"/>
            <a:ext cx="85833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Osservazioni sugli ospiti con demenza?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938" y="2200742"/>
            <a:ext cx="2017990" cy="269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4617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065" y="263237"/>
            <a:ext cx="2152126" cy="637308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360218" y="263237"/>
            <a:ext cx="199505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Ivan Bedeschi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Direzione Generale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Gruppo Gheron</a:t>
            </a:r>
          </a:p>
        </p:txBody>
      </p:sp>
      <p:cxnSp>
        <p:nvCxnSpPr>
          <p:cNvPr id="10" name="Connettore diritto 9"/>
          <p:cNvCxnSpPr/>
          <p:nvPr/>
        </p:nvCxnSpPr>
        <p:spPr>
          <a:xfrm>
            <a:off x="207818" y="1246909"/>
            <a:ext cx="8583373" cy="0"/>
          </a:xfrm>
          <a:prstGeom prst="line">
            <a:avLst/>
          </a:prstGeom>
          <a:ln w="25400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854036" y="263237"/>
            <a:ext cx="3070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1° CONVEGNO SCIENTIFICO ECM</a:t>
            </a:r>
          </a:p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INTERDISCIPLINARE DI GRUPPO GHERON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360218" y="2200743"/>
            <a:ext cx="858337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Stabilità o recupero ponderale (quando indicato)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Gradimento oggettivo: riduzione di scarti alimentari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Gradimento soggettivo: apprezzamento esplicito del gusto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Maggiore sicurezza alimentare (ridotto rischio di </a:t>
            </a:r>
            <a:r>
              <a:rPr lang="it-IT" sz="2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soffocamento</a:t>
            </a: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 di contaminazione)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Migliore </a:t>
            </a:r>
            <a:r>
              <a:rPr lang="it-IT" sz="22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compliance</a:t>
            </a: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caso di scarso interesse o difficoltà alla nutrizione (depressione, </a:t>
            </a:r>
            <a:r>
              <a:rPr lang="it-IT" sz="22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wandering</a:t>
            </a: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Miglioramento di valori biochimici nutrizionali (soprattutto </a:t>
            </a:r>
            <a:r>
              <a:rPr lang="it-IT" sz="22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protidemia</a:t>
            </a: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quando rilevato (basso numero di rilevazioni)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Risparmio di tempo lavorativo reindirizzato verso la qualità prestazionale e la riduzione delle ore dedicate alla preparazione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Sostenibilità economica (non incremento di costi)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207817" y="1477605"/>
            <a:ext cx="85833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CONCLUSIONI</a:t>
            </a:r>
          </a:p>
        </p:txBody>
      </p:sp>
    </p:spTree>
    <p:extLst>
      <p:ext uri="{BB962C8B-B14F-4D97-AF65-F5344CB8AC3E}">
        <p14:creationId xmlns:p14="http://schemas.microsoft.com/office/powerpoint/2010/main" val="200426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Milko Zanini– University of Genoa </a:t>
            </a:r>
            <a:endParaRPr lang="it-IT" dirty="0"/>
          </a:p>
        </p:txBody>
      </p:sp>
      <p:pic>
        <p:nvPicPr>
          <p:cNvPr id="5" name="Immagine 4" descr="4.1.tif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042" y="970487"/>
            <a:ext cx="8750332" cy="3637706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104721" y="4137732"/>
            <a:ext cx="8948563" cy="2308324"/>
          </a:xfrm>
          <a:prstGeom prst="rect">
            <a:avLst/>
          </a:prstGeom>
          <a:solidFill>
            <a:srgbClr val="366AFA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is-IS" sz="2400" b="1" dirty="0"/>
              <a:t>…</a:t>
            </a:r>
            <a:r>
              <a:rPr lang="it-IT" sz="2400" b="1" dirty="0"/>
              <a:t>basandoci sulle evidenze, un anziano in salute dovrebbe ricevere proteine pari ad almeno 1,0/1.2 g/kg/die, un anziano malnutrito o a rischio almeno 1,2/1,5 con incrementi in relazione al livello di severità ed in ogni caso associati ad esercizi aerobici, di rafforzamento muscolare e stabilità finché sia possibile</a:t>
            </a:r>
            <a:r>
              <a:rPr lang="is-IS" sz="2400" b="1" dirty="0"/>
              <a:t>…</a:t>
            </a:r>
            <a:endParaRPr lang="it-IT" sz="2400" b="1" dirty="0"/>
          </a:p>
        </p:txBody>
      </p:sp>
    </p:spTree>
    <p:extLst>
      <p:ext uri="{BB962C8B-B14F-4D97-AF65-F5344CB8AC3E}">
        <p14:creationId xmlns:p14="http://schemas.microsoft.com/office/powerpoint/2010/main" val="10212991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065" y="263237"/>
            <a:ext cx="2152126" cy="637308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360218" y="263237"/>
            <a:ext cx="199505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Ivan Bedeschi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Direzione Generale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Gruppo Gheron</a:t>
            </a:r>
          </a:p>
        </p:txBody>
      </p:sp>
      <p:cxnSp>
        <p:nvCxnSpPr>
          <p:cNvPr id="10" name="Connettore diritto 9"/>
          <p:cNvCxnSpPr/>
          <p:nvPr/>
        </p:nvCxnSpPr>
        <p:spPr>
          <a:xfrm>
            <a:off x="207818" y="1246909"/>
            <a:ext cx="8583373" cy="0"/>
          </a:xfrm>
          <a:prstGeom prst="line">
            <a:avLst/>
          </a:prstGeom>
          <a:ln w="25400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854036" y="263237"/>
            <a:ext cx="3070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1° CONVEGNO SCIENTIFICO ECM</a:t>
            </a:r>
          </a:p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INTERDISCIPLINARE DI GRUPPO GHERON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235527" y="1547266"/>
            <a:ext cx="8583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GRAZIE PER L’ATTENZIONE</a:t>
            </a: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036" y="2378263"/>
            <a:ext cx="3508312" cy="416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884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75153" y="6040636"/>
            <a:ext cx="2350681" cy="365125"/>
          </a:xfrm>
        </p:spPr>
        <p:txBody>
          <a:bodyPr/>
          <a:lstStyle/>
          <a:p>
            <a:r>
              <a:rPr lang="it-IT" dirty="0"/>
              <a:t>Milko Zanini– Università di Genoa </a:t>
            </a:r>
          </a:p>
        </p:txBody>
      </p:sp>
      <p:pic>
        <p:nvPicPr>
          <p:cNvPr id="4" name="Segnaposto contenuto 3" descr="kcal texture 1.tiff"/>
          <p:cNvPicPr>
            <a:picLocks noGrp="1" noChangeAspect="1"/>
          </p:cNvPicPr>
          <p:nvPr>
            <p:ph idx="429496729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564" b="6564"/>
          <a:stretch>
            <a:fillRect/>
          </a:stretch>
        </p:blipFill>
        <p:spPr>
          <a:xfrm>
            <a:off x="1011841" y="1327846"/>
            <a:ext cx="6470631" cy="2400395"/>
          </a:xfrm>
        </p:spPr>
      </p:pic>
      <p:pic>
        <p:nvPicPr>
          <p:cNvPr id="7" name="Immagine 6" descr="kcal texture 3.tif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3239" y="352355"/>
            <a:ext cx="1176603" cy="1517489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272968" y="3273966"/>
            <a:ext cx="8472231" cy="2308324"/>
          </a:xfrm>
          <a:prstGeom prst="rect">
            <a:avLst/>
          </a:prstGeom>
          <a:solidFill>
            <a:srgbClr val="366AFA"/>
          </a:solidFill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rgbClr val="FFFFFF"/>
                </a:solidFill>
              </a:rPr>
              <a:t>L’offerta alimentare giornaliera si attesta su una media di 926 Kcal nel caso di alimenti a Texture modificata e su una media di 1461 Kcal della dieta normale</a:t>
            </a:r>
          </a:p>
          <a:p>
            <a:endParaRPr lang="it-IT" sz="2400" dirty="0">
              <a:solidFill>
                <a:srgbClr val="FFFFFF"/>
              </a:solidFill>
            </a:endParaRPr>
          </a:p>
          <a:p>
            <a:r>
              <a:rPr lang="it-IT" sz="2400" dirty="0">
                <a:solidFill>
                  <a:srgbClr val="FFFFFF"/>
                </a:solidFill>
              </a:rPr>
              <a:t>A fronte di un Fabbisogno medio  di 1820 Kcal/die (LARN 2014 uomo &gt;75 56kg LAF 1,40)</a:t>
            </a:r>
          </a:p>
        </p:txBody>
      </p:sp>
    </p:spTree>
    <p:extLst>
      <p:ext uri="{BB962C8B-B14F-4D97-AF65-F5344CB8AC3E}">
        <p14:creationId xmlns:p14="http://schemas.microsoft.com/office/powerpoint/2010/main" val="2345222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4E8A24D7-F78F-4F4C-B33B-6D33352B4C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480" y="2328331"/>
            <a:ext cx="8542879" cy="4289975"/>
          </a:xfrm>
          <a:prstGeom prst="rect">
            <a:avLst/>
          </a:prstGeom>
          <a:solidFill>
            <a:schemeClr val="tx1"/>
          </a:solidFill>
        </p:spPr>
      </p:pic>
      <p:graphicFrame>
        <p:nvGraphicFramePr>
          <p:cNvPr id="5" name="Ogget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7680741"/>
              </p:ext>
            </p:extLst>
          </p:nvPr>
        </p:nvGraphicFramePr>
        <p:xfrm>
          <a:off x="164481" y="2328331"/>
          <a:ext cx="8542878" cy="2263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" name="Documento" r:id="rId4" imgW="5943600" imgH="1574800" progId="Word.Document.12">
                  <p:embed/>
                </p:oleObj>
              </mc:Choice>
              <mc:Fallback>
                <p:oleObj name="Documento" r:id="rId4" imgW="5943600" imgH="1574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4481" y="2328331"/>
                        <a:ext cx="8542878" cy="22634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asellaDiTesto 5"/>
          <p:cNvSpPr txBox="1"/>
          <p:nvPr/>
        </p:nvSpPr>
        <p:spPr>
          <a:xfrm>
            <a:off x="306916" y="4546084"/>
            <a:ext cx="8233833" cy="307777"/>
          </a:xfrm>
          <a:prstGeom prst="rect">
            <a:avLst/>
          </a:prstGeom>
          <a:solidFill>
            <a:srgbClr val="8CB4DC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>
                <a:solidFill>
                  <a:schemeClr val="bg1"/>
                </a:solidFill>
                <a:latin typeface="Times New Roman"/>
                <a:cs typeface="Times New Roman"/>
              </a:rPr>
              <a:t>FABBISOGNO PROTEINE, MEDIA OFFERTA GIORNALIERA E DALILY INTAKE</a:t>
            </a:r>
          </a:p>
        </p:txBody>
      </p:sp>
      <p:sp>
        <p:nvSpPr>
          <p:cNvPr id="7" name="Titolo 6"/>
          <p:cNvSpPr>
            <a:spLocks noGrp="1"/>
          </p:cNvSpPr>
          <p:nvPr>
            <p:ph type="title"/>
          </p:nvPr>
        </p:nvSpPr>
        <p:spPr>
          <a:xfrm>
            <a:off x="306916" y="876432"/>
            <a:ext cx="8352928" cy="1143000"/>
          </a:xfrm>
        </p:spPr>
        <p:txBody>
          <a:bodyPr>
            <a:noAutofit/>
          </a:bodyPr>
          <a:lstStyle/>
          <a:p>
            <a:r>
              <a:rPr lang="it-IT" sz="2800" dirty="0"/>
              <a:t>Risultati Preliminari Studio M3 Italia – </a:t>
            </a:r>
            <a:r>
              <a:rPr lang="it-IT" sz="2800" dirty="0" err="1"/>
              <a:t>setting</a:t>
            </a:r>
            <a:r>
              <a:rPr lang="it-IT" sz="2800" dirty="0"/>
              <a:t> per Acuti, medicina generale</a:t>
            </a:r>
            <a:br>
              <a:rPr lang="it-IT" sz="2800" dirty="0"/>
            </a:br>
            <a:r>
              <a:rPr lang="it-IT" sz="2800" dirty="0"/>
              <a:t>(In Corso)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01294D49-543B-4F1A-B03E-0CC9DFA8276C}"/>
              </a:ext>
            </a:extLst>
          </p:cNvPr>
          <p:cNvSpPr txBox="1"/>
          <p:nvPr/>
        </p:nvSpPr>
        <p:spPr>
          <a:xfrm>
            <a:off x="3953472" y="3558518"/>
            <a:ext cx="532660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/>
                </a:solidFill>
              </a:rPr>
              <a:t>838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A222A15-E889-4548-84E1-FBBAE6C1DB75}"/>
              </a:ext>
            </a:extLst>
          </p:cNvPr>
          <p:cNvSpPr txBox="1"/>
          <p:nvPr/>
        </p:nvSpPr>
        <p:spPr>
          <a:xfrm>
            <a:off x="4700676" y="3557738"/>
            <a:ext cx="532660" cy="30777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bg1"/>
                </a:solidFill>
              </a:rPr>
              <a:t>973</a:t>
            </a:r>
          </a:p>
        </p:txBody>
      </p:sp>
    </p:spTree>
    <p:extLst>
      <p:ext uri="{BB962C8B-B14F-4D97-AF65-F5344CB8AC3E}">
        <p14:creationId xmlns:p14="http://schemas.microsoft.com/office/powerpoint/2010/main" val="1461186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0" y="1066800"/>
            <a:ext cx="9144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000066"/>
              </a:buClr>
              <a:buFont typeface="Wingdings" charset="0"/>
              <a:buNone/>
            </a:pPr>
            <a:r>
              <a:rPr lang="it-IT">
                <a:sym typeface="Wingdings" charset="0"/>
              </a:rPr>
              <a:t>Aumenta </a:t>
            </a:r>
            <a:r>
              <a:rPr lang="it-IT"/>
              <a:t>morbilità, mortalità e costi sanitari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828800" y="4271963"/>
            <a:ext cx="6740525" cy="1581150"/>
          </a:xfrm>
          <a:prstGeom prst="rect">
            <a:avLst/>
          </a:prstGeom>
          <a:noFill/>
          <a:ln w="9525">
            <a:solidFill>
              <a:srgbClr val="6797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Font typeface="Wingdings" charset="0"/>
              <a:buChar char="ü"/>
            </a:pPr>
            <a:r>
              <a:rPr lang="it-IT" sz="2400" dirty="0">
                <a:sym typeface="Wingdings" charset="0"/>
              </a:rPr>
              <a:t> M</a:t>
            </a:r>
            <a:r>
              <a:rPr lang="it-IT" sz="2400" dirty="0"/>
              <a:t>aggior numero di ospedalizzazioni</a:t>
            </a:r>
          </a:p>
          <a:p>
            <a:pPr eaLnBrk="1" hangingPunct="1">
              <a:buFont typeface="Wingdings" charset="0"/>
              <a:buChar char="ü"/>
            </a:pPr>
            <a:r>
              <a:rPr lang="it-IT" sz="2400" dirty="0">
                <a:sym typeface="Wingdings" charset="0"/>
              </a:rPr>
              <a:t> P</a:t>
            </a:r>
            <a:r>
              <a:rPr lang="it-IT" sz="2400" dirty="0"/>
              <a:t>iù lunga durata di degenza  </a:t>
            </a:r>
          </a:p>
          <a:p>
            <a:pPr eaLnBrk="1" hangingPunct="1">
              <a:buFont typeface="Wingdings" charset="0"/>
              <a:buChar char="ü"/>
            </a:pPr>
            <a:r>
              <a:rPr lang="it-IT" sz="2400" dirty="0"/>
              <a:t> Mortalità più elevata</a:t>
            </a:r>
          </a:p>
          <a:p>
            <a:pPr eaLnBrk="1" hangingPunct="1">
              <a:buFont typeface="Wingdings" charset="0"/>
              <a:buChar char="ü"/>
            </a:pPr>
            <a:r>
              <a:rPr lang="it-IT" sz="2400" dirty="0"/>
              <a:t> </a:t>
            </a:r>
            <a:r>
              <a:rPr lang="it-IT" sz="2400" dirty="0">
                <a:sym typeface="Wingdings" charset="0"/>
              </a:rPr>
              <a:t> dei costi sanitari</a:t>
            </a:r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>
            <a:off x="6161088" y="2836863"/>
            <a:ext cx="1223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 flipH="1">
            <a:off x="7385050" y="2836863"/>
            <a:ext cx="0" cy="1439862"/>
          </a:xfrm>
          <a:prstGeom prst="line">
            <a:avLst/>
          </a:prstGeom>
          <a:noFill/>
          <a:ln w="38100">
            <a:solidFill>
              <a:srgbClr val="FF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144463" y="715686"/>
            <a:ext cx="88550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buClr>
                <a:srgbClr val="000066"/>
              </a:buClr>
              <a:buFont typeface="Wingdings" charset="0"/>
              <a:buNone/>
            </a:pPr>
            <a:r>
              <a:rPr lang="it-IT" dirty="0"/>
              <a:t>Conseguenze della Malnutrizione</a:t>
            </a: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6281738"/>
            <a:ext cx="9144000" cy="576262"/>
          </a:xfrm>
          <a:prstGeom prst="rect">
            <a:avLst/>
          </a:prstGeom>
          <a:solidFill>
            <a:schemeClr val="bg1">
              <a:lumMod val="40000"/>
              <a:lumOff val="60000"/>
              <a:alpha val="38000"/>
            </a:schemeClr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611188" y="6416675"/>
            <a:ext cx="68991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it-IT"/>
              <a:t>The European Society for Clinical Nutrition and Metabolism</a:t>
            </a: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6877050" y="6400800"/>
            <a:ext cx="22669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000066"/>
              </a:buClr>
              <a:buFont typeface="Wingdings" charset="0"/>
              <a:buNone/>
            </a:pPr>
            <a:r>
              <a:rPr lang="it-IT"/>
              <a:t>Evidence I A</a:t>
            </a:r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144463" y="1530350"/>
            <a:ext cx="6016625" cy="2613025"/>
          </a:xfrm>
          <a:prstGeom prst="rect">
            <a:avLst/>
          </a:prstGeom>
          <a:noFill/>
          <a:ln w="9525" algn="ctr">
            <a:solidFill>
              <a:srgbClr val="6797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800100" indent="-3429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Font typeface="Wingdings" charset="0"/>
              <a:buChar char="ü"/>
            </a:pPr>
            <a:r>
              <a:rPr lang="it-IT" sz="2400"/>
              <a:t> Più complicanze:</a:t>
            </a:r>
          </a:p>
          <a:p>
            <a:pPr lvl="1" eaLnBrk="1" hangingPunct="1">
              <a:buFont typeface="Arial" charset="0"/>
              <a:buChar char="•"/>
            </a:pPr>
            <a:r>
              <a:rPr lang="it-IT" sz="2400"/>
              <a:t> infezioni</a:t>
            </a:r>
          </a:p>
          <a:p>
            <a:pPr lvl="1" eaLnBrk="1" hangingPunct="1">
              <a:buFont typeface="Arial" charset="0"/>
              <a:buChar char="•"/>
            </a:pPr>
            <a:r>
              <a:rPr lang="it-IT" sz="2400"/>
              <a:t> ritardata guarigione delle ferite</a:t>
            </a:r>
          </a:p>
          <a:p>
            <a:pPr lvl="1" eaLnBrk="1" hangingPunct="1">
              <a:buFont typeface="Arial" charset="0"/>
              <a:buChar char="•"/>
            </a:pPr>
            <a:r>
              <a:rPr lang="it-IT" sz="2400"/>
              <a:t> piaghe da decubito…</a:t>
            </a:r>
          </a:p>
          <a:p>
            <a:pPr lvl="1" eaLnBrk="1" hangingPunct="1"/>
            <a:endParaRPr lang="it-IT" sz="2400">
              <a:sym typeface="Wingdings" charset="0"/>
            </a:endParaRPr>
          </a:p>
          <a:p>
            <a:pPr eaLnBrk="1" hangingPunct="1">
              <a:buFont typeface="Wingdings" charset="0"/>
              <a:buChar char="ü"/>
            </a:pPr>
            <a:r>
              <a:rPr lang="it-IT" sz="2400">
                <a:sym typeface="Wingdings" charset="0"/>
              </a:rPr>
              <a:t>  della capacità funzionale </a:t>
            </a:r>
          </a:p>
          <a:p>
            <a:pPr eaLnBrk="1" hangingPunct="1">
              <a:buFont typeface="Wingdings" charset="0"/>
              <a:buChar char="ü"/>
            </a:pPr>
            <a:r>
              <a:rPr lang="it-IT" sz="2400">
                <a:sym typeface="Wingdings" charset="0"/>
              </a:rPr>
              <a:t>  della qualità di vita </a:t>
            </a:r>
          </a:p>
        </p:txBody>
      </p:sp>
    </p:spTree>
    <p:extLst>
      <p:ext uri="{BB962C8B-B14F-4D97-AF65-F5344CB8AC3E}">
        <p14:creationId xmlns:p14="http://schemas.microsoft.com/office/powerpoint/2010/main" val="129361413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7718"/>
            <a:ext cx="9144000" cy="5876144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282242" y="4853883"/>
            <a:ext cx="8723844" cy="830997"/>
          </a:xfrm>
          <a:prstGeom prst="rect">
            <a:avLst/>
          </a:prstGeom>
          <a:solidFill>
            <a:srgbClr val="3366FF"/>
          </a:solidFill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rgbClr val="FFFFFF"/>
                </a:solidFill>
              </a:rPr>
              <a:t>Ci sono evidenze solide che le demenze sono un fattore di rischio per la malnutrizione</a:t>
            </a:r>
          </a:p>
        </p:txBody>
      </p:sp>
    </p:spTree>
    <p:extLst>
      <p:ext uri="{BB962C8B-B14F-4D97-AF65-F5344CB8AC3E}">
        <p14:creationId xmlns:p14="http://schemas.microsoft.com/office/powerpoint/2010/main" val="445613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7872"/>
            <a:ext cx="9144000" cy="4965068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210078" y="3131772"/>
            <a:ext cx="8723844" cy="3108543"/>
          </a:xfrm>
          <a:prstGeom prst="rect">
            <a:avLst/>
          </a:prstGeom>
          <a:solidFill>
            <a:srgbClr val="3366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800" dirty="0">
                <a:solidFill>
                  <a:srgbClr val="FFFFFF"/>
                </a:solidFill>
              </a:rPr>
              <a:t>Alcuni degli interventi promettenti includono:</a:t>
            </a:r>
          </a:p>
          <a:p>
            <a:pPr algn="ctr"/>
            <a:r>
              <a:rPr lang="it-IT" sz="2800" dirty="0">
                <a:solidFill>
                  <a:srgbClr val="FFFFFF"/>
                </a:solidFill>
              </a:rPr>
              <a:t>Utilizzo di diete appropriate per consistenza e nutrienti</a:t>
            </a:r>
          </a:p>
          <a:p>
            <a:pPr algn="ctr"/>
            <a:r>
              <a:rPr lang="it-IT" sz="2800" dirty="0">
                <a:solidFill>
                  <a:srgbClr val="FFFFFF"/>
                </a:solidFill>
              </a:rPr>
              <a:t>Utilizzo di liofilizzati </a:t>
            </a:r>
          </a:p>
          <a:p>
            <a:pPr algn="ctr"/>
            <a:r>
              <a:rPr lang="it-IT" sz="2800" dirty="0">
                <a:solidFill>
                  <a:srgbClr val="FFFFFF"/>
                </a:solidFill>
              </a:rPr>
              <a:t>interventi multifattoriali compresi tempi adeguati per il pasto, alimenti che ricordino valori e tradizioni 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1424" y="760696"/>
            <a:ext cx="3014858" cy="27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0020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89146"/>
            <a:ext cx="9144000" cy="4603401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101600" y="3683000"/>
            <a:ext cx="8933922" cy="3108543"/>
          </a:xfrm>
          <a:prstGeom prst="rect">
            <a:avLst/>
          </a:prstGeom>
          <a:solidFill>
            <a:srgbClr val="3366FF"/>
          </a:solidFill>
        </p:spPr>
        <p:txBody>
          <a:bodyPr wrap="square" rtlCol="0">
            <a:spAutoFit/>
          </a:bodyPr>
          <a:lstStyle/>
          <a:p>
            <a:pPr algn="just"/>
            <a:r>
              <a:rPr lang="it-IT" sz="2800" dirty="0">
                <a:solidFill>
                  <a:srgbClr val="FFFFFF"/>
                </a:solidFill>
              </a:rPr>
              <a:t>Il tempo di deglutizione differisce tra un soggetto giovane ed un anziano; questo tempo si allunga naturalmente in specie nel momento della deglutizione, la condizione di “</a:t>
            </a:r>
            <a:r>
              <a:rPr lang="it-IT" sz="2800" dirty="0" err="1">
                <a:solidFill>
                  <a:srgbClr val="FFFFFF"/>
                </a:solidFill>
              </a:rPr>
              <a:t>presbifagia</a:t>
            </a:r>
            <a:r>
              <a:rPr lang="it-IT" sz="2800" dirty="0">
                <a:solidFill>
                  <a:srgbClr val="FFFFFF"/>
                </a:solidFill>
              </a:rPr>
              <a:t>” impone quindi una valutazione organizzativa rispetto al momento della somministrazione del pasto</a:t>
            </a:r>
          </a:p>
        </p:txBody>
      </p:sp>
    </p:spTree>
    <p:extLst>
      <p:ext uri="{BB962C8B-B14F-4D97-AF65-F5344CB8AC3E}">
        <p14:creationId xmlns:p14="http://schemas.microsoft.com/office/powerpoint/2010/main" val="30629391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 unige milko">
  <a:themeElements>
    <a:clrScheme name="Impostazioni personalizzate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4080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ial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Vial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7053</TotalTime>
  <Words>1367</Words>
  <Application>Microsoft Office PowerPoint</Application>
  <PresentationFormat>Presentazione su schermo (4:3)</PresentationFormat>
  <Paragraphs>186</Paragraphs>
  <Slides>30</Slides>
  <Notes>5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11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30</vt:i4>
      </vt:variant>
    </vt:vector>
  </HeadingPairs>
  <TitlesOfParts>
    <vt:vector size="43" baseType="lpstr">
      <vt:lpstr>MS PGothic</vt:lpstr>
      <vt:lpstr>MS PGothic</vt:lpstr>
      <vt:lpstr>Arial</vt:lpstr>
      <vt:lpstr>Calibri</vt:lpstr>
      <vt:lpstr>Lucida Sans Unicode</vt:lpstr>
      <vt:lpstr>Mangal</vt:lpstr>
      <vt:lpstr>Times New Roman</vt:lpstr>
      <vt:lpstr>Verdana</vt:lpstr>
      <vt:lpstr>Wingdings</vt:lpstr>
      <vt:lpstr>Wingdings 2</vt:lpstr>
      <vt:lpstr>Wingdings 3</vt:lpstr>
      <vt:lpstr>tema unige milko</vt:lpstr>
      <vt:lpstr>Documento</vt:lpstr>
      <vt:lpstr>Nutrizione e demenza: esigenze nutrizionali  nelle demenze,  proposte alimentari nelle RSA, pasti a consistenza modificata per dementi e disfagici</vt:lpstr>
      <vt:lpstr>Presentazione standard di PowerPoint</vt:lpstr>
      <vt:lpstr>Presentazione standard di PowerPoint</vt:lpstr>
      <vt:lpstr>Presentazione standard di PowerPoint</vt:lpstr>
      <vt:lpstr>Risultati Preliminari Studio M3 Italia – setting per Acuti, medicina generale (In Corso)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La valutazione iniziale e continua</vt:lpstr>
      <vt:lpstr>Presentazione standard di PowerPoint</vt:lpstr>
      <vt:lpstr>Presentazione standard di PowerPoint</vt:lpstr>
      <vt:lpstr>Presentazione standard di PowerPoint</vt:lpstr>
      <vt:lpstr>Staff Attitudes To Nutritional Nursing Geriatric Care Scale (n=662)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Take Home Message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Milko</dc:creator>
  <cp:lastModifiedBy>Roberto Rovati</cp:lastModifiedBy>
  <cp:revision>71</cp:revision>
  <cp:lastPrinted>2018-10-01T10:21:39Z</cp:lastPrinted>
  <dcterms:created xsi:type="dcterms:W3CDTF">2018-09-20T08:41:48Z</dcterms:created>
  <dcterms:modified xsi:type="dcterms:W3CDTF">2020-01-31T10:24:59Z</dcterms:modified>
</cp:coreProperties>
</file>