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455" r:id="rId2"/>
    <p:sldId id="660" r:id="rId3"/>
    <p:sldId id="661" r:id="rId4"/>
    <p:sldId id="650" r:id="rId5"/>
    <p:sldId id="652" r:id="rId6"/>
    <p:sldId id="651" r:id="rId7"/>
    <p:sldId id="667" r:id="rId8"/>
    <p:sldId id="601" r:id="rId9"/>
    <p:sldId id="659" r:id="rId10"/>
    <p:sldId id="682" r:id="rId11"/>
    <p:sldId id="683" r:id="rId12"/>
    <p:sldId id="653" r:id="rId13"/>
    <p:sldId id="688" r:id="rId14"/>
    <p:sldId id="689" r:id="rId15"/>
    <p:sldId id="690" r:id="rId16"/>
    <p:sldId id="691" r:id="rId17"/>
    <p:sldId id="692" r:id="rId18"/>
    <p:sldId id="693" r:id="rId19"/>
    <p:sldId id="694" r:id="rId20"/>
    <p:sldId id="687" r:id="rId21"/>
    <p:sldId id="418" r:id="rId22"/>
    <p:sldId id="419" r:id="rId23"/>
    <p:sldId id="421" r:id="rId24"/>
    <p:sldId id="422" r:id="rId25"/>
    <p:sldId id="423" r:id="rId26"/>
    <p:sldId id="583" r:id="rId27"/>
    <p:sldId id="697" r:id="rId28"/>
    <p:sldId id="428" r:id="rId29"/>
    <p:sldId id="471" r:id="rId30"/>
    <p:sldId id="473" r:id="rId31"/>
    <p:sldId id="474" r:id="rId32"/>
    <p:sldId id="432" r:id="rId33"/>
    <p:sldId id="475" r:id="rId34"/>
    <p:sldId id="710" r:id="rId35"/>
    <p:sldId id="681" r:id="rId36"/>
    <p:sldId id="706" r:id="rId37"/>
    <p:sldId id="707" r:id="rId38"/>
    <p:sldId id="708" r:id="rId39"/>
    <p:sldId id="709" r:id="rId40"/>
    <p:sldId id="704" r:id="rId41"/>
    <p:sldId id="705" r:id="rId42"/>
    <p:sldId id="642" r:id="rId43"/>
    <p:sldId id="680" r:id="rId44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Calisto MT" charset="0"/>
        <a:ea typeface="MS PGothic" charset="0"/>
        <a:cs typeface="MS PGothic" charset="0"/>
        <a:sym typeface="Calisto M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A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0D1"/>
          </a:solidFill>
        </a:fill>
      </a:tcStyle>
    </a:wholeTbl>
    <a:band2H>
      <a:tcTxStyle/>
      <a:tcStyle>
        <a:tcBdr/>
        <a:fill>
          <a:solidFill>
            <a:srgbClr val="E8E9E9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B5A60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B5A60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B5A60"/>
          </a:solidFill>
        </a:fill>
      </a:tcStyle>
    </a:firstRow>
  </a:tblStyle>
  <a:tblStyle styleId="{C7B018BB-80A7-4F77-B60F-C8B233D01FF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CECC"/>
          </a:solidFill>
        </a:fill>
      </a:tcStyle>
    </a:wholeTbl>
    <a:band2H>
      <a:tcTxStyle/>
      <a:tcStyle>
        <a:tcBdr/>
        <a:fill>
          <a:solidFill>
            <a:srgbClr val="EDE8E7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8D4A33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8D4A33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8D4A33"/>
          </a:solidFill>
        </a:fill>
      </a:tcStyle>
    </a:firstRow>
  </a:tblStyle>
  <a:tblStyle styleId="{CF821DB8-F4EB-4A41-A1BA-3FCAFE7338EE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B5A60"/>
          </a:solidFill>
        </a:fill>
      </a:tcStyle>
    </a:firstCol>
    <a:la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B5A60"/>
          </a:solidFill>
        </a:fill>
      </a:tcStyle>
    </a:firstRow>
  </a:tblStyle>
  <a:tblStyle styleId="{33BA23B1-9221-436E-865A-0063620EA4FD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8540" autoAdjust="0"/>
  </p:normalViewPr>
  <p:slideViewPr>
    <p:cSldViewPr>
      <p:cViewPr varScale="1">
        <p:scale>
          <a:sx n="122" d="100"/>
          <a:sy n="122" d="100"/>
        </p:scale>
        <p:origin x="-2144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6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hape 17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1" name="Shape 173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>
              <a:sym typeface="Avenir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215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30000"/>
      </a:spcBef>
      <a:spcAft>
        <a:spcPct val="0"/>
      </a:spcAft>
      <a:defRPr sz="2400">
        <a:solidFill>
          <a:schemeClr val="tx1"/>
        </a:solidFill>
        <a:latin typeface="Avenir Roman"/>
        <a:ea typeface="MS PGothic" pitchFamily="34" charset="-128"/>
        <a:cs typeface="Avenir Roman"/>
        <a:sym typeface="Avenir Roman" charset="0"/>
      </a:defRPr>
    </a:lvl1pPr>
    <a:lvl2pPr marL="742950" indent="-285750" algn="l" defTabSz="457200" rtl="0" eaLnBrk="0" fontAlgn="base" hangingPunct="0">
      <a:lnSpc>
        <a:spcPct val="125000"/>
      </a:lnSpc>
      <a:spcBef>
        <a:spcPct val="30000"/>
      </a:spcBef>
      <a:spcAft>
        <a:spcPct val="0"/>
      </a:spcAft>
      <a:defRPr sz="2400">
        <a:solidFill>
          <a:schemeClr val="tx1"/>
        </a:solidFill>
        <a:latin typeface="Avenir Roman"/>
        <a:ea typeface="Avenir Roman"/>
        <a:cs typeface="Avenir Roman"/>
        <a:sym typeface="Avenir Roman" charset="0"/>
      </a:defRPr>
    </a:lvl2pPr>
    <a:lvl3pPr marL="1143000" indent="-228600" algn="l" defTabSz="457200" rtl="0" eaLnBrk="0" fontAlgn="base" hangingPunct="0">
      <a:lnSpc>
        <a:spcPct val="125000"/>
      </a:lnSpc>
      <a:spcBef>
        <a:spcPct val="30000"/>
      </a:spcBef>
      <a:spcAft>
        <a:spcPct val="0"/>
      </a:spcAft>
      <a:defRPr sz="2400">
        <a:solidFill>
          <a:schemeClr val="tx1"/>
        </a:solidFill>
        <a:latin typeface="Avenir Roman"/>
        <a:ea typeface="Avenir Roman"/>
        <a:cs typeface="Avenir Roman"/>
        <a:sym typeface="Avenir Roman" charset="0"/>
      </a:defRPr>
    </a:lvl3pPr>
    <a:lvl4pPr marL="1600200" indent="-228600" algn="l" defTabSz="457200" rtl="0" eaLnBrk="0" fontAlgn="base" hangingPunct="0">
      <a:lnSpc>
        <a:spcPct val="125000"/>
      </a:lnSpc>
      <a:spcBef>
        <a:spcPct val="30000"/>
      </a:spcBef>
      <a:spcAft>
        <a:spcPct val="0"/>
      </a:spcAft>
      <a:defRPr sz="2400">
        <a:solidFill>
          <a:schemeClr val="tx1"/>
        </a:solidFill>
        <a:latin typeface="Avenir Roman"/>
        <a:ea typeface="Avenir Roman"/>
        <a:cs typeface="Avenir Roman"/>
        <a:sym typeface="Avenir Roman" charset="0"/>
      </a:defRPr>
    </a:lvl4pPr>
    <a:lvl5pPr marL="2057400" indent="-228600" algn="l" defTabSz="457200" rtl="0" eaLnBrk="0" fontAlgn="base" hangingPunct="0">
      <a:lnSpc>
        <a:spcPct val="125000"/>
      </a:lnSpc>
      <a:spcBef>
        <a:spcPct val="30000"/>
      </a:spcBef>
      <a:spcAft>
        <a:spcPct val="0"/>
      </a:spcAft>
      <a:defRPr sz="2400">
        <a:solidFill>
          <a:schemeClr val="tx1"/>
        </a:solidFill>
        <a:latin typeface="Avenir Roman"/>
        <a:ea typeface="Avenir Roman"/>
        <a:cs typeface="Avenir Roman"/>
        <a:sym typeface="Avenir Roman" charset="0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42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>
              <a:latin typeface="Avenir Roman" charset="0"/>
              <a:ea typeface="MS PGothic" charset="0"/>
            </a:endParaRPr>
          </a:p>
        </p:txBody>
      </p:sp>
      <p:sp>
        <p:nvSpPr>
          <p:cNvPr id="61443" name="Segnaposto numero diapositiva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9pPr>
          </a:lstStyle>
          <a:p>
            <a:pPr eaLnBrk="1" hangingPunct="1"/>
            <a:fld id="{996974AB-EC63-2541-8E6C-B05CFDF29B71}" type="slidenum">
              <a:rPr lang="it-IT"/>
              <a:pPr eaLnBrk="1" hangingPunct="1"/>
              <a:t>26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645FB-BF93-6D44-A05C-23641BCAAEB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0431550"/>
      </p:ext>
    </p:extLst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92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pic>
            <p:nvPicPr>
              <p:cNvPr id="7" name="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8176" cy="674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91"/>
              <p:cNvGrpSpPr>
                <a:grpSpLocks/>
              </p:cNvGrpSpPr>
              <p:nvPr/>
            </p:nvGrpSpPr>
            <p:grpSpPr bwMode="auto">
              <a:xfrm>
                <a:off x="200724" y="181673"/>
                <a:ext cx="8623300" cy="6365877"/>
                <a:chOff x="0" y="0"/>
                <a:chExt cx="8623300" cy="6365875"/>
              </a:xfrm>
            </p:grpSpPr>
            <p:sp>
              <p:nvSpPr>
                <p:cNvPr id="9" name="Shape 89"/>
                <p:cNvSpPr/>
                <p:nvPr/>
              </p:nvSpPr>
              <p:spPr>
                <a:xfrm>
                  <a:off x="-698" y="-696"/>
                  <a:ext cx="8623361" cy="6365933"/>
                </a:xfrm>
                <a:prstGeom prst="rect">
                  <a:avLst/>
                </a:prstGeom>
                <a:noFill/>
                <a:ln w="12700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  <p:sp>
              <p:nvSpPr>
                <p:cNvPr id="10" name="Shape 90"/>
                <p:cNvSpPr>
                  <a:spLocks noChangeShapeType="1"/>
                </p:cNvSpPr>
                <p:nvPr/>
              </p:nvSpPr>
              <p:spPr bwMode="auto">
                <a:xfrm>
                  <a:off x="0" y="6143623"/>
                  <a:ext cx="8623300" cy="1591"/>
                </a:xfrm>
                <a:prstGeom prst="line">
                  <a:avLst/>
                </a:prstGeom>
                <a:noFill/>
                <a:ln w="12700">
                  <a:solidFill>
                    <a:srgbClr val="C7C6B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t-IT"/>
                </a:p>
              </p:txBody>
            </p:sp>
          </p:grpSp>
        </p:grpSp>
        <p:sp>
          <p:nvSpPr>
            <p:cNvPr id="6" name="Shape 93"/>
            <p:cNvSpPr/>
            <p:nvPr/>
          </p:nvSpPr>
          <p:spPr>
            <a:xfrm rot="5400000">
              <a:off x="745329" y="3218687"/>
              <a:ext cx="6135746" cy="63500"/>
            </a:xfrm>
            <a:prstGeom prst="rect">
              <a:avLst/>
            </a:prstGeom>
            <a:solidFill>
              <a:srgbClr val="CBD2D5"/>
            </a:solidFill>
            <a:ln w="3175" cap="flat">
              <a:solidFill>
                <a:srgbClr val="C7C6BC"/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800" ker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Calisto MT"/>
              </a:endParaRPr>
            </a:p>
          </p:txBody>
        </p:sp>
      </p:grpSp>
      <p:sp>
        <p:nvSpPr>
          <p:cNvPr id="95" name="Shape 9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96" name="Shape 9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1" name="Shape 9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B8DF9-3A5B-C445-946C-0B96AE371A9E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275354"/>
      </p:ext>
    </p:extLst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7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105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grpSp>
            <p:nvGrpSpPr>
              <p:cNvPr id="7" name="Group 103"/>
              <p:cNvGrpSpPr>
                <a:grpSpLocks/>
              </p:cNvGrpSpPr>
              <p:nvPr/>
            </p:nvGrpSpPr>
            <p:grpSpPr bwMode="auto">
              <a:xfrm>
                <a:off x="0" y="0"/>
                <a:ext cx="9028176" cy="6742176"/>
                <a:chOff x="0" y="0"/>
                <a:chExt cx="9028176" cy="6742176"/>
              </a:xfrm>
            </p:grpSpPr>
            <p:pic>
              <p:nvPicPr>
                <p:cNvPr id="9" name="image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028176" cy="67421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0" name="Group 102"/>
                <p:cNvGrpSpPr>
                  <a:grpSpLocks/>
                </p:cNvGrpSpPr>
                <p:nvPr/>
              </p:nvGrpSpPr>
              <p:grpSpPr bwMode="auto">
                <a:xfrm>
                  <a:off x="200724" y="181673"/>
                  <a:ext cx="8623300" cy="6365877"/>
                  <a:chOff x="0" y="0"/>
                  <a:chExt cx="8623300" cy="6365875"/>
                </a:xfrm>
              </p:grpSpPr>
              <p:sp>
                <p:nvSpPr>
                  <p:cNvPr id="11" name="Shape 100"/>
                  <p:cNvSpPr/>
                  <p:nvPr/>
                </p:nvSpPr>
                <p:spPr>
                  <a:xfrm>
                    <a:off x="-698" y="-696"/>
                    <a:ext cx="8623361" cy="6365933"/>
                  </a:xfrm>
                  <a:prstGeom prst="rect">
                    <a:avLst/>
                  </a:prstGeom>
                  <a:noFill/>
                  <a:ln w="12700" cap="flat">
                    <a:solidFill>
                      <a:srgbClr val="C7C6BC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  <a:defRPr>
                        <a:solidFill>
                          <a:srgbClr val="FFFFFF"/>
                        </a:solidFill>
                        <a:uFill>
                          <a:solidFill>
                            <a:srgbClr val="FFFFFF"/>
                          </a:solidFill>
                        </a:uFill>
                      </a:defRPr>
                    </a:pPr>
                    <a:endParaRPr sz="1800" kern="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+mn-lt"/>
                      <a:ea typeface="+mn-ea"/>
                      <a:cs typeface="+mn-cs"/>
                      <a:sym typeface="Calisto MT"/>
                    </a:endParaRPr>
                  </a:p>
                </p:txBody>
              </p:sp>
              <p:sp>
                <p:nvSpPr>
                  <p:cNvPr id="12" name="Shape 101"/>
                  <p:cNvSpPr>
                    <a:spLocks noChangeShapeType="1"/>
                  </p:cNvSpPr>
                  <p:nvPr/>
                </p:nvSpPr>
                <p:spPr bwMode="auto">
                  <a:xfrm>
                    <a:off x="0" y="6143623"/>
                    <a:ext cx="8623300" cy="1591"/>
                  </a:xfrm>
                  <a:prstGeom prst="line">
                    <a:avLst/>
                  </a:prstGeom>
                  <a:noFill/>
                  <a:ln w="12700">
                    <a:solidFill>
                      <a:srgbClr val="C7C6BC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8" name="Shape 104"/>
              <p:cNvSpPr/>
              <p:nvPr/>
            </p:nvSpPr>
            <p:spPr>
              <a:xfrm rot="5400000">
                <a:off x="745329" y="3218687"/>
                <a:ext cx="6135746" cy="63500"/>
              </a:xfrm>
              <a:prstGeom prst="rect">
                <a:avLst/>
              </a:prstGeom>
              <a:solidFill>
                <a:srgbClr val="CBD2D5"/>
              </a:solidFill>
              <a:ln w="3175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</p:grpSp>
        <p:sp>
          <p:nvSpPr>
            <p:cNvPr id="6" name="Shape 106"/>
            <p:cNvSpPr/>
            <p:nvPr/>
          </p:nvSpPr>
          <p:spPr>
            <a:xfrm rot="10800000">
              <a:off x="203201" y="1538302"/>
              <a:ext cx="3575075" cy="63501"/>
            </a:xfrm>
            <a:prstGeom prst="rect">
              <a:avLst/>
            </a:prstGeom>
            <a:solidFill>
              <a:srgbClr val="CBD2D5"/>
            </a:solidFill>
            <a:ln w="3175" cap="flat">
              <a:solidFill>
                <a:srgbClr val="C7C6BC"/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800" ker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Calisto MT"/>
              </a:endParaRPr>
            </a:p>
          </p:txBody>
        </p:sp>
      </p:grp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3" name="Shape 1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C21A2-D505-664E-8C89-902F4D3F186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7210824"/>
      </p:ext>
    </p:extLst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8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116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pic>
            <p:nvPicPr>
              <p:cNvPr id="7" name="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8176" cy="674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115"/>
              <p:cNvGrpSpPr>
                <a:grpSpLocks/>
              </p:cNvGrpSpPr>
              <p:nvPr/>
            </p:nvGrpSpPr>
            <p:grpSpPr bwMode="auto">
              <a:xfrm>
                <a:off x="200724" y="181673"/>
                <a:ext cx="8623300" cy="6365877"/>
                <a:chOff x="0" y="0"/>
                <a:chExt cx="8623300" cy="6365875"/>
              </a:xfrm>
            </p:grpSpPr>
            <p:sp>
              <p:nvSpPr>
                <p:cNvPr id="9" name="Shape 113"/>
                <p:cNvSpPr/>
                <p:nvPr/>
              </p:nvSpPr>
              <p:spPr>
                <a:xfrm>
                  <a:off x="-698" y="-696"/>
                  <a:ext cx="8623361" cy="6365933"/>
                </a:xfrm>
                <a:prstGeom prst="rect">
                  <a:avLst/>
                </a:prstGeom>
                <a:noFill/>
                <a:ln w="12700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  <p:sp>
              <p:nvSpPr>
                <p:cNvPr id="10" name="Shape 114"/>
                <p:cNvSpPr>
                  <a:spLocks noChangeShapeType="1"/>
                </p:cNvSpPr>
                <p:nvPr/>
              </p:nvSpPr>
              <p:spPr bwMode="auto">
                <a:xfrm>
                  <a:off x="0" y="6143623"/>
                  <a:ext cx="8623300" cy="1591"/>
                </a:xfrm>
                <a:prstGeom prst="line">
                  <a:avLst/>
                </a:prstGeom>
                <a:noFill/>
                <a:ln w="12700">
                  <a:solidFill>
                    <a:srgbClr val="C7C6B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t-IT"/>
                </a:p>
              </p:txBody>
            </p:sp>
          </p:grpSp>
        </p:grpSp>
        <p:sp>
          <p:nvSpPr>
            <p:cNvPr id="6" name="Shape 117"/>
            <p:cNvSpPr/>
            <p:nvPr/>
          </p:nvSpPr>
          <p:spPr>
            <a:xfrm rot="5400000">
              <a:off x="745329" y="3218687"/>
              <a:ext cx="6135746" cy="63500"/>
            </a:xfrm>
            <a:prstGeom prst="rect">
              <a:avLst/>
            </a:prstGeom>
            <a:solidFill>
              <a:srgbClr val="CBD2D5"/>
            </a:solidFill>
            <a:ln w="3175" cap="flat">
              <a:solidFill>
                <a:srgbClr val="C7C6BC"/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800" ker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Calisto MT"/>
              </a:endParaRPr>
            </a:p>
          </p:txBody>
        </p:sp>
      </p:grpSp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1" name="Shape 1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3A983-C312-AA49-B83A-E51C0FF1700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254907"/>
      </p:ext>
    </p:extLst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9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127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pic>
            <p:nvPicPr>
              <p:cNvPr id="7" name="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8176" cy="674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126"/>
              <p:cNvGrpSpPr>
                <a:grpSpLocks/>
              </p:cNvGrpSpPr>
              <p:nvPr/>
            </p:nvGrpSpPr>
            <p:grpSpPr bwMode="auto">
              <a:xfrm>
                <a:off x="200724" y="181673"/>
                <a:ext cx="8623300" cy="6365877"/>
                <a:chOff x="0" y="0"/>
                <a:chExt cx="8623300" cy="6365875"/>
              </a:xfrm>
            </p:grpSpPr>
            <p:sp>
              <p:nvSpPr>
                <p:cNvPr id="9" name="Shape 124"/>
                <p:cNvSpPr/>
                <p:nvPr/>
              </p:nvSpPr>
              <p:spPr>
                <a:xfrm>
                  <a:off x="-698" y="-696"/>
                  <a:ext cx="8623361" cy="6365933"/>
                </a:xfrm>
                <a:prstGeom prst="rect">
                  <a:avLst/>
                </a:prstGeom>
                <a:noFill/>
                <a:ln w="12700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  <p:sp>
              <p:nvSpPr>
                <p:cNvPr id="10" name="Shape 125"/>
                <p:cNvSpPr>
                  <a:spLocks noChangeShapeType="1"/>
                </p:cNvSpPr>
                <p:nvPr/>
              </p:nvSpPr>
              <p:spPr bwMode="auto">
                <a:xfrm>
                  <a:off x="0" y="6143623"/>
                  <a:ext cx="8623300" cy="1591"/>
                </a:xfrm>
                <a:prstGeom prst="line">
                  <a:avLst/>
                </a:prstGeom>
                <a:noFill/>
                <a:ln w="12700">
                  <a:solidFill>
                    <a:srgbClr val="C7C6B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t-IT"/>
                </a:p>
              </p:txBody>
            </p:sp>
          </p:grpSp>
        </p:grpSp>
        <p:sp>
          <p:nvSpPr>
            <p:cNvPr id="6" name="Shape 128"/>
            <p:cNvSpPr/>
            <p:nvPr/>
          </p:nvSpPr>
          <p:spPr>
            <a:xfrm>
              <a:off x="200026" y="4148176"/>
              <a:ext cx="8623361" cy="63501"/>
            </a:xfrm>
            <a:prstGeom prst="rect">
              <a:avLst/>
            </a:prstGeom>
            <a:solidFill>
              <a:srgbClr val="CBD2D5"/>
            </a:solidFill>
            <a:ln w="3175" cap="flat">
              <a:solidFill>
                <a:srgbClr val="C7C6BC"/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800" ker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Calisto MT"/>
              </a:endParaRPr>
            </a:p>
          </p:txBody>
        </p:sp>
      </p:grpSp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1" name="Shape 13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BA994-068C-224C-939E-E38CDCD8FFC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207649"/>
      </p:ext>
    </p:extLst>
  </p:cSld>
  <p:clrMapOvr>
    <a:masterClrMapping/>
  </p:clrMapOvr>
  <p:transition xmlns:p14="http://schemas.microsoft.com/office/powerpoint/2010/main"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9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pic>
          <p:nvPicPr>
            <p:cNvPr id="5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8176" cy="674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6" name="Group 138"/>
            <p:cNvGrpSpPr>
              <a:grpSpLocks/>
            </p:cNvGrpSpPr>
            <p:nvPr/>
          </p:nvGrpSpPr>
          <p:grpSpPr bwMode="auto">
            <a:xfrm>
              <a:off x="200724" y="181673"/>
              <a:ext cx="8623300" cy="6365877"/>
              <a:chOff x="0" y="0"/>
              <a:chExt cx="8623300" cy="6365875"/>
            </a:xfrm>
          </p:grpSpPr>
          <p:sp>
            <p:nvSpPr>
              <p:cNvPr id="7" name="Shape 135"/>
              <p:cNvSpPr/>
              <p:nvPr/>
            </p:nvSpPr>
            <p:spPr>
              <a:xfrm>
                <a:off x="-698" y="-696"/>
                <a:ext cx="8623361" cy="6365933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8" name="Shape 136"/>
              <p:cNvSpPr>
                <a:spLocks noChangeShapeType="1"/>
              </p:cNvSpPr>
              <p:nvPr/>
            </p:nvSpPr>
            <p:spPr bwMode="auto">
              <a:xfrm>
                <a:off x="0" y="6143623"/>
                <a:ext cx="8623300" cy="1591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  <p:sp>
            <p:nvSpPr>
              <p:cNvPr id="9" name="Shape 137"/>
              <p:cNvSpPr/>
              <p:nvPr/>
            </p:nvSpPr>
            <p:spPr>
              <a:xfrm>
                <a:off x="-698" y="1364566"/>
                <a:ext cx="8623361" cy="63501"/>
              </a:xfrm>
              <a:prstGeom prst="rect">
                <a:avLst/>
              </a:prstGeom>
              <a:solidFill>
                <a:srgbClr val="CBD2D5"/>
              </a:solidFill>
              <a:ln w="3175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</p:grpSp>
      </p:grpSp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141" name="Shape 14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0" name="Shape 14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8CEA0-F5F2-984E-B564-59A4873600B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6327485"/>
      </p:ext>
    </p:extLst>
  </p:cSld>
  <p:clrMapOvr>
    <a:masterClrMapping/>
  </p:clrMapOvr>
  <p:transition xmlns:p14="http://schemas.microsoft.com/office/powerpoint/2010/main"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148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pic>
            <p:nvPicPr>
              <p:cNvPr id="7" name="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8176" cy="674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147"/>
              <p:cNvGrpSpPr>
                <a:grpSpLocks/>
              </p:cNvGrpSpPr>
              <p:nvPr/>
            </p:nvGrpSpPr>
            <p:grpSpPr bwMode="auto">
              <a:xfrm>
                <a:off x="200724" y="181673"/>
                <a:ext cx="8623300" cy="6365877"/>
                <a:chOff x="0" y="0"/>
                <a:chExt cx="8623300" cy="6365875"/>
              </a:xfrm>
            </p:grpSpPr>
            <p:sp>
              <p:nvSpPr>
                <p:cNvPr id="9" name="Shape 145"/>
                <p:cNvSpPr/>
                <p:nvPr/>
              </p:nvSpPr>
              <p:spPr>
                <a:xfrm>
                  <a:off x="-698" y="-696"/>
                  <a:ext cx="8623361" cy="6365933"/>
                </a:xfrm>
                <a:prstGeom prst="rect">
                  <a:avLst/>
                </a:prstGeom>
                <a:noFill/>
                <a:ln w="12700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  <p:sp>
              <p:nvSpPr>
                <p:cNvPr id="10" name="Shape 146"/>
                <p:cNvSpPr>
                  <a:spLocks noChangeShapeType="1"/>
                </p:cNvSpPr>
                <p:nvPr/>
              </p:nvSpPr>
              <p:spPr bwMode="auto">
                <a:xfrm>
                  <a:off x="0" y="6143623"/>
                  <a:ext cx="8623300" cy="1591"/>
                </a:xfrm>
                <a:prstGeom prst="line">
                  <a:avLst/>
                </a:prstGeom>
                <a:noFill/>
                <a:ln w="12700">
                  <a:solidFill>
                    <a:srgbClr val="C7C6B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t-IT"/>
                </a:p>
              </p:txBody>
            </p:sp>
          </p:grpSp>
        </p:grpSp>
        <p:sp>
          <p:nvSpPr>
            <p:cNvPr id="6" name="Shape 149"/>
            <p:cNvSpPr/>
            <p:nvPr/>
          </p:nvSpPr>
          <p:spPr>
            <a:xfrm rot="5400000">
              <a:off x="4187053" y="3218687"/>
              <a:ext cx="6135746" cy="63500"/>
            </a:xfrm>
            <a:prstGeom prst="rect">
              <a:avLst/>
            </a:prstGeom>
            <a:solidFill>
              <a:srgbClr val="CBD2D5"/>
            </a:solidFill>
            <a:ln w="3175" cap="flat">
              <a:solidFill>
                <a:srgbClr val="C7C6BC"/>
              </a:solidFill>
              <a:prstDash val="solid"/>
              <a:round/>
            </a:ln>
            <a:effectLst/>
          </p:spPr>
          <p:txBody>
            <a:bodyPr lIns="0" tIns="0" rIns="0" bIns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 sz="1800" ker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  <a:cs typeface="+mn-cs"/>
                <a:sym typeface="Calisto MT"/>
              </a:endParaRPr>
            </a:p>
          </p:txBody>
        </p:sp>
      </p:grpSp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1" name="Shape 15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F1B9D-AC5D-3444-9A27-61BEC787A58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5217432"/>
      </p:ext>
    </p:extLst>
  </p:cSld>
  <p:clrMapOvr>
    <a:masterClrMapping/>
  </p:clrMapOvr>
  <p:transition xmlns:p14="http://schemas.microsoft.com/office/powerpoint/2010/main"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EBFF2-AA4D-854C-993F-53005CDF29C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9070179"/>
      </p:ext>
    </p:extLst>
  </p:cSld>
  <p:clrMapOvr>
    <a:masterClrMapping/>
  </p:clrMapOvr>
  <p:transition xmlns:p14="http://schemas.microsoft.com/office/powerpoint/2010/main"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B7D47-2D0A-3A42-A745-DEEA8CDBBD4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1689379"/>
      </p:ext>
    </p:extLst>
  </p:cSld>
  <p:clrMapOvr>
    <a:masterClrMapping/>
  </p:clrMapOvr>
  <p:transition xmlns:p14="http://schemas.microsoft.com/office/powerpoint/2010/main"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EAE8F-429A-154D-85A9-35ECFF7FCE7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2841500"/>
      </p:ext>
    </p:extLst>
  </p:cSld>
  <p:clrMapOvr>
    <a:masterClrMapping/>
  </p:clrMapOvr>
  <p:transition xmlns:p14="http://schemas.microsoft.com/office/powerpoint/2010/main"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FFE84-1C28-3946-96CB-F0C0CF0F270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53038"/>
      </p:ext>
    </p:extLst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"/>
          <p:cNvSpPr>
            <a:spLocks noGrp="1"/>
          </p:cNvSpPr>
          <p:nvPr>
            <p:ph type="sldNum" sz="quarter" idx="10"/>
          </p:nvPr>
        </p:nvSpPr>
        <p:spPr>
          <a:xfrm>
            <a:off x="4191000" y="6121400"/>
            <a:ext cx="762000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AA948-5B3E-2446-B2FC-7BE9275AF34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4332574"/>
      </p:ext>
    </p:extLst>
  </p:cSld>
  <p:clrMapOvr>
    <a:masterClrMapping/>
  </p:clrMapOvr>
  <p:transition xmlns:p14="http://schemas.microsoft.com/office/powerpoint/2010/main"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B395A-DED1-1B43-B9F4-FBC691CC9EAE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7055356"/>
      </p:ext>
    </p:extLst>
  </p:cSld>
  <p:clrMapOvr>
    <a:masterClrMapping/>
  </p:clrMapOvr>
  <p:transition xmlns:p14="http://schemas.microsoft.com/office/powerpoint/2010/main"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5D089-7950-424C-A005-A6D940E823D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766109"/>
      </p:ext>
    </p:extLst>
  </p:cSld>
  <p:clrMapOvr>
    <a:masterClrMapping/>
  </p:clrMapOvr>
  <p:transition xmlns:p14="http://schemas.microsoft.com/office/powerpoint/2010/main"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7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BBD51-DE19-0F44-A417-E732037A503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624707"/>
      </p:ext>
    </p:extLst>
  </p:cSld>
  <p:clrMapOvr>
    <a:masterClrMapping/>
  </p:clrMapOvr>
  <p:transition xmlns:p14="http://schemas.microsoft.com/office/powerpoint/2010/main"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4726C-420F-004B-AD4F-42E175A86826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6378281"/>
      </p:ext>
    </p:extLst>
  </p:cSld>
  <p:clrMapOvr>
    <a:masterClrMapping/>
  </p:clrMapOvr>
  <p:transition xmlns:p14="http://schemas.microsoft.com/office/powerpoint/2010/main"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458644"/>
      </p:ext>
    </p:extLst>
  </p:cSld>
  <p:clrMapOvr>
    <a:masterClrMapping/>
  </p:clrMapOvr>
  <p:transition xmlns:p14="http://schemas.microsoft.com/office/powerpoint/2010/main"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2872823"/>
      </p:ext>
    </p:extLst>
  </p:cSld>
  <p:clrMapOvr>
    <a:masterClrMapping/>
  </p:clrMapOvr>
  <p:transition xmlns:p14="http://schemas.microsoft.com/office/powerpoint/2010/main"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it-IT" noProof="0" smtClean="0">
              <a:sym typeface="Calisto MT" charset="0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148BE-A5EA-5244-9106-0DF56E4702AA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34685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18EE8-6CF1-A140-9F25-CC33FEE30F63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80951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3E65B-FA35-9B48-9FBC-78907433820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3831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19F3E1-E6F4-994F-984D-699CB113CBEF}" type="datetimeFigureOut">
              <a:rPr lang="it-IT"/>
              <a:pPr>
                <a:defRPr/>
              </a:pPr>
              <a:t>26/01/20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10FA0-5D22-554B-ABED-AB977832624E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4690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pic>
          <p:nvPicPr>
            <p:cNvPr id="3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8176" cy="674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200724" y="181673"/>
              <a:ext cx="8623300" cy="6365877"/>
              <a:chOff x="0" y="0"/>
              <a:chExt cx="8623300" cy="6365875"/>
            </a:xfrm>
          </p:grpSpPr>
          <p:sp>
            <p:nvSpPr>
              <p:cNvPr id="5" name="Shape 20"/>
              <p:cNvSpPr/>
              <p:nvPr/>
            </p:nvSpPr>
            <p:spPr>
              <a:xfrm>
                <a:off x="-698" y="-696"/>
                <a:ext cx="8623361" cy="6365933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6" name="Shape 21"/>
              <p:cNvSpPr>
                <a:spLocks noChangeShapeType="1"/>
              </p:cNvSpPr>
              <p:nvPr/>
            </p:nvSpPr>
            <p:spPr bwMode="auto">
              <a:xfrm>
                <a:off x="0" y="6143623"/>
                <a:ext cx="8623300" cy="1591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  <p:sp>
            <p:nvSpPr>
              <p:cNvPr id="7" name="Shape 22"/>
              <p:cNvSpPr/>
              <p:nvPr/>
            </p:nvSpPr>
            <p:spPr>
              <a:xfrm>
                <a:off x="-698" y="1364566"/>
                <a:ext cx="8623361" cy="63501"/>
              </a:xfrm>
              <a:prstGeom prst="rect">
                <a:avLst/>
              </a:prstGeom>
              <a:solidFill>
                <a:srgbClr val="CBD2D5"/>
              </a:solidFill>
              <a:ln w="3175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</p:grpSp>
      </p:grpSp>
      <p:sp>
        <p:nvSpPr>
          <p:cNvPr id="8" name="Shape 2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4EE16-8006-0E4D-81DD-97B5081EFDC8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6183603"/>
      </p:ext>
    </p:extLst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360363" y="292100"/>
            <a:ext cx="8418512" cy="6267450"/>
            <a:chOff x="0" y="0"/>
            <a:chExt cx="8418576" cy="6266688"/>
          </a:xfrm>
        </p:grpSpPr>
        <p:pic>
          <p:nvPicPr>
            <p:cNvPr id="5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418576" cy="6266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203898" y="182054"/>
              <a:ext cx="7981951" cy="5889626"/>
              <a:chOff x="0" y="0"/>
              <a:chExt cx="7981950" cy="5889625"/>
            </a:xfrm>
          </p:grpSpPr>
          <p:sp>
            <p:nvSpPr>
              <p:cNvPr id="7" name="Shape 30"/>
              <p:cNvSpPr/>
              <p:nvPr/>
            </p:nvSpPr>
            <p:spPr>
              <a:xfrm>
                <a:off x="-696" y="487"/>
                <a:ext cx="7982010" cy="5888908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8" name="Shape 31"/>
              <p:cNvSpPr>
                <a:spLocks noChangeShapeType="1"/>
              </p:cNvSpPr>
              <p:nvPr/>
            </p:nvSpPr>
            <p:spPr bwMode="auto">
              <a:xfrm>
                <a:off x="0" y="5659436"/>
                <a:ext cx="7981950" cy="1590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  <p:sp>
            <p:nvSpPr>
              <p:cNvPr id="9" name="Shape 32"/>
              <p:cNvSpPr>
                <a:spLocks noChangeShapeType="1"/>
              </p:cNvSpPr>
              <p:nvPr/>
            </p:nvSpPr>
            <p:spPr bwMode="auto">
              <a:xfrm>
                <a:off x="0" y="2952750"/>
                <a:ext cx="7981950" cy="1587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</p:grpSp>
      </p:grpSp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</p:spTree>
    <p:extLst>
      <p:ext uri="{BB962C8B-B14F-4D97-AF65-F5344CB8AC3E}">
        <p14:creationId xmlns:p14="http://schemas.microsoft.com/office/powerpoint/2010/main" val="962099029"/>
      </p:ext>
    </p:extLst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pic>
          <p:nvPicPr>
            <p:cNvPr id="5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8176" cy="674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200724" y="181673"/>
              <a:ext cx="8623300" cy="6365877"/>
              <a:chOff x="0" y="0"/>
              <a:chExt cx="8623300" cy="6365875"/>
            </a:xfrm>
          </p:grpSpPr>
          <p:sp>
            <p:nvSpPr>
              <p:cNvPr id="7" name="Shape 39"/>
              <p:cNvSpPr/>
              <p:nvPr/>
            </p:nvSpPr>
            <p:spPr>
              <a:xfrm>
                <a:off x="-698" y="-696"/>
                <a:ext cx="8623361" cy="6365933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8" name="Shape 40"/>
              <p:cNvSpPr>
                <a:spLocks noChangeShapeType="1"/>
              </p:cNvSpPr>
              <p:nvPr/>
            </p:nvSpPr>
            <p:spPr bwMode="auto">
              <a:xfrm>
                <a:off x="0" y="6143623"/>
                <a:ext cx="8623300" cy="1591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</p:grpSp>
      </p:grpSp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9" name="Shape 4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17547-EC9F-2140-9764-B5FB16C09D7D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579514"/>
      </p:ext>
    </p:extLst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pic>
          <p:nvPicPr>
            <p:cNvPr id="3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8176" cy="674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4" name="Group 51"/>
            <p:cNvGrpSpPr>
              <a:grpSpLocks/>
            </p:cNvGrpSpPr>
            <p:nvPr/>
          </p:nvGrpSpPr>
          <p:grpSpPr bwMode="auto">
            <a:xfrm>
              <a:off x="200724" y="181673"/>
              <a:ext cx="8623300" cy="6365877"/>
              <a:chOff x="0" y="0"/>
              <a:chExt cx="8623300" cy="6365875"/>
            </a:xfrm>
          </p:grpSpPr>
          <p:sp>
            <p:nvSpPr>
              <p:cNvPr id="5" name="Shape 48"/>
              <p:cNvSpPr/>
              <p:nvPr/>
            </p:nvSpPr>
            <p:spPr>
              <a:xfrm>
                <a:off x="-698" y="-696"/>
                <a:ext cx="8623361" cy="6365933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6" name="Shape 49"/>
              <p:cNvSpPr>
                <a:spLocks noChangeShapeType="1"/>
              </p:cNvSpPr>
              <p:nvPr/>
            </p:nvSpPr>
            <p:spPr bwMode="auto">
              <a:xfrm>
                <a:off x="0" y="6143623"/>
                <a:ext cx="8623300" cy="1591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  <p:sp>
            <p:nvSpPr>
              <p:cNvPr id="7" name="Shape 50"/>
              <p:cNvSpPr/>
              <p:nvPr/>
            </p:nvSpPr>
            <p:spPr>
              <a:xfrm>
                <a:off x="-698" y="1364566"/>
                <a:ext cx="8623361" cy="63501"/>
              </a:xfrm>
              <a:prstGeom prst="rect">
                <a:avLst/>
              </a:prstGeom>
              <a:solidFill>
                <a:srgbClr val="CBD2D5"/>
              </a:solidFill>
              <a:ln w="3175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</p:grpSp>
      </p:grpSp>
      <p:sp>
        <p:nvSpPr>
          <p:cNvPr id="8" name="Shape 5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64647-6520-964C-BC5F-E4C77BC260DC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4512968"/>
      </p:ext>
    </p:extLst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grpSp>
          <p:nvGrpSpPr>
            <p:cNvPr id="5" name="Group 62"/>
            <p:cNvGrpSpPr>
              <a:grpSpLocks/>
            </p:cNvGrpSpPr>
            <p:nvPr/>
          </p:nvGrpSpPr>
          <p:grpSpPr bwMode="auto">
            <a:xfrm>
              <a:off x="0" y="0"/>
              <a:ext cx="9028176" cy="6742176"/>
              <a:chOff x="0" y="0"/>
              <a:chExt cx="9028176" cy="6742176"/>
            </a:xfrm>
          </p:grpSpPr>
          <p:pic>
            <p:nvPicPr>
              <p:cNvPr id="7" name="image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028176" cy="674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</p:pic>
          <p:grpSp>
            <p:nvGrpSpPr>
              <p:cNvPr id="8" name="Group 61"/>
              <p:cNvGrpSpPr>
                <a:grpSpLocks/>
              </p:cNvGrpSpPr>
              <p:nvPr/>
            </p:nvGrpSpPr>
            <p:grpSpPr bwMode="auto">
              <a:xfrm>
                <a:off x="200724" y="181673"/>
                <a:ext cx="8623300" cy="6365877"/>
                <a:chOff x="0" y="0"/>
                <a:chExt cx="8623300" cy="6365875"/>
              </a:xfrm>
            </p:grpSpPr>
            <p:sp>
              <p:nvSpPr>
                <p:cNvPr id="9" name="Shape 58"/>
                <p:cNvSpPr/>
                <p:nvPr/>
              </p:nvSpPr>
              <p:spPr>
                <a:xfrm>
                  <a:off x="-698" y="-696"/>
                  <a:ext cx="8623361" cy="6365933"/>
                </a:xfrm>
                <a:prstGeom prst="rect">
                  <a:avLst/>
                </a:prstGeom>
                <a:noFill/>
                <a:ln w="12700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  <p:sp>
              <p:nvSpPr>
                <p:cNvPr id="10" name="Shape 59"/>
                <p:cNvSpPr>
                  <a:spLocks noChangeShapeType="1"/>
                </p:cNvSpPr>
                <p:nvPr/>
              </p:nvSpPr>
              <p:spPr bwMode="auto">
                <a:xfrm>
                  <a:off x="0" y="6143623"/>
                  <a:ext cx="8623300" cy="1591"/>
                </a:xfrm>
                <a:prstGeom prst="line">
                  <a:avLst/>
                </a:prstGeom>
                <a:noFill/>
                <a:ln w="12700">
                  <a:solidFill>
                    <a:srgbClr val="C7C6BC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it-IT"/>
                </a:p>
              </p:txBody>
            </p:sp>
            <p:sp>
              <p:nvSpPr>
                <p:cNvPr id="11" name="Shape 60"/>
                <p:cNvSpPr/>
                <p:nvPr/>
              </p:nvSpPr>
              <p:spPr>
                <a:xfrm>
                  <a:off x="-698" y="1364566"/>
                  <a:ext cx="8623361" cy="63501"/>
                </a:xfrm>
                <a:prstGeom prst="rect">
                  <a:avLst/>
                </a:prstGeom>
                <a:solidFill>
                  <a:srgbClr val="CBD2D5"/>
                </a:solidFill>
                <a:ln w="3175" cap="flat">
                  <a:solidFill>
                    <a:srgbClr val="C7C6BC"/>
                  </a:solidFill>
                  <a:prstDash val="solid"/>
                  <a:round/>
                </a:ln>
                <a:effectLst/>
              </p:spPr>
              <p:txBody>
                <a:bodyPr lIns="0" tIns="0" rIns="0" bIns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 sz="1800" ker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lt"/>
                    <a:ea typeface="+mn-ea"/>
                    <a:cs typeface="+mn-cs"/>
                    <a:sym typeface="Calisto MT"/>
                  </a:endParaRPr>
                </a:p>
              </p:txBody>
            </p:sp>
          </p:grpSp>
        </p:grpSp>
        <p:sp>
          <p:nvSpPr>
            <p:cNvPr id="6" name="Shape 63"/>
            <p:cNvSpPr>
              <a:spLocks noChangeShapeType="1"/>
            </p:cNvSpPr>
            <p:nvPr/>
          </p:nvSpPr>
          <p:spPr bwMode="auto">
            <a:xfrm>
              <a:off x="4517136" y="1616773"/>
              <a:ext cx="1589" cy="4711701"/>
            </a:xfrm>
            <a:prstGeom prst="line">
              <a:avLst/>
            </a:prstGeom>
            <a:noFill/>
            <a:ln w="12700">
              <a:solidFill>
                <a:srgbClr val="C7C6B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it-IT"/>
            </a:p>
          </p:txBody>
        </p:sp>
      </p:grpSp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Testo titolo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12" name="Shape 6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05213-AF97-7947-8712-7B22CB99B133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836080"/>
      </p:ext>
    </p:extLst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>
            <a:grpSpLocks/>
          </p:cNvGrpSpPr>
          <p:nvPr/>
        </p:nvGrpSpPr>
        <p:grpSpPr bwMode="auto">
          <a:xfrm>
            <a:off x="55563" y="55563"/>
            <a:ext cx="9028112" cy="6742112"/>
            <a:chOff x="0" y="0"/>
            <a:chExt cx="9028176" cy="6742176"/>
          </a:xfrm>
        </p:grpSpPr>
        <p:pic>
          <p:nvPicPr>
            <p:cNvPr id="3" name="imag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28176" cy="674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grpSp>
          <p:nvGrpSpPr>
            <p:cNvPr id="4" name="Group 82"/>
            <p:cNvGrpSpPr>
              <a:grpSpLocks/>
            </p:cNvGrpSpPr>
            <p:nvPr/>
          </p:nvGrpSpPr>
          <p:grpSpPr bwMode="auto">
            <a:xfrm>
              <a:off x="200724" y="181673"/>
              <a:ext cx="8623300" cy="6365877"/>
              <a:chOff x="0" y="0"/>
              <a:chExt cx="8623300" cy="6365875"/>
            </a:xfrm>
          </p:grpSpPr>
          <p:sp>
            <p:nvSpPr>
              <p:cNvPr id="5" name="Shape 80"/>
              <p:cNvSpPr/>
              <p:nvPr/>
            </p:nvSpPr>
            <p:spPr>
              <a:xfrm>
                <a:off x="-698" y="-696"/>
                <a:ext cx="8623361" cy="6365933"/>
              </a:xfrm>
              <a:prstGeom prst="rect">
                <a:avLst/>
              </a:prstGeom>
              <a:noFill/>
              <a:ln w="12700" cap="flat">
                <a:solidFill>
                  <a:srgbClr val="C7C6BC"/>
                </a:solidFill>
                <a:prstDash val="solid"/>
                <a:round/>
              </a:ln>
              <a:effectLst/>
            </p:spPr>
            <p:txBody>
              <a:bodyPr lIns="0" tIns="0" rIns="0" bIns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800" ker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sto MT"/>
                </a:endParaRPr>
              </a:p>
            </p:txBody>
          </p:sp>
          <p:sp>
            <p:nvSpPr>
              <p:cNvPr id="6" name="Shape 81"/>
              <p:cNvSpPr>
                <a:spLocks noChangeShapeType="1"/>
              </p:cNvSpPr>
              <p:nvPr/>
            </p:nvSpPr>
            <p:spPr bwMode="auto">
              <a:xfrm>
                <a:off x="0" y="6143623"/>
                <a:ext cx="8623300" cy="1591"/>
              </a:xfrm>
              <a:prstGeom prst="line">
                <a:avLst/>
              </a:prstGeom>
              <a:noFill/>
              <a:ln w="12700">
                <a:solidFill>
                  <a:srgbClr val="C7C6B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it-IT"/>
              </a:p>
            </p:txBody>
          </p:sp>
        </p:grpSp>
      </p:grpSp>
      <p:sp>
        <p:nvSpPr>
          <p:cNvPr id="7" name="Shape 8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AB243-9C0E-804C-903A-8AA8FC8603C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7099252"/>
      </p:ext>
    </p:extLst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Defaul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BD336-DDB2-9849-B1A0-C2014D6F247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8827174"/>
      </p:ext>
    </p:extLst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 bwMode="auto">
          <a:xfrm>
            <a:off x="900113" y="0"/>
            <a:ext cx="73453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/>
              <a:t>Testo titolo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 bwMode="auto">
          <a:xfrm>
            <a:off x="900113" y="2133600"/>
            <a:ext cx="7345362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/>
              <a:t>Corpo livello uno</a:t>
            </a:r>
          </a:p>
          <a:p>
            <a:pPr lvl="1"/>
            <a:r>
              <a:rPr/>
              <a:t>Corpo livello due</a:t>
            </a:r>
          </a:p>
          <a:p>
            <a:pPr lvl="2"/>
            <a:r>
              <a:rPr/>
              <a:t>Corpo livello tre</a:t>
            </a:r>
          </a:p>
          <a:p>
            <a:pPr lvl="3"/>
            <a:r>
              <a:rPr/>
              <a:t>Corpo livello quattro</a:t>
            </a:r>
          </a:p>
          <a:p>
            <a:pPr lvl="4"/>
            <a:r>
              <a:rPr/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191000" y="6354763"/>
            <a:ext cx="762000" cy="274637"/>
          </a:xfrm>
          <a:prstGeom prst="rect">
            <a:avLst/>
          </a:prstGeom>
          <a:ln w="12700">
            <a:miter lim="400000"/>
          </a:ln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  <a:spAutoFit/>
          </a:bodyPr>
          <a:lstStyle>
            <a:lvl1pPr algn="ctr" defTabSz="914400">
              <a:defRPr sz="1200">
                <a:solidFill>
                  <a:srgbClr val="B0BCC1"/>
                </a:solidFill>
              </a:defRPr>
            </a:lvl1pPr>
          </a:lstStyle>
          <a:p>
            <a:pPr>
              <a:defRPr/>
            </a:pPr>
            <a:fld id="{133E5A31-FE8C-3D48-9A3E-F4BB1C932C5B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82" r:id="rId9"/>
    <p:sldLayoutId id="2147484098" r:id="rId10"/>
    <p:sldLayoutId id="2147484099" r:id="rId11"/>
    <p:sldLayoutId id="2147484100" r:id="rId12"/>
    <p:sldLayoutId id="2147484101" r:id="rId13"/>
    <p:sldLayoutId id="2147484102" r:id="rId14"/>
    <p:sldLayoutId id="2147484103" r:id="rId15"/>
    <p:sldLayoutId id="2147484083" r:id="rId16"/>
    <p:sldLayoutId id="2147484084" r:id="rId17"/>
    <p:sldLayoutId id="2147484085" r:id="rId18"/>
    <p:sldLayoutId id="2147484086" r:id="rId19"/>
    <p:sldLayoutId id="2147484087" r:id="rId20"/>
    <p:sldLayoutId id="2147484088" r:id="rId21"/>
    <p:sldLayoutId id="2147484089" r:id="rId22"/>
    <p:sldLayoutId id="2147484090" r:id="rId23"/>
    <p:sldLayoutId id="2147484104" r:id="rId24"/>
    <p:sldLayoutId id="2147484105" r:id="rId25"/>
    <p:sldLayoutId id="2147484106" r:id="rId26"/>
    <p:sldLayoutId id="2147484107" r:id="rId27"/>
    <p:sldLayoutId id="2147484108" r:id="rId28"/>
    <p:sldLayoutId id="2147484109" r:id="rId29"/>
  </p:sldLayoutIdLst>
  <p:transition xmlns:p14="http://schemas.microsoft.com/office/powerpoint/2010/main"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5pPr>
      <a:lvl6pPr indent="457200" algn="ctr"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6pPr>
      <a:lvl7pPr indent="914400" algn="ctr"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7pPr>
      <a:lvl8pPr indent="1371600" algn="ctr"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8pPr>
      <a:lvl9pPr indent="1828800" algn="ctr">
        <a:defRPr sz="48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MS PGothic" pitchFamily="34" charset="-128"/>
          <a:cs typeface="+mn-cs"/>
          <a:sym typeface="Calisto MT" charset="0"/>
        </a:defRPr>
      </a:lvl1pPr>
      <a:lvl2pPr marL="600075" indent="-249238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 charset="0"/>
        </a:defRPr>
      </a:lvl2pPr>
      <a:lvl3pPr marL="852488" indent="-27305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 charset="0"/>
        </a:defRPr>
      </a:lvl3pPr>
      <a:lvl4pPr marL="1111250" indent="-3048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 charset="0"/>
        </a:defRPr>
      </a:lvl4pPr>
      <a:lvl5pPr marL="1339850" indent="-3048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 charset="0"/>
        </a:defRPr>
      </a:lvl5pPr>
      <a:lvl6pPr marL="1798637" indent="-304800">
        <a:spcBef>
          <a:spcPts val="2000"/>
        </a:spcBef>
        <a:buClr>
          <a:srgbClr val="404040"/>
        </a:buClr>
        <a:buSzPct val="100000"/>
        <a:buFont typeface="Arial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6pPr>
      <a:lvl7pPr marL="2255837" indent="-304800">
        <a:spcBef>
          <a:spcPts val="2000"/>
        </a:spcBef>
        <a:buClr>
          <a:srgbClr val="404040"/>
        </a:buClr>
        <a:buSzPct val="100000"/>
        <a:buFont typeface="Arial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7pPr>
      <a:lvl8pPr marL="2713037" indent="-304800">
        <a:spcBef>
          <a:spcPts val="2000"/>
        </a:spcBef>
        <a:buClr>
          <a:srgbClr val="404040"/>
        </a:buClr>
        <a:buSzPct val="100000"/>
        <a:buFont typeface="Arial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8pPr>
      <a:lvl9pPr marL="3170237" indent="-304800">
        <a:spcBef>
          <a:spcPts val="2000"/>
        </a:spcBef>
        <a:buClr>
          <a:srgbClr val="404040"/>
        </a:buClr>
        <a:buSzPct val="100000"/>
        <a:buFont typeface="Arial"/>
        <a:buChar char="•"/>
        <a:defRPr sz="2400">
          <a:solidFill>
            <a:srgbClr val="404040"/>
          </a:solidFill>
          <a:uFill>
            <a:solidFill>
              <a:srgbClr val="404040"/>
            </a:solidFill>
          </a:uFill>
          <a:latin typeface="+mn-lt"/>
          <a:ea typeface="+mn-ea"/>
          <a:cs typeface="+mn-cs"/>
          <a:sym typeface="Calisto MT"/>
        </a:defRPr>
      </a:lvl9pPr>
    </p:bodyStyle>
    <p:otherStyle>
      <a:lvl1pPr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1pPr>
      <a:lvl2pPr indent="457200"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2pPr>
      <a:lvl3pPr indent="914400"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3pPr>
      <a:lvl4pPr indent="1371600"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4pPr>
      <a:lvl5pPr indent="1828800"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5pPr>
      <a:lvl6pPr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6pPr>
      <a:lvl7pPr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7pPr>
      <a:lvl8pPr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8pPr>
      <a:lvl9pPr algn="ctr">
        <a:defRPr sz="1200">
          <a:solidFill>
            <a:schemeClr val="tx1"/>
          </a:solidFill>
          <a:uFill>
            <a:solidFill>
              <a:srgbClr val="B0BCC1"/>
            </a:solidFill>
          </a:uFill>
          <a:latin typeface="+mn-lt"/>
          <a:ea typeface="+mn-ea"/>
          <a:cs typeface="+mn-cs"/>
          <a:sym typeface="Calisto M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467544" y="548680"/>
            <a:ext cx="8208912" cy="4442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rgbClr val="000090"/>
                </a:solidFill>
                <a:latin typeface="Arial"/>
                <a:cs typeface="Arial"/>
              </a:rPr>
              <a:t>CONVEGNO SCIENTIFICO </a:t>
            </a:r>
            <a:endParaRPr lang="it-IT" sz="3200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3200" b="1" dirty="0" smtClean="0">
                <a:solidFill>
                  <a:srgbClr val="000090"/>
                </a:solidFill>
                <a:latin typeface="Arial"/>
                <a:cs typeface="Arial"/>
              </a:rPr>
              <a:t>GRUPPO </a:t>
            </a:r>
            <a:r>
              <a:rPr lang="it-IT" sz="3200" b="1" dirty="0">
                <a:solidFill>
                  <a:srgbClr val="000090"/>
                </a:solidFill>
                <a:latin typeface="Arial"/>
                <a:cs typeface="Arial"/>
              </a:rPr>
              <a:t>GHERON</a:t>
            </a:r>
          </a:p>
          <a:p>
            <a:pPr algn="ctr"/>
            <a:endParaRPr lang="it-IT" sz="3200" b="1" baseline="30000" dirty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32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Torino, 31/1/2020</a:t>
            </a:r>
            <a:endParaRPr lang="it-IT" sz="3200" b="1" baseline="3000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endParaRPr lang="it-IT" sz="4000" b="1" baseline="3000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4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Il ruolo</a:t>
            </a:r>
            <a:r>
              <a:rPr lang="it-IT" sz="4000" b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4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degli </a:t>
            </a:r>
            <a:r>
              <a:rPr lang="it-IT" sz="4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Alzheimer </a:t>
            </a:r>
            <a:r>
              <a:rPr lang="it-IT" sz="4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Caffè</a:t>
            </a:r>
            <a:endParaRPr lang="it-IT" sz="4000" b="1" baseline="30000" dirty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endParaRPr lang="it-IT" sz="4000" b="1" baseline="30000" dirty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4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Stefano Boffelli</a:t>
            </a:r>
            <a:endParaRPr lang="it-IT" sz="4000" b="1" baseline="3000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28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Fondazione Poliambulanza</a:t>
            </a:r>
          </a:p>
          <a:p>
            <a:pPr algn="ctr"/>
            <a:r>
              <a:rPr lang="it-IT" sz="28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Gruppo </a:t>
            </a:r>
            <a:r>
              <a:rPr lang="it-IT" sz="2800" b="1" baseline="30000" dirty="0">
                <a:solidFill>
                  <a:srgbClr val="000090"/>
                </a:solidFill>
                <a:latin typeface="Arial"/>
                <a:cs typeface="Arial"/>
              </a:rPr>
              <a:t>di Ricerca Geriatrica di </a:t>
            </a:r>
            <a:r>
              <a:rPr lang="it-IT" sz="28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Brescia</a:t>
            </a:r>
          </a:p>
          <a:p>
            <a:pPr algn="ctr"/>
            <a:r>
              <a:rPr lang="it-IT" sz="2800" b="1" baseline="30000" dirty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lang="it-IT" sz="2800" b="1" baseline="30000" dirty="0">
                <a:solidFill>
                  <a:srgbClr val="000090"/>
                </a:solidFill>
                <a:latin typeface="Arial"/>
                <a:cs typeface="Arial"/>
              </a:rPr>
              <a:t>oordinamento dei Caffè </a:t>
            </a:r>
            <a:r>
              <a:rPr lang="it-IT" sz="2800" b="1" baseline="30000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lang="it-IT" sz="2800" b="1" baseline="30000" dirty="0">
                <a:solidFill>
                  <a:srgbClr val="000090"/>
                </a:solidFill>
                <a:latin typeface="Arial"/>
                <a:cs typeface="Arial"/>
              </a:rPr>
              <a:t>lzheimer della </a:t>
            </a:r>
            <a:r>
              <a:rPr lang="it-IT" sz="2800" b="1" baseline="30000" dirty="0">
                <a:solidFill>
                  <a:srgbClr val="FF0000"/>
                </a:solidFill>
                <a:latin typeface="Arial"/>
                <a:cs typeface="Arial"/>
              </a:rPr>
              <a:t>L</a:t>
            </a:r>
            <a:r>
              <a:rPr lang="it-IT" sz="2800" b="1" baseline="30000" dirty="0">
                <a:solidFill>
                  <a:srgbClr val="000090"/>
                </a:solidFill>
                <a:latin typeface="Arial"/>
                <a:cs typeface="Arial"/>
              </a:rPr>
              <a:t>ombardia </a:t>
            </a:r>
            <a:r>
              <a:rPr lang="it-IT" sz="2800" b="1" baseline="30000" dirty="0" smtClean="0">
                <a:solidFill>
                  <a:srgbClr val="FF0000"/>
                </a:solidFill>
                <a:latin typeface="Arial"/>
                <a:cs typeface="Arial"/>
              </a:rPr>
              <a:t>Or</a:t>
            </a:r>
            <a:r>
              <a:rPr lang="it-IT" sz="28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iental</a:t>
            </a:r>
            <a:r>
              <a:rPr lang="it-IT" sz="2800" b="1" baseline="30000" dirty="0" smtClean="0">
                <a:solidFill>
                  <a:srgbClr val="FF0000"/>
                </a:solidFill>
                <a:latin typeface="Arial"/>
                <a:cs typeface="Arial"/>
              </a:rPr>
              <a:t>e</a:t>
            </a:r>
            <a:endParaRPr lang="it-IT" sz="2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" name="Immagin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54575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04664"/>
            <a:ext cx="12192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216058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312" y="5229200"/>
            <a:ext cx="1424531" cy="144016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96336" y="6381328"/>
            <a:ext cx="100811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</a:pPr>
            <a:r>
              <a:rPr lang="it-IT" b="1" i="1" baseline="30000" dirty="0" err="1" smtClean="0">
                <a:solidFill>
                  <a:srgbClr val="FF0000"/>
                </a:solidFill>
                <a:latin typeface="Arial"/>
                <a:cs typeface="Arial"/>
                <a:sym typeface="Calisto MT"/>
              </a:rPr>
              <a:t>CALOre</a:t>
            </a:r>
            <a:endParaRPr lang="it-IT" b="1" i="1" baseline="30000" dirty="0">
              <a:solidFill>
                <a:srgbClr val="FF0000"/>
              </a:solidFill>
              <a:latin typeface="Arial"/>
              <a:cs typeface="Arial"/>
              <a:sym typeface="Calisto MT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0"/>
            <a:ext cx="5182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6138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76672"/>
            <a:ext cx="4248472" cy="76377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404664"/>
            <a:ext cx="4483100" cy="61722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251520" y="1916832"/>
            <a:ext cx="4104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Non solo corsi ai familiari </a:t>
            </a:r>
          </a:p>
          <a:p>
            <a:pPr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(e intanto, dove lo lascio il malato?)</a:t>
            </a:r>
          </a:p>
          <a:p>
            <a:pPr>
              <a:defRPr/>
            </a:pPr>
            <a:endParaRPr lang="it-IT" altLang="ja-JP" dirty="0">
              <a:solidFill>
                <a:srgbClr val="00009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Ci voleva qualcosa di “supporto” e di lotta alla paura della malattia</a:t>
            </a:r>
          </a:p>
          <a:p>
            <a:pPr>
              <a:defRPr/>
            </a:pPr>
            <a:endParaRPr lang="it-IT" altLang="ja-JP" dirty="0">
              <a:solidFill>
                <a:srgbClr val="00009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Un luogo di ritrovo, dove si vive e si condivide</a:t>
            </a:r>
            <a:endParaRPr lang="it-IT" altLang="ja-JP" dirty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824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ottotitolo 2"/>
          <p:cNvSpPr>
            <a:spLocks noGrp="1"/>
          </p:cNvSpPr>
          <p:nvPr>
            <p:ph type="subTitle" idx="1"/>
          </p:nvPr>
        </p:nvSpPr>
        <p:spPr>
          <a:xfrm>
            <a:off x="250825" y="260350"/>
            <a:ext cx="8496300" cy="5761038"/>
          </a:xfrm>
        </p:spPr>
        <p:txBody>
          <a:bodyPr/>
          <a:lstStyle/>
          <a:p>
            <a:pPr algn="l"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Gli Alzheimer Caffè si inseriscono in questo contesto, come servizio che va ad integrarsi e potenziare quelli già presenti sul territorio: 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il 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loro obiettivo è di affiancare il caregiver ed il malato, fornendo formazione e supporto costante durante il corso della malattia 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(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permettendo ad entrambi di essere presenti). </a:t>
            </a:r>
          </a:p>
          <a:p>
            <a:pPr algn="l">
              <a:defRPr/>
            </a:pP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Gli 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obiettivi degli Alzheimer 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Caffè, </a:t>
            </a:r>
            <a:r>
              <a:rPr lang="it-IT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Miesen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(2001)</a:t>
            </a:r>
          </a:p>
          <a:p>
            <a:pPr algn="l">
              <a:defRPr/>
            </a:pPr>
            <a:r>
              <a:rPr lang="it-IT" u="sng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Primo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informare sugli aspetti medici e psicosociali della demenza; </a:t>
            </a:r>
          </a:p>
          <a:p>
            <a:pPr algn="l">
              <a:defRPr/>
            </a:pPr>
            <a:r>
              <a:rPr lang="it-IT" u="sng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Secondo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sottolineare l</a:t>
            </a:r>
            <a:r>
              <a:rPr lang="ja-JP" alt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importanza di condividere apertamente </a:t>
            </a: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 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propri problemi; </a:t>
            </a:r>
          </a:p>
          <a:p>
            <a:pPr algn="l">
              <a:defRPr/>
            </a:pPr>
            <a:r>
              <a:rPr lang="it-IT" u="sng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Terzo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prevenire l</a:t>
            </a:r>
            <a:r>
              <a:rPr lang="ja-JP" alt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isolamento dei malati e dei loro familiari (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Bianchetti et al, 1995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559354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39552" y="404664"/>
            <a:ext cx="8208912" cy="555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fr-FR" sz="2800" b="1" baseline="30000" dirty="0" smtClean="0">
                <a:solidFill>
                  <a:srgbClr val="FF0000"/>
                </a:solidFill>
                <a:latin typeface="Arial"/>
                <a:cs typeface="Arial"/>
              </a:rPr>
              <a:t>Perché</a:t>
            </a:r>
            <a:r>
              <a:rPr lang="it-IT" sz="2800" b="1" baseline="300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it-IT" sz="2800" b="1" baseline="30000" dirty="0">
                <a:solidFill>
                  <a:srgbClr val="FF0000"/>
                </a:solidFill>
                <a:latin typeface="Arial"/>
                <a:cs typeface="Arial"/>
              </a:rPr>
              <a:t>sono famosi: cosa favorisce la loro diffusione virale</a:t>
            </a:r>
          </a:p>
          <a:p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1) bisogno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di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aiuto, finalmente esploso (dai caregiver)</a:t>
            </a:r>
          </a:p>
          <a:p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2) la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disponibilità di volontari </a:t>
            </a:r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(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dai post-war ai baby </a:t>
            </a:r>
            <a:r>
              <a:rPr lang="it-IT" sz="2800" b="1" baseline="30000" dirty="0" err="1">
                <a:solidFill>
                  <a:srgbClr val="333399"/>
                </a:solidFill>
                <a:latin typeface="Arial"/>
                <a:cs typeface="Arial"/>
              </a:rPr>
              <a:t>boomers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e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precoci pensionati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): gratuità e solidarietà, e poi competenza e professionalità</a:t>
            </a:r>
          </a:p>
          <a:p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3) la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predisposizione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sociale</a:t>
            </a:r>
            <a:endParaRPr lang="it-IT" sz="2800" b="1" baseline="30000" dirty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l’organizzazione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già presente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dal medioevo e ripresa negli anni </a:t>
            </a:r>
            <a:r>
              <a:rPr lang="fr-FR" sz="2800" b="1" baseline="30000" dirty="0">
                <a:solidFill>
                  <a:srgbClr val="333399"/>
                </a:solidFill>
                <a:latin typeface="Arial"/>
                <a:cs typeface="Arial"/>
              </a:rPr>
              <a:t>’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70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(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centri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religiosi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, centri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comunali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o sociali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)</a:t>
            </a:r>
          </a:p>
          <a:p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la risposta delle istituzioni pubbliche e delle Fondazioni alla domanda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800" b="1" baseline="30000" dirty="0">
                <a:solidFill>
                  <a:srgbClr val="333399"/>
                </a:solidFill>
                <a:latin typeface="Arial"/>
                <a:cs typeface="Arial"/>
              </a:rPr>
              <a:t>dal basso (la demenza non fa differenze sociali)</a:t>
            </a:r>
          </a:p>
          <a:p>
            <a:endParaRPr lang="it-IT" sz="2000" b="1" baseline="30000" dirty="0" smtClean="0">
              <a:solidFill>
                <a:srgbClr val="333399"/>
              </a:solidFill>
              <a:latin typeface="Arial"/>
              <a:cs typeface="Arial"/>
            </a:endParaRPr>
          </a:p>
          <a:p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Renato Frisanco, Settore Studi, Ricerche e Documentazione della Fondazione Italiana per il Volontariato (FIVOL), 2001.</a:t>
            </a:r>
          </a:p>
          <a:p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Martina De Luca,</a:t>
            </a:r>
            <a:r>
              <a:rPr lang="it-IT" sz="2000" b="1" dirty="0" smtClean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Valentina Galloni.</a:t>
            </a:r>
            <a:r>
              <a:rPr lang="it-IT" sz="2000" b="1" dirty="0" smtClean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Volontariato E Patrimonio Culturale</a:t>
            </a:r>
            <a:r>
              <a:rPr lang="it-IT" sz="2000" b="1" dirty="0" smtClean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In Italia: Strategie Ed Esperienze. Progetto</a:t>
            </a:r>
            <a:r>
              <a:rPr lang="it-IT" sz="2000" b="1" dirty="0" smtClean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it-IT" sz="2000" b="1" baseline="30000" dirty="0">
                <a:solidFill>
                  <a:srgbClr val="333399"/>
                </a:solidFill>
                <a:latin typeface="Arial"/>
                <a:cs typeface="Arial"/>
              </a:rPr>
              <a:t>VOCH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Europe</a:t>
            </a:r>
            <a:r>
              <a:rPr lang="it-IT" sz="2000" b="1" baseline="30000" dirty="0">
                <a:solidFill>
                  <a:srgbClr val="333399"/>
                </a:solidFill>
                <a:latin typeface="Arial"/>
                <a:cs typeface="Arial"/>
              </a:rPr>
              <a:t>,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2013</a:t>
            </a:r>
          </a:p>
          <a:p>
            <a:r>
              <a:rPr lang="it-IT" sz="2000" b="1" baseline="30000" dirty="0">
                <a:solidFill>
                  <a:srgbClr val="333399"/>
                </a:solidFill>
                <a:latin typeface="Arial"/>
                <a:cs typeface="Arial"/>
              </a:rPr>
              <a:t>Zamagni S., Volontariato, gratuità, etica del bene 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comune</a:t>
            </a:r>
            <a:r>
              <a:rPr lang="it-IT" sz="2000" b="1" baseline="30000" dirty="0">
                <a:solidFill>
                  <a:srgbClr val="333399"/>
                </a:solidFill>
                <a:latin typeface="Arial"/>
                <a:cs typeface="Arial"/>
              </a:rPr>
              <a:t>, Volontariato Oggi N. 2/</a:t>
            </a:r>
            <a:r>
              <a:rPr lang="it-IT" sz="2000" b="1" baseline="30000" dirty="0" smtClean="0">
                <a:solidFill>
                  <a:srgbClr val="333399"/>
                </a:solidFill>
                <a:latin typeface="Arial"/>
                <a:cs typeface="Arial"/>
              </a:rPr>
              <a:t>2007.</a:t>
            </a:r>
            <a:endParaRPr lang="it-IT" sz="2000" b="1" baseline="30000" dirty="0">
              <a:solidFill>
                <a:srgbClr val="333399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832348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3800"/>
            <a:ext cx="9144000" cy="446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40263"/>
      </p:ext>
    </p:extLst>
  </p:cSld>
  <p:clrMapOvr>
    <a:masterClrMapping/>
  </p:clrMapOvr>
  <p:transition xmlns:p14="http://schemas.microsoft.com/office/powerpoint/2010/main"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700"/>
            <a:ext cx="9144000" cy="478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20248"/>
      </p:ext>
    </p:extLst>
  </p:cSld>
  <p:clrMapOvr>
    <a:masterClrMapping/>
  </p:clrMapOvr>
  <p:transition xmlns:p14="http://schemas.microsoft.com/office/powerpoint/2010/main"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2100"/>
            <a:ext cx="9144000" cy="37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81085"/>
      </p:ext>
    </p:extLst>
  </p:cSld>
  <p:clrMapOvr>
    <a:masterClrMapping/>
  </p:clrMapOvr>
  <p:transition xmlns:p14="http://schemas.microsoft.com/office/powerpoint/2010/main"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48"/>
            <a:ext cx="9144000" cy="458755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4941168"/>
            <a:ext cx="5184576" cy="175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29605"/>
      </p:ext>
    </p:extLst>
  </p:cSld>
  <p:clrMapOvr>
    <a:masterClrMapping/>
  </p:clrMapOvr>
  <p:transition xmlns:p14="http://schemas.microsoft.com/office/powerpoint/2010/main"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3" y="836712"/>
            <a:ext cx="9144000" cy="1524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3068960"/>
            <a:ext cx="4279900" cy="762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4365104"/>
            <a:ext cx="41529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509083"/>
      </p:ext>
    </p:extLst>
  </p:cSld>
  <p:clrMapOvr>
    <a:masterClrMapping/>
  </p:clrMapOvr>
  <p:transition xmlns:p14="http://schemas.microsoft.com/office/powerpoint/2010/main"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0"/>
            <a:ext cx="7876903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683568" y="2708920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83568" y="3933056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683568" y="5013176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572000" y="1484784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4572000" y="2852936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572000" y="476672"/>
            <a:ext cx="3168352" cy="288032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</p:spTree>
    <p:extLst>
      <p:ext uri="{BB962C8B-B14F-4D97-AF65-F5344CB8AC3E}">
        <p14:creationId xmlns:p14="http://schemas.microsoft.com/office/powerpoint/2010/main" val="1876297055"/>
      </p:ext>
    </p:extLst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0"/>
            <a:ext cx="50236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6331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782638"/>
            <a:ext cx="3611562" cy="5110162"/>
          </a:xfrm>
          <a:prstGeom prst="rect">
            <a:avLst/>
          </a:prstGeom>
          <a:noFill/>
          <a:ln w="38100" cmpd="sng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84015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Coordinamento degli Alzheimer Caffè della Lombardia Orientale</a:t>
            </a:r>
          </a:p>
          <a:p>
            <a:pPr marL="0" indent="0">
              <a:buFontTx/>
              <a:buNone/>
              <a:defRPr/>
            </a:pPr>
            <a:endParaRPr lang="it-IT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Revisione delle esperienze locali ed italiane</a:t>
            </a: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Revisione della letteratura nazionale ed internazionale</a:t>
            </a:r>
          </a:p>
          <a:p>
            <a:pPr marL="0" indent="0">
              <a:buFontTx/>
              <a:buNone/>
              <a:defRPr/>
            </a:pPr>
            <a:endParaRPr lang="it-IT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Integrare il passato con una rigorosa attività di formazione e cura condivisa, con </a:t>
            </a: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metodologia di valutazione e di intervento multidisciplinare a favore dei malati e dei loro familiari</a:t>
            </a: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con</a:t>
            </a:r>
          </a:p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interventi </a:t>
            </a:r>
            <a:r>
              <a:rPr lang="it-IT" b="1" dirty="0" err="1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psico</a:t>
            </a:r>
            <a:r>
              <a:rPr lang="it-IT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-educativi pubblici ma anche domiciliari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it-IT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Il Coordinamento degli Alzheimer Caffè della Lombardia Orientale raggruppa le esperienze multidisciplinari di geriatri, psicologi ed educatori che si occupano a diverso titolo dell</a:t>
            </a:r>
            <a:r>
              <a:rPr lang="ja-JP" altLang="it-IT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organizzazione e consulenza presso gli Alzheimer Caffè. </a:t>
            </a:r>
          </a:p>
          <a:p>
            <a:pPr marL="0" indent="0">
              <a:buFontTx/>
              <a:buNone/>
              <a:defRPr/>
            </a:pPr>
            <a:endParaRPr lang="it-IT" altLang="ja-JP" b="1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altLang="ja-JP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Manuale di orientamento e guida alla valutazione ed al trattamento </a:t>
            </a:r>
          </a:p>
          <a:p>
            <a:pPr marL="0" indent="0">
              <a:buFontTx/>
              <a:buNone/>
              <a:defRPr/>
            </a:pPr>
            <a:r>
              <a:rPr lang="it-IT" altLang="ja-JP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Metodologia comune di valutazione del malato e del familiare  (cognitività, funzione, disturbi del comportamento; stress, depressione)</a:t>
            </a:r>
          </a:p>
          <a:p>
            <a:pPr marL="0" indent="0">
              <a:buFontTx/>
              <a:buNone/>
              <a:defRPr/>
            </a:pPr>
            <a:r>
              <a:rPr lang="it-IT" altLang="ja-JP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Metodologia degli incontri</a:t>
            </a:r>
          </a:p>
          <a:p>
            <a:pPr marL="0" indent="0">
              <a:buFontTx/>
              <a:buNone/>
              <a:defRPr/>
            </a:pPr>
            <a:r>
              <a:rPr lang="it-IT" altLang="ja-JP" b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Metodologia dei trattamenti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COME E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FATTO IL MANUALE 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La rete dei servizi dedicati alla demenza in Italia		</a:t>
            </a:r>
            <a:endParaRPr lang="it-IT" sz="1600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 servizi per la persona affetta da demenza nella Regione Lombardia</a:t>
            </a:r>
            <a:endParaRPr lang="it-IT" sz="1600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Il modello teorico: l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Alzheimer Caffe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endParaRPr lang="it-IT" altLang="ja-JP" sz="16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Orientamento per l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organizzazione e gestione di un Alzheimer Caffe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endParaRPr lang="it-IT" altLang="ja-JP" sz="16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Pianificazione e obiettivi						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Il </a:t>
            </a:r>
            <a:r>
              <a:rPr lang="it-IT" sz="1600" b="1" dirty="0" err="1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setting</a:t>
            </a:r>
            <a:r>
              <a:rPr lang="it-IT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								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I destinatari								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Le </a:t>
            </a:r>
            <a:r>
              <a:rPr lang="it-IT" sz="1600" b="1" dirty="0" err="1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modalita</a:t>
            </a:r>
            <a:r>
              <a:rPr lang="ja-JP" altLang="it-IT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 di svolgimento	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					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 professionisti e i ruoli specifici					 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Aspetti economici e fonti di finanziamento				 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Obiettivi del coordinamento degli Alzheimer Caffe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</a:p>
          <a:p>
            <a:pPr marL="0" indent="0">
              <a:buFontTx/>
              <a:buNone/>
              <a:defRPr/>
            </a:pPr>
            <a:r>
              <a:rPr 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Le esperienze realizzate: gli  Alzheimer Caffe</a:t>
            </a:r>
            <a:r>
              <a:rPr lang="ja-JP" altLang="it-IT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sz="16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di Odolo, Gavardo, Bagolino e Bedizzole, Capo di Ponte, Bergamo, Dalmine e Brembate Sotto, Vertova							</a:t>
            </a:r>
            <a:endParaRPr lang="it-IT" sz="1600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113"/>
            <a:ext cx="8713788" cy="6335712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it-IT" sz="1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Le attività erogate nel gruppo sono: Incontri periodici (il </a:t>
            </a:r>
            <a:r>
              <a:rPr lang="it-IT" sz="18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caffè..insieme</a:t>
            </a: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)</a:t>
            </a:r>
          </a:p>
          <a:p>
            <a:pPr marL="0" indent="0">
              <a:buFontTx/>
              <a:buNone/>
              <a:defRPr/>
            </a:pPr>
            <a:r>
              <a:rPr 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L</a:t>
            </a:r>
            <a:r>
              <a:rPr lang="ja-JP" alt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incontro (accoglienza)</a:t>
            </a:r>
          </a:p>
          <a:p>
            <a:pPr marL="0" indent="0">
              <a:buFontTx/>
              <a:buNone/>
              <a:defRPr/>
            </a:pPr>
            <a:r>
              <a:rPr 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Per il paziente: 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trattamenti non farmacologici (stimolazione cognitiva) individuali al domicilio e di gruppo in RSA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interventi educativi individuali (effettuati al domicilio)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supporto psicologico individuale e di gruppo </a:t>
            </a:r>
            <a:endParaRPr lang="it-IT" sz="1800" b="1" u="sng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Per il caregiver: 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sportello informativo 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</a:t>
            </a:r>
            <a:r>
              <a:rPr lang="it-IT" sz="18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counseling</a:t>
            </a: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 supporto psicologico individuale o di gruppo </a:t>
            </a:r>
          </a:p>
          <a:p>
            <a:pPr marL="0" indent="0">
              <a:buFontTx/>
              <a:buChar char="-"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interventi </a:t>
            </a:r>
            <a:r>
              <a:rPr lang="it-IT" sz="18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psico</a:t>
            </a: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-educativi</a:t>
            </a:r>
          </a:p>
          <a:p>
            <a:pPr marL="0" indent="0">
              <a:buFont typeface="Arial" charset="0"/>
              <a:buNone/>
              <a:defRPr/>
            </a:pPr>
            <a:r>
              <a:rPr lang="it-IT" sz="1800" b="1" u="sng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La convivialità ed il saluto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335712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it-IT" sz="1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Il Manuale: una guida comune per tutti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Una metodologia esportabile e chiara, gratis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Cosa, come, dove, quando fare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Non spazio a (pericolose) improvvisazioni, ma adattamento a specificità individuali e locali </a:t>
            </a:r>
          </a:p>
          <a:p>
            <a:pPr marL="0" indent="0">
              <a:buFontTx/>
              <a:buNone/>
              <a:defRPr/>
            </a:pPr>
            <a:endParaRPr lang="it-IT" sz="18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Unire professionalità e cura, a gentilezza e disponibilità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Obiettivi: superare lo stress, il rifiuto o l</a:t>
            </a:r>
            <a:r>
              <a:rPr lang="ja-JP" altLang="it-IT" sz="18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sz="1800" b="1" dirty="0">
                <a:solidFill>
                  <a:srgbClr val="FF0000"/>
                </a:solidFill>
                <a:latin typeface="Arial" charset="0"/>
                <a:ea typeface="MS PGothic" charset="0"/>
                <a:cs typeface="Arial" charset="0"/>
              </a:rPr>
              <a:t>imbarazzo sociale, affrontare i problemi. </a:t>
            </a:r>
          </a:p>
          <a:p>
            <a:pPr marL="0" indent="0">
              <a:buFontTx/>
              <a:buNone/>
              <a:defRPr/>
            </a:pPr>
            <a:endParaRPr lang="it-IT" sz="18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La valutazione e il trattamento personalizzato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Lo svolgimento degli incontri</a:t>
            </a:r>
          </a:p>
          <a:p>
            <a:pPr marL="0" indent="0">
              <a:buFontTx/>
              <a:buNone/>
              <a:defRPr/>
            </a:pPr>
            <a:r>
              <a:rPr lang="it-IT" sz="1800" b="1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Le specificità individuali e locali</a:t>
            </a:r>
          </a:p>
          <a:p>
            <a:pPr marL="0" indent="0">
              <a:buFontTx/>
              <a:buNone/>
              <a:defRPr/>
            </a:pPr>
            <a:endParaRPr lang="it-IT" sz="1800" b="1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327902"/>
              </p:ext>
            </p:extLst>
          </p:nvPr>
        </p:nvGraphicFramePr>
        <p:xfrm>
          <a:off x="323850" y="332657"/>
          <a:ext cx="8280400" cy="6303094"/>
        </p:xfrm>
        <a:graphic>
          <a:graphicData uri="http://schemas.openxmlformats.org/drawingml/2006/table">
            <a:tbl>
              <a:tblPr/>
              <a:tblGrid>
                <a:gridCol w="2901685"/>
                <a:gridCol w="2756035"/>
                <a:gridCol w="2622680"/>
              </a:tblGrid>
              <a:tr h="90813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ATTIVITÀ PROPOSTE 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ALLA</a:t>
                      </a:r>
                      <a:r>
                        <a:rPr lang="it-IT" sz="1200" b="1" baseline="0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PERSONA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ATTIVITÀ PROPOSTE AL CAREGIVER</a:t>
                      </a: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ATTIVITA’ PROPOSTE ALLA COMUNITA’</a:t>
                      </a: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Stimolazione cognitiva formale ed informale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Reality </a:t>
                      </a: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Orientation</a:t>
                      </a: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Therapy</a:t>
                      </a: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(ROT)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Stimolazione sensoriale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Terapia occupazionale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Terapia di Reminescenza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Pet</a:t>
                      </a: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therapy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Musicoterapia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Danzaterapia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Arteterapia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Interventi di fisioterapia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Interventi di psicomotricità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Thai</a:t>
                      </a: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chi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Animazione ludico/ricreativa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Momenti 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conviviali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Nuove sperimentazioni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….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Colloqui con lo psicologo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Gruppi di </a:t>
                      </a: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auto-mutuo-aiuto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Incontri con 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specialisti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Sportelli informativi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Sportello badanti, aiuto domestico, </a:t>
                      </a:r>
                      <a:r>
                        <a:rPr lang="it-IT" sz="1200" b="1" dirty="0" err="1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etc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Momenti 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conviviali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….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Percorsi di formazione</a:t>
                      </a: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Attività di sensibilizzazione alle problematiche della malattia (incontri tematici)</a:t>
                      </a: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Punto d’ascolto</a:t>
                      </a: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Partecipazione ad iniziative territoriali (stand promozionali, feste</a:t>
                      </a: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…)</a:t>
                      </a: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Interventi</a:t>
                      </a:r>
                      <a:r>
                        <a:rPr lang="it-IT" sz="1200" b="1" baseline="0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 di prevenzione e promozione della salute nell’invecchiamento (screening, corsi, </a:t>
                      </a:r>
                      <a:r>
                        <a:rPr lang="it-IT" sz="1200" b="1" baseline="0" dirty="0" err="1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etc</a:t>
                      </a:r>
                      <a:r>
                        <a:rPr lang="it-IT" sz="1200" b="1" baseline="0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it-IT" sz="1200" b="1" dirty="0" smtClean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it-IT" sz="1200" b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…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 grid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200" b="1" i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Sintesi </a:t>
                      </a:r>
                      <a:r>
                        <a:rPr lang="it-IT" sz="1200" b="1" i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attività previste all’interno degli Alzheimer Caffè. (Trabucchi et al, 2012; Coordinamento Alzheimer </a:t>
                      </a:r>
                      <a:r>
                        <a:rPr lang="it-IT" sz="1200" b="1" i="1" dirty="0" smtClean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Caffè, </a:t>
                      </a:r>
                      <a:r>
                        <a:rPr lang="it-IT" sz="1200" b="1" i="1" dirty="0">
                          <a:solidFill>
                            <a:srgbClr val="000090"/>
                          </a:solidFill>
                          <a:latin typeface="Arial"/>
                          <a:ea typeface="Times New Roman"/>
                          <a:cs typeface="Arial"/>
                        </a:rPr>
                        <a:t>GRG, 2013)</a:t>
                      </a:r>
                      <a:endParaRPr lang="it-IT" sz="1200" b="1" dirty="0">
                        <a:solidFill>
                          <a:srgbClr val="000090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49828" marR="49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33375"/>
            <a:ext cx="417830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52226" name="CasellaDiTesto 2"/>
          <p:cNvSpPr txBox="1">
            <a:spLocks noChangeArrowheads="1"/>
          </p:cNvSpPr>
          <p:nvPr/>
        </p:nvSpPr>
        <p:spPr bwMode="auto">
          <a:xfrm>
            <a:off x="611188" y="4724400"/>
            <a:ext cx="3240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sto MT" charset="0"/>
                <a:ea typeface="MS PGothic" charset="0"/>
                <a:cs typeface="MS PGothic" charset="0"/>
                <a:sym typeface="Calisto MT" charset="0"/>
              </a:defRPr>
            </a:lvl9pPr>
          </a:lstStyle>
          <a:p>
            <a:pPr eaLnBrk="1" hangingPunct="1"/>
            <a:r>
              <a:rPr lang="it-IT" i="1">
                <a:solidFill>
                  <a:srgbClr val="000090"/>
                </a:solidFill>
                <a:latin typeface="Arial" charset="0"/>
                <a:cs typeface="Arial" charset="0"/>
              </a:rPr>
              <a:t>Disponibile su: </a:t>
            </a:r>
          </a:p>
          <a:p>
            <a:pPr eaLnBrk="1" hangingPunct="1"/>
            <a:r>
              <a:rPr lang="it-IT" i="1">
                <a:solidFill>
                  <a:srgbClr val="000090"/>
                </a:solidFill>
                <a:latin typeface="Arial" charset="0"/>
                <a:cs typeface="Arial" charset="0"/>
              </a:rPr>
              <a:t>www.grg-bs.it</a:t>
            </a:r>
          </a:p>
          <a:p>
            <a:pPr eaLnBrk="1" hangingPunct="1"/>
            <a:r>
              <a:rPr lang="it-IT" i="1">
                <a:solidFill>
                  <a:srgbClr val="000090"/>
                </a:solidFill>
                <a:latin typeface="Arial" charset="0"/>
                <a:cs typeface="Arial" charset="0"/>
              </a:rPr>
              <a:t>www.psicogeriatria.it</a:t>
            </a:r>
          </a:p>
        </p:txBody>
      </p:sp>
    </p:spTree>
    <p:extLst>
      <p:ext uri="{BB962C8B-B14F-4D97-AF65-F5344CB8AC3E}">
        <p14:creationId xmlns:p14="http://schemas.microsoft.com/office/powerpoint/2010/main" val="2655749255"/>
      </p:ext>
    </p:extLst>
  </p:cSld>
  <p:clrMapOvr>
    <a:masterClrMapping/>
  </p:clrMapOvr>
  <p:transition xmlns:p14="http://schemas.microsoft.com/office/powerpoint/2010/main"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body" idx="1"/>
          </p:nvPr>
        </p:nvSpPr>
        <p:spPr>
          <a:xfrm>
            <a:off x="251520" y="620713"/>
            <a:ext cx="8640960" cy="561657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it-IT" sz="36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I nostri risultati</a:t>
            </a:r>
          </a:p>
          <a:p>
            <a:pPr marL="0" indent="0" eaLnBrk="1" hangingPunct="1"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Lo stress dei </a:t>
            </a:r>
            <a:r>
              <a:rPr lang="it-IT" sz="2800" b="1" dirty="0">
                <a:solidFill>
                  <a:srgbClr val="000090"/>
                </a:solidFill>
                <a:latin typeface="Arial" charset="0"/>
                <a:cs typeface="Calisto MT" charset="0"/>
              </a:rPr>
              <a:t>familiari per i BPSD si 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riduce, ma non il peso fisico della malattia (prevalenti mogli, ultra70)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I sintomi depressivi del malato diminuiscono, ed anche i BPSD (terapia non farmacologica)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La </a:t>
            </a:r>
            <a:r>
              <a:rPr lang="it-IT" sz="2800" b="1" dirty="0" err="1" smtClean="0">
                <a:solidFill>
                  <a:srgbClr val="000090"/>
                </a:solidFill>
                <a:latin typeface="Arial" charset="0"/>
                <a:cs typeface="Calisto MT" charset="0"/>
              </a:rPr>
              <a:t>Qol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 </a:t>
            </a:r>
            <a:r>
              <a:rPr lang="it-IT" sz="2800" b="1" dirty="0" err="1" smtClean="0">
                <a:solidFill>
                  <a:srgbClr val="000090"/>
                </a:solidFill>
                <a:latin typeface="Arial" charset="0"/>
                <a:cs typeface="Calisto MT" charset="0"/>
              </a:rPr>
              <a:t>percepità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 è migliore (sensazione)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La partecipazione è costante per più della metà delle famiglie ad un anno (risposte positive)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Il passaggio ad altri </a:t>
            </a:r>
            <a:r>
              <a:rPr lang="it-IT" sz="2800" b="1" dirty="0" err="1" smtClean="0">
                <a:solidFill>
                  <a:srgbClr val="000090"/>
                </a:solidFill>
                <a:latin typeface="Arial" charset="0"/>
                <a:cs typeface="Calisto MT" charset="0"/>
              </a:rPr>
              <a:t>setting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cs typeface="Calisto MT" charset="0"/>
              </a:rPr>
              <a:t> di cura viene facilitato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endParaRPr lang="it-IT" sz="3600" b="1" dirty="0" smtClean="0">
              <a:solidFill>
                <a:srgbClr val="000090"/>
              </a:solidFill>
              <a:latin typeface="Arial" charset="0"/>
              <a:cs typeface="Calisto MT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16632"/>
            <a:ext cx="8229600" cy="884238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Caratteristiche 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dei pazienti (n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.102)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/>
            </a:r>
            <a:b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endParaRPr lang="it-IT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19914" name="Group 10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7741493"/>
              </p:ext>
            </p:extLst>
          </p:nvPr>
        </p:nvGraphicFramePr>
        <p:xfrm>
          <a:off x="539552" y="764704"/>
          <a:ext cx="8229600" cy="5489588"/>
        </p:xfrm>
        <a:graphic>
          <a:graphicData uri="http://schemas.openxmlformats.org/drawingml/2006/table">
            <a:tbl>
              <a:tblPr/>
              <a:tblGrid>
                <a:gridCol w="2447925"/>
                <a:gridCol w="844550"/>
                <a:gridCol w="1644650"/>
                <a:gridCol w="1646238"/>
                <a:gridCol w="1646237"/>
              </a:tblGrid>
              <a:tr h="734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(%)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Media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Ds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Genere (F)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58 (57)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Età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79.2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6.6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Anni di malattia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3.3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2.9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MMSE (0-30)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15.09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8.1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GDS (0-15)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4.1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3.7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UCLA NPI (0-144)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20.8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14.9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IADL f. perse (0-8)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4.8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2.9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BADL f. perse (0-6)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2.2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1.9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Trabucchi M,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Avanzini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 S. Psicogeriatria, 2018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0"/>
            <a:ext cx="5089109" cy="68580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1979712" y="5589240"/>
            <a:ext cx="5184576" cy="72008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</p:spTree>
    <p:extLst>
      <p:ext uri="{BB962C8B-B14F-4D97-AF65-F5344CB8AC3E}">
        <p14:creationId xmlns:p14="http://schemas.microsoft.com/office/powerpoint/2010/main" val="22339962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884238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Caratteristiche 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dei familiari (n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.102)</a:t>
            </a:r>
            <a:endParaRPr lang="it-IT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22981" name="Group 10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848898"/>
              </p:ext>
            </p:extLst>
          </p:nvPr>
        </p:nvGraphicFramePr>
        <p:xfrm>
          <a:off x="467544" y="764704"/>
          <a:ext cx="8229600" cy="5489588"/>
        </p:xfrm>
        <a:graphic>
          <a:graphicData uri="http://schemas.openxmlformats.org/drawingml/2006/table">
            <a:tbl>
              <a:tblPr/>
              <a:tblGrid>
                <a:gridCol w="2447925"/>
                <a:gridCol w="844550"/>
                <a:gridCol w="1644650"/>
                <a:gridCol w="1646238"/>
                <a:gridCol w="1646237"/>
              </a:tblGrid>
              <a:tr h="734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(%)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Media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Ds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Età 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66.2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13.7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Età &gt; 70 anni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49 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(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51)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Caregiver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Coniuge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39 (42.9)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Figlio/a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38 (41.8)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Altri familiari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 (8.8)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Badante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(6.6)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CBI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35.6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15.0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UCLA Stress (0-60)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12.7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8.6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Trabucchi M,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Avanzini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 S. Psicogeriatria, 2018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884238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Fattori correlati a </a:t>
            </a:r>
            <a:r>
              <a:rPr lang="it-IT" sz="2400" b="1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burden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e stress (</a:t>
            </a:r>
            <a:r>
              <a:rPr lang="it-IT" sz="2400" b="1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R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; </a:t>
            </a:r>
            <a:r>
              <a:rPr lang="it-IT" sz="2400" b="1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p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) </a:t>
            </a:r>
            <a:endParaRPr lang="it-IT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22981" name="Group 10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742555"/>
              </p:ext>
            </p:extLst>
          </p:nvPr>
        </p:nvGraphicFramePr>
        <p:xfrm>
          <a:off x="539750" y="981075"/>
          <a:ext cx="8229600" cy="5119856"/>
        </p:xfrm>
        <a:graphic>
          <a:graphicData uri="http://schemas.openxmlformats.org/drawingml/2006/table">
            <a:tbl>
              <a:tblPr/>
              <a:tblGrid>
                <a:gridCol w="2088232"/>
                <a:gridCol w="288032"/>
                <a:gridCol w="3024336"/>
                <a:gridCol w="216024"/>
                <a:gridCol w="2612976"/>
              </a:tblGrid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Caregiver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burden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Caregiver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stress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Patient</a:t>
                      </a:r>
                      <a:r>
                        <a:rPr lang="it-IT" sz="1800" b="1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Age 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ns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200" b="1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algn="l"/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Caregiver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Age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.26 (.02)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ns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MMSE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-.31 (.00)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-,37 (.00)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algn="l"/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IADL 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lost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.23 (.04)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BADL </a:t>
                      </a:r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lost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.41 (.00)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algn="l"/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CBI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--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UCLA 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NPI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0"/>
                        <a:buNone/>
                        <a:tabLst/>
                      </a:pPr>
                      <a:endParaRPr kumimoji="0" lang="it-IT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.27 (.03)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.80 (.00)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365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Trabucchi M,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Avanzini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 S. Psicogeriatria, 2018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84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39775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Caratteristiche 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dei pazienti e familiari al </a:t>
            </a:r>
            <a:r>
              <a:rPr lang="it-IT" sz="2400" b="1" i="1" dirty="0" err="1">
                <a:solidFill>
                  <a:srgbClr val="000000"/>
                </a:solidFill>
                <a:latin typeface="Arial" charset="0"/>
                <a:cs typeface="Arial" charset="0"/>
              </a:rPr>
              <a:t>follow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 up ad un 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anno</a:t>
            </a:r>
            <a:endParaRPr lang="it-IT" sz="2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26041" name="Group 8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245103"/>
              </p:ext>
            </p:extLst>
          </p:nvPr>
        </p:nvGraphicFramePr>
        <p:xfrm>
          <a:off x="457200" y="1268413"/>
          <a:ext cx="8218487" cy="4752978"/>
        </p:xfrm>
        <a:graphic>
          <a:graphicData uri="http://schemas.openxmlformats.org/drawingml/2006/table">
            <a:tbl>
              <a:tblPr/>
              <a:tblGrid>
                <a:gridCol w="2731230"/>
                <a:gridCol w="1455186"/>
                <a:gridCol w="2016035"/>
                <a:gridCol w="2016036"/>
              </a:tblGrid>
              <a:tr h="376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 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Sei mesi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anno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MMSE (0-30)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16.7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9.01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15.6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9.20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6.6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7.5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BADL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perse (0-6)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2.0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2.1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1.3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800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GDS (0-15)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2.9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3.0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b="1" u="none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2.0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lang="it-IT" sz="1800" b="1" u="none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.0</a:t>
                      </a:r>
                      <a:endParaRPr lang="it-IT" sz="18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9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UCLA NPI (0-144)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22.7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15.8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18.4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14.8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17.0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16.2 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UCLA Stress (0-60)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12.8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8.90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12.4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8.80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8.8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8.00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Caregiver burden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31.9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15.9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40.1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18.3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40.0 </a:t>
                      </a:r>
                      <a:r>
                        <a:rPr kumimoji="0" lang="it-IT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16.2</a:t>
                      </a: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25" marR="91425" marT="45710" marB="4571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Trabucchi M,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Rodella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 A, et al. Psicogeriatria, 2019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8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783637" cy="739775"/>
          </a:xfrm>
        </p:spPr>
        <p:txBody>
          <a:bodyPr/>
          <a:lstStyle/>
          <a:p>
            <a:pPr algn="l" eaLnBrk="1" hangingPunct="1">
              <a:defRPr/>
            </a:pPr>
            <a:r>
              <a:rPr lang="it-IT" sz="2400" b="1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Follow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it-IT" sz="2400" b="1" i="1" dirty="0">
                <a:solidFill>
                  <a:srgbClr val="000000"/>
                </a:solidFill>
                <a:latin typeface="Arial" charset="0"/>
                <a:cs typeface="Arial" charset="0"/>
              </a:rPr>
              <a:t>up a sei </a:t>
            </a:r>
            <a:r>
              <a:rPr lang="it-IT" sz="2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mesi (persi vs presenti) </a:t>
            </a:r>
            <a:r>
              <a:rPr lang="it-IT" sz="1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*= </a:t>
            </a:r>
            <a:r>
              <a:rPr lang="it-IT" sz="1400" b="1" i="1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p</a:t>
            </a:r>
            <a:r>
              <a:rPr lang="it-IT" sz="1400" b="1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&lt;.05</a:t>
            </a:r>
            <a:endParaRPr lang="it-IT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26041" name="Group 8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346031"/>
              </p:ext>
            </p:extLst>
          </p:nvPr>
        </p:nvGraphicFramePr>
        <p:xfrm>
          <a:off x="467544" y="1124744"/>
          <a:ext cx="8218487" cy="4943477"/>
        </p:xfrm>
        <a:graphic>
          <a:graphicData uri="http://schemas.openxmlformats.org/drawingml/2006/table">
            <a:tbl>
              <a:tblPr/>
              <a:tblGrid>
                <a:gridCol w="3394720"/>
                <a:gridCol w="1944216"/>
                <a:gridCol w="2016224"/>
                <a:gridCol w="863327"/>
              </a:tblGrid>
              <a:tr h="376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Persi (n.47)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Presenti (n.55)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83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Patient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age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79.1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6.6</a:t>
                      </a:r>
                      <a:endParaRPr lang="it-IT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79.3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6.6</a:t>
                      </a:r>
                      <a:endParaRPr lang="it-IT" sz="1200" b="1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2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IADL </a:t>
                      </a:r>
                      <a:r>
                        <a:rPr lang="it-IT" sz="1800" b="1" dirty="0" err="1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. perse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6.0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2.1</a:t>
                      </a:r>
                      <a:endParaRPr lang="it-IT" sz="12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4.6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3.0</a:t>
                      </a:r>
                      <a:endParaRPr lang="it-IT" sz="12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*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65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BADL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. perse (0-6)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2.9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1.7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1.7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2.0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*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249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Caregiver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burden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39.0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16.7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31.4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15.7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*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Caregiver</a:t>
                      </a: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kumimoji="0" lang="it-IT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age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69.3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12.5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62.5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14.3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>
                          <a:solidFill>
                            <a:srgbClr val="000000"/>
                          </a:solidFill>
                        </a:rPr>
                        <a:t>*</a:t>
                      </a:r>
                      <a:endParaRPr lang="it-IT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200" b="1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MMSE (0-30)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15.1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7.0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16.6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8.9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ns</a:t>
                      </a:r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UCLA NPI (0-144)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 21.1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13.6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20.6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15.8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ns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8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UCLA Stress (0-60)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12.6</a:t>
                      </a:r>
                      <a:r>
                        <a:rPr lang="it-IT" sz="1800" b="1" u="sng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FF0000"/>
                          </a:solidFill>
                          <a:latin typeface="Arial" charset="0"/>
                          <a:cs typeface="Arial" charset="0"/>
                        </a:rPr>
                        <a:t>8.4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12.8</a:t>
                      </a:r>
                      <a:r>
                        <a:rPr lang="it-IT" sz="1800" b="1" u="sng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+</a:t>
                      </a:r>
                      <a:r>
                        <a:rPr lang="it-IT" sz="1800" b="1" dirty="0" smtClean="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rPr>
                        <a:t>8.9</a:t>
                      </a: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ns</a:t>
                      </a: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400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800" b="1" dirty="0" smtClean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  <a:p>
                      <a:pPr algn="l"/>
                      <a:endParaRPr lang="it-IT" sz="18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91425" marR="91425" marT="45712" marB="4571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Trabucchi M,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Rodella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 A, et al. Psicogeriatria, 2019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7900"/>
            <a:ext cx="9144000" cy="48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9878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 idx="4294967295"/>
          </p:nvPr>
        </p:nvSpPr>
        <p:spPr>
          <a:xfrm>
            <a:off x="900113" y="244475"/>
            <a:ext cx="7345362" cy="1600349"/>
          </a:xfrm>
          <a:ln w="38100">
            <a:solidFill>
              <a:srgbClr val="0070C0"/>
            </a:solidFill>
            <a:round/>
          </a:ln>
        </p:spPr>
        <p:txBody>
          <a:bodyPr lIns="0" tIns="0" rIns="0" bIns="0">
            <a:noAutofit/>
          </a:bodyPr>
          <a:lstStyle>
            <a:lvl1pPr>
              <a:defRPr sz="4400"/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  <a:uFillTx/>
              </a:defRPr>
            </a:pPr>
            <a:r>
              <a:rPr lang="it-IT" sz="3600" b="1" dirty="0" smtClean="0">
                <a:solidFill>
                  <a:srgbClr val="000090"/>
                </a:solidFill>
                <a:uFillTx/>
                <a:latin typeface="Arial"/>
                <a:ea typeface="+mn-ea"/>
                <a:cs typeface="Arial"/>
                <a:sym typeface="Calisto MT"/>
              </a:rPr>
              <a:t/>
            </a:r>
            <a:br>
              <a:rPr lang="it-IT" sz="3600" b="1" dirty="0" smtClean="0">
                <a:solidFill>
                  <a:srgbClr val="000090"/>
                </a:solidFill>
                <a:uFillTx/>
                <a:latin typeface="Arial"/>
                <a:ea typeface="+mn-ea"/>
                <a:cs typeface="Arial"/>
                <a:sym typeface="Calisto MT"/>
              </a:rPr>
            </a:br>
            <a:r>
              <a:rPr lang="it-IT" sz="3600" b="1" dirty="0" smtClean="0">
                <a:solidFill>
                  <a:srgbClr val="000090"/>
                </a:solidFill>
                <a:uFillTx/>
                <a:latin typeface="Arial"/>
                <a:ea typeface="+mn-ea"/>
                <a:cs typeface="Arial"/>
                <a:sym typeface="Calisto MT"/>
              </a:rPr>
              <a:t>Le esperienze italiane </a:t>
            </a:r>
            <a:r>
              <a:rPr lang="it-IT" sz="3600" b="1" dirty="0" smtClean="0">
                <a:solidFill>
                  <a:srgbClr val="000090"/>
                </a:solidFill>
                <a:uFillTx/>
                <a:latin typeface="Arial"/>
                <a:ea typeface="+mn-ea"/>
                <a:cs typeface="Arial"/>
                <a:sym typeface="Calisto MT"/>
              </a:rPr>
              <a:t/>
            </a:r>
            <a:br>
              <a:rPr lang="it-IT" sz="3600" b="1" dirty="0" smtClean="0">
                <a:solidFill>
                  <a:srgbClr val="000090"/>
                </a:solidFill>
                <a:uFillTx/>
                <a:latin typeface="Arial"/>
                <a:ea typeface="+mn-ea"/>
                <a:cs typeface="Arial"/>
                <a:sym typeface="Calisto MT"/>
              </a:rPr>
            </a:br>
            <a:endParaRPr sz="3600" b="1" dirty="0">
              <a:solidFill>
                <a:srgbClr val="000090"/>
              </a:solidFill>
              <a:uFillTx/>
              <a:latin typeface="Arial"/>
              <a:ea typeface="+mn-ea"/>
              <a:cs typeface="Arial"/>
              <a:sym typeface="Calisto MT"/>
            </a:endParaRPr>
          </a:p>
        </p:txBody>
      </p:sp>
      <p:sp>
        <p:nvSpPr>
          <p:cNvPr id="179" name="Shape 179"/>
          <p:cNvSpPr>
            <a:spLocks noGrp="1"/>
          </p:cNvSpPr>
          <p:nvPr>
            <p:ph type="body" idx="4294967295"/>
          </p:nvPr>
        </p:nvSpPr>
        <p:spPr>
          <a:xfrm>
            <a:off x="323850" y="1839913"/>
            <a:ext cx="8568630" cy="4541415"/>
          </a:xfrm>
        </p:spPr>
        <p:txBody>
          <a:bodyPr lIns="0" tIns="0" rIns="0" bIns="0">
            <a:normAutofit fontScale="77500" lnSpcReduction="20000"/>
          </a:bodyPr>
          <a:lstStyle/>
          <a:p>
            <a:pPr marL="0" indent="0" eaLnBrk="1" hangingPunct="1">
              <a:buSzTx/>
              <a:buFont typeface="Arial" charset="0"/>
              <a:buNone/>
              <a:defRPr/>
            </a:pPr>
            <a:endParaRPr lang="it-IT" sz="2800" b="1" dirty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  <a:p>
            <a:pPr marL="0" indent="0" eaLnBrk="1" hangingPunct="1">
              <a:buSzTx/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Modena (Andrea </a:t>
            </a:r>
            <a:r>
              <a:rPr lang="it-IT" sz="28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Fabbo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): I meeting centers, i COGS club</a:t>
            </a:r>
          </a:p>
          <a:p>
            <a:pPr marL="0" indent="0" eaLnBrk="1" hangingPunct="1">
              <a:buSzTx/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Sardegna 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(Paolo </a:t>
            </a:r>
            <a:r>
              <a:rPr lang="it-IT" sz="28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Putzu</a:t>
            </a: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): il caffè itinerante</a:t>
            </a:r>
          </a:p>
          <a:p>
            <a:pPr marL="0" indent="0" eaLnBrk="1" hangingPunct="1">
              <a:buSzTx/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Roma (Alzheimer Italia)</a:t>
            </a:r>
          </a:p>
          <a:p>
            <a:pPr marL="0" indent="0" eaLnBrk="1" hangingPunct="1">
              <a:buSzTx/>
              <a:buFont typeface="Arial" charset="0"/>
              <a:buNone/>
              <a:defRPr/>
            </a:pPr>
            <a:r>
              <a:rPr lang="it-IT" sz="28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Torino, Napoli, et al…</a:t>
            </a:r>
          </a:p>
          <a:p>
            <a:pPr marL="0" indent="0" eaLnBrk="1" hangingPunct="1">
              <a:buSzTx/>
              <a:buFont typeface="Arial" charset="0"/>
              <a:buNone/>
              <a:defRPr/>
            </a:pPr>
            <a:endParaRPr lang="it-IT" sz="2800" b="1" dirty="0" smtClean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  <a:p>
            <a:pPr marL="0" indent="0" eaLnBrk="1" hangingPunct="1">
              <a:buSzTx/>
              <a:buFont typeface="Arial" charset="0"/>
              <a:buNone/>
              <a:defRPr/>
            </a:pP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 </a:t>
            </a:r>
            <a:r>
              <a:rPr lang="it-IT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Caffè Alzheimer Itineranti della Regione Sardegna</a:t>
            </a: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”. </a:t>
            </a:r>
            <a:r>
              <a:rPr lang="it-IT" sz="21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Cadeddu</a:t>
            </a: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, </a:t>
            </a:r>
            <a:r>
              <a:rPr lang="it-IT" sz="21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Putzu</a:t>
            </a: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et al. I Luoghi della cura Online, 2020 in press</a:t>
            </a:r>
            <a:endParaRPr lang="it-IT" sz="2100" b="1" dirty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  <a:p>
            <a:pPr marL="0" indent="0" eaLnBrk="1" hangingPunct="1">
              <a:buSzTx/>
              <a:buNone/>
              <a:defRPr/>
            </a:pP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 </a:t>
            </a:r>
            <a:r>
              <a:rPr lang="pt-BR" sz="21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Cogs</a:t>
            </a:r>
            <a:r>
              <a:rPr lang="pt-BR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Club e Meeting Center: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interventi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psicosociali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integrati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le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persone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con</a:t>
            </a:r>
            <a:r>
              <a:rPr lang="pt-BR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demenza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e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caregivers</a:t>
            </a:r>
            <a:r>
              <a:rPr lang="pt-BR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”.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Manni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, </a:t>
            </a:r>
            <a:r>
              <a:rPr lang="pt-BR" sz="21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Fabbo</a:t>
            </a:r>
            <a:r>
              <a:rPr lang="pt-BR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, et </a:t>
            </a:r>
            <a:r>
              <a:rPr lang="pt-BR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al. </a:t>
            </a: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I </a:t>
            </a:r>
            <a:r>
              <a:rPr lang="it-IT" sz="21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Luoghi della cura Online, </a:t>
            </a:r>
            <a:r>
              <a:rPr lang="it-IT" sz="2100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2020 in press</a:t>
            </a:r>
            <a:endParaRPr lang="it-IT" sz="2100" b="1" dirty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1335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4464496" cy="160498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389672"/>
            <a:ext cx="8316416" cy="546832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467544" y="3645024"/>
            <a:ext cx="8136904" cy="720080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FF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</p:spTree>
    <p:extLst>
      <p:ext uri="{BB962C8B-B14F-4D97-AF65-F5344CB8AC3E}">
        <p14:creationId xmlns:p14="http://schemas.microsoft.com/office/powerpoint/2010/main" val="422153167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64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0837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7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492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0"/>
            <a:ext cx="9144000" cy="672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3233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9400"/>
            <a:ext cx="9144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531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/>
          </p:cNvSpPr>
          <p:nvPr>
            <p:ph type="body" idx="1"/>
          </p:nvPr>
        </p:nvSpPr>
        <p:spPr>
          <a:xfrm>
            <a:off x="685800" y="620713"/>
            <a:ext cx="7772400" cy="56165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Ma...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L</a:t>
            </a:r>
            <a:r>
              <a:rPr lang="ja-JP" alt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’</a:t>
            </a: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Alzheimer Caffè è il luogo della comunicazione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Quindi il </a:t>
            </a:r>
            <a:r>
              <a:rPr lang="it-IT" sz="3200" b="1" i="1" u="sng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non luogo </a:t>
            </a: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della ottimizzazione in senso produttivo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it-IT" sz="3200" b="1" dirty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Ciò che va ottimizzato </a:t>
            </a:r>
            <a:r>
              <a:rPr lang="it-IT" sz="3200" b="1" dirty="0" err="1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é</a:t>
            </a: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il benessere del malato e del familiare, che richiede tempo e pazienza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it-IT" sz="3200" b="1" dirty="0">
              <a:solidFill>
                <a:srgbClr val="000090"/>
              </a:solidFill>
              <a:latin typeface="Arial" charset="0"/>
              <a:ea typeface="MS PGothic" charset="0"/>
              <a:cs typeface="Calisto MT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it-IT" sz="3200" b="1" dirty="0">
                <a:solidFill>
                  <a:srgbClr val="000090"/>
                </a:solidFill>
                <a:latin typeface="Arial" charset="0"/>
                <a:ea typeface="MS PGothic" charset="0"/>
                <a:cs typeface="Calisto MT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4821211"/>
      </p:ext>
    </p:extLst>
  </p:cSld>
  <p:clrMapOvr>
    <a:masterClrMapping/>
  </p:clrMapOvr>
  <p:transition xmlns:p14="http://schemas.microsoft.com/office/powerpoint/2010/main"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G_615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7384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4983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ottotitolo 2"/>
          <p:cNvSpPr>
            <a:spLocks noGrp="1"/>
          </p:cNvSpPr>
          <p:nvPr>
            <p:ph type="subTitle" idx="1"/>
          </p:nvPr>
        </p:nvSpPr>
        <p:spPr>
          <a:xfrm>
            <a:off x="323850" y="333375"/>
            <a:ext cx="8496300" cy="6048375"/>
          </a:xfrm>
        </p:spPr>
        <p:txBody>
          <a:bodyPr/>
          <a:lstStyle/>
          <a:p>
            <a:pPr algn="l">
              <a:defRPr/>
            </a:pPr>
            <a:r>
              <a:rPr lang="it-IT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CONCLUSIONI: Gli 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obiettivi degli Alzheimer Caffè, già</a:t>
            </a:r>
          </a:p>
          <a:p>
            <a:pPr algn="l"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indicati nelle linee guida di </a:t>
            </a:r>
            <a:r>
              <a:rPr lang="it-IT" dirty="0" err="1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Miesen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(2001)</a:t>
            </a:r>
          </a:p>
          <a:p>
            <a:pPr algn="l">
              <a:defRPr/>
            </a:pPr>
            <a:r>
              <a:rPr lang="it-IT" u="sng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FATTO: Primo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informare sugli aspetti medici e psicosociali della demenza; </a:t>
            </a:r>
          </a:p>
          <a:p>
            <a:pPr algn="l">
              <a:defRPr/>
            </a:pPr>
            <a:r>
              <a:rPr lang="it-IT" u="sng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FATTO: Secondo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sottolineare l</a:t>
            </a:r>
            <a:r>
              <a:rPr lang="ja-JP" alt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importanza di condividere apertamente </a:t>
            </a: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 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propri problemi; </a:t>
            </a:r>
          </a:p>
          <a:p>
            <a:pPr algn="l">
              <a:defRPr/>
            </a:pPr>
            <a:r>
              <a:rPr lang="it-IT" u="sng" dirty="0" err="1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FATTO:Terzo</a:t>
            </a:r>
            <a:r>
              <a:rPr 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: prevenire l</a:t>
            </a:r>
            <a:r>
              <a:rPr lang="ja-JP" altLang="it-IT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’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isolamento dei malati e dei loro familiari </a:t>
            </a:r>
            <a:endParaRPr lang="it-IT" altLang="ja-JP" dirty="0" smtClean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  <a:p>
            <a:pPr algn="l">
              <a:defRPr/>
            </a:pPr>
            <a:r>
              <a:rPr lang="it-IT" altLang="ja-JP" dirty="0" smtClean="0">
                <a:solidFill>
                  <a:srgbClr val="FF6600"/>
                </a:solidFill>
                <a:latin typeface="Arial" charset="0"/>
                <a:ea typeface="MS PGothic" charset="0"/>
                <a:cs typeface="Arial" charset="0"/>
              </a:rPr>
              <a:t>FATTO: Quarto: inserire gli AC nella rete formale ed informale della assistenza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FF6600"/>
                </a:solidFill>
                <a:latin typeface="Arial" charset="0"/>
                <a:ea typeface="MS PGothic" charset="0"/>
                <a:cs typeface="Arial" charset="0"/>
              </a:rPr>
              <a:t>FATTO: Quinto: creare una parte di cura ed assistenza lungo il decorso/percorso della malattia</a:t>
            </a:r>
            <a:endParaRPr lang="it-IT" altLang="ja-JP" dirty="0">
              <a:solidFill>
                <a:srgbClr val="FF6600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6776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G_615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10867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41166"/>
      </p:ext>
    </p:extLst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100"/>
            <a:ext cx="9144000" cy="625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056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egnaposto contenuto 2"/>
          <p:cNvSpPr>
            <a:spLocks noGrp="1"/>
          </p:cNvSpPr>
          <p:nvPr>
            <p:ph idx="1"/>
          </p:nvPr>
        </p:nvSpPr>
        <p:spPr>
          <a:xfrm>
            <a:off x="323850" y="260350"/>
            <a:ext cx="8496300" cy="58356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it-IT" b="1" dirty="0">
                <a:solidFill>
                  <a:srgbClr val="000090"/>
                </a:solidFill>
                <a:latin typeface="Arial" charset="0"/>
                <a:cs typeface="Arial" charset="0"/>
              </a:rPr>
              <a:t>La rete dei servizi </a:t>
            </a:r>
            <a:r>
              <a:rPr lang="it-IT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(formali) dedicata </a:t>
            </a:r>
            <a:r>
              <a:rPr lang="it-IT" b="1" dirty="0">
                <a:solidFill>
                  <a:srgbClr val="000090"/>
                </a:solidFill>
                <a:latin typeface="Arial" charset="0"/>
                <a:cs typeface="Arial" charset="0"/>
              </a:rPr>
              <a:t>alle demenze</a:t>
            </a:r>
            <a:endParaRPr lang="it-IT" dirty="0">
              <a:solidFill>
                <a:srgbClr val="000090"/>
              </a:solidFill>
              <a:latin typeface="Arial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endParaRPr lang="it-IT" dirty="0">
              <a:solidFill>
                <a:srgbClr val="000090"/>
              </a:solidFill>
              <a:latin typeface="Arial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Nelle diverse fasi di malattia</a:t>
            </a:r>
          </a:p>
          <a:p>
            <a:pPr marL="0" indent="0">
              <a:buFontTx/>
              <a:buNone/>
              <a:defRPr/>
            </a:pPr>
            <a:endParaRPr lang="it-IT" dirty="0">
              <a:solidFill>
                <a:srgbClr val="000090"/>
              </a:solidFill>
              <a:latin typeface="Arial" charset="0"/>
              <a:cs typeface="Arial" charset="0"/>
            </a:endParaRP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Centri UVA 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(CDCD)</a:t>
            </a: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		</a:t>
            </a:r>
            <a:r>
              <a:rPr lang="it-IT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diagnosi </a:t>
            </a: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e terapia</a:t>
            </a: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Ospedale 			patologie somatiche </a:t>
            </a: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Centri Diurni 			sollievo familiare </a:t>
            </a: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Assistenza domiciliare 	bisogni persona</a:t>
            </a:r>
          </a:p>
          <a:p>
            <a:pPr marL="0" indent="0">
              <a:buFontTx/>
              <a:buNone/>
              <a:defRPr/>
            </a:pPr>
            <a:r>
              <a:rPr lang="it-IT" dirty="0">
                <a:solidFill>
                  <a:srgbClr val="000090"/>
                </a:solidFill>
                <a:latin typeface="Arial" charset="0"/>
                <a:cs typeface="Arial" charset="0"/>
              </a:rPr>
              <a:t>RSA 				la fase avanzata</a:t>
            </a:r>
          </a:p>
        </p:txBody>
      </p:sp>
    </p:spTree>
    <p:extLst>
      <p:ext uri="{BB962C8B-B14F-4D97-AF65-F5344CB8AC3E}">
        <p14:creationId xmlns:p14="http://schemas.microsoft.com/office/powerpoint/2010/main" val="237374956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13838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4427984" y="1052736"/>
            <a:ext cx="2160240" cy="36004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Calisto MT"/>
            </a:endParaRPr>
          </a:p>
        </p:txBody>
      </p:sp>
    </p:spTree>
    <p:extLst>
      <p:ext uri="{BB962C8B-B14F-4D97-AF65-F5344CB8AC3E}">
        <p14:creationId xmlns:p14="http://schemas.microsoft.com/office/powerpoint/2010/main" val="239849678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49313"/>
          </a:xfrm>
        </p:spPr>
        <p:txBody>
          <a:bodyPr/>
          <a:lstStyle/>
          <a:p>
            <a:pPr algn="l">
              <a:defRPr/>
            </a:pP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Risposte </a:t>
            </a:r>
            <a:r>
              <a:rPr lang="it-IT" sz="2000" b="1" dirty="0">
                <a:solidFill>
                  <a:srgbClr val="000090"/>
                </a:solidFill>
                <a:latin typeface="Arial" charset="0"/>
                <a:cs typeface="Arial" charset="0"/>
              </a:rPr>
              <a:t>dei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familiari </a:t>
            </a:r>
            <a:r>
              <a:rPr lang="it-IT" sz="2000" b="1" dirty="0">
                <a:solidFill>
                  <a:srgbClr val="000090"/>
                </a:solidFill>
                <a:latin typeface="Arial" charset="0"/>
                <a:cs typeface="Arial" charset="0"/>
              </a:rPr>
              <a:t>al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questionario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sulla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conoscenza della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malattia– </a:t>
            </a:r>
            <a:r>
              <a:rPr lang="it-IT" sz="20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CDCD Poliambulanza di Brescia (n.68)</a:t>
            </a:r>
          </a:p>
        </p:txBody>
      </p:sp>
      <p:graphicFrame>
        <p:nvGraphicFramePr>
          <p:cNvPr id="7" name="Segnaposto tabella 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23552393"/>
              </p:ext>
            </p:extLst>
          </p:nvPr>
        </p:nvGraphicFramePr>
        <p:xfrm>
          <a:off x="468313" y="1125538"/>
          <a:ext cx="7920037" cy="4819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7109"/>
                <a:gridCol w="1427794"/>
                <a:gridCol w="305134"/>
              </a:tblGrid>
              <a:tr h="370742">
                <a:tc>
                  <a:txBody>
                    <a:bodyPr/>
                    <a:lstStyle/>
                    <a:p>
                      <a:endParaRPr lang="it-IT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8" marB="457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latin typeface="Arial" pitchFamily="34" charset="0"/>
                          <a:cs typeface="Arial" pitchFamily="34" charset="0"/>
                        </a:rPr>
                        <a:t>N (%)</a:t>
                      </a:r>
                      <a:endParaRPr lang="it-IT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8" marB="4570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708" marB="45708"/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Possiede sufficienti informazioni sulla malattia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 32 (47.1)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A chi comunicare la diagnosi: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al paziente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32 (47.1)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al medico curante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dirty="0" smtClean="0">
                          <a:solidFill>
                            <a:srgbClr val="000090"/>
                          </a:solidFill>
                          <a:latin typeface="Arial"/>
                          <a:cs typeface="Arial"/>
                        </a:rPr>
                        <a:t>67 (98.5)</a:t>
                      </a:r>
                      <a:endParaRPr lang="it-IT" sz="1800" b="1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ai familiari</a:t>
                      </a: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67 (98.5)</a:t>
                      </a: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endParaRPr lang="it-IT" sz="1800" b="1" kern="1200" dirty="0" smtClean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kern="1200" dirty="0" smtClean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Per il </a:t>
                      </a:r>
                      <a:r>
                        <a:rPr lang="it-IT" sz="1800" b="1" kern="1200" dirty="0" err="1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caregiver</a:t>
                      </a:r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:</a:t>
                      </a: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b="1" kern="1200" dirty="0" smtClean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Informazioni su possibile sviluppo futuro di demenza</a:t>
                      </a: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51 (75)</a:t>
                      </a: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Informazioni al momento della diagnosi di  demenza</a:t>
                      </a:r>
                      <a:endParaRPr lang="it-IT" sz="1800" b="1" kern="1200" dirty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54 (79.4)</a:t>
                      </a:r>
                      <a:endParaRPr lang="it-IT" sz="1800" b="1" kern="1200" dirty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pPr algn="l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Direttive anticipate</a:t>
                      </a:r>
                      <a:endParaRPr lang="it-IT" sz="1800" b="1" kern="1200" dirty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dirty="0" smtClean="0">
                          <a:solidFill>
                            <a:srgbClr val="000090"/>
                          </a:solidFill>
                          <a:latin typeface="Arial"/>
                          <a:ea typeface="+mn-ea"/>
                          <a:cs typeface="Arial"/>
                        </a:rPr>
                        <a:t>62 (91.2)</a:t>
                      </a:r>
                      <a:endParaRPr lang="it-IT" sz="1800" b="1" kern="1200" dirty="0">
                        <a:solidFill>
                          <a:srgbClr val="00009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  <a:tr h="370742">
                <a:tc>
                  <a:txBody>
                    <a:bodyPr/>
                    <a:lstStyle/>
                    <a:p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solidFill>
                          <a:srgbClr val="000090"/>
                        </a:solidFill>
                        <a:latin typeface="Arial"/>
                        <a:cs typeface="Arial"/>
                      </a:endParaRPr>
                    </a:p>
                  </a:txBody>
                  <a:tcPr marL="91430" marR="91430" marT="45708" marB="45708"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" name="Titolo 1"/>
          <p:cNvSpPr txBox="1">
            <a:spLocks/>
          </p:cNvSpPr>
          <p:nvPr/>
        </p:nvSpPr>
        <p:spPr bwMode="auto">
          <a:xfrm>
            <a:off x="683568" y="6008687"/>
            <a:ext cx="82296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45719" tIns="45720" rIns="45719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MS PGothic" pitchFamily="34" charset="-128"/>
                <a:cs typeface="+mn-cs"/>
                <a:sym typeface="Calisto MT" charset="0"/>
              </a:defRPr>
            </a:lvl5pPr>
            <a:lvl6pPr indent="4572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6pPr>
            <a:lvl7pPr indent="9144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7pPr>
            <a:lvl8pPr indent="13716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8pPr>
            <a:lvl9pPr indent="1828800" algn="ctr">
              <a:defRPr sz="480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lt"/>
                <a:ea typeface="+mn-ea"/>
                <a:cs typeface="+mn-cs"/>
                <a:sym typeface="Calisto MT"/>
              </a:defRPr>
            </a:lvl9pPr>
          </a:lstStyle>
          <a:p>
            <a:pPr algn="r">
              <a:defRPr/>
            </a:pP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Boffelli </a:t>
            </a:r>
            <a:r>
              <a:rPr lang="it-IT" sz="1400" b="1" dirty="0" err="1" smtClean="0">
                <a:solidFill>
                  <a:srgbClr val="000090"/>
                </a:solidFill>
                <a:latin typeface="Arial" charset="0"/>
                <a:cs typeface="Arial" charset="0"/>
              </a:rPr>
              <a:t>S</a:t>
            </a:r>
            <a:r>
              <a:rPr lang="it-IT" sz="1400" b="1" dirty="0" smtClean="0">
                <a:solidFill>
                  <a:srgbClr val="000090"/>
                </a:solidFill>
                <a:latin typeface="Arial" charset="0"/>
                <a:cs typeface="Arial" charset="0"/>
              </a:rPr>
              <a:t>, Libassi P. Psicogeriatria, 2013</a:t>
            </a:r>
            <a:endParaRPr lang="it-IT" sz="1400" b="1" dirty="0" smtClean="0">
              <a:solidFill>
                <a:srgbClr val="00009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143825"/>
      </p:ext>
    </p:extLst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ottotitolo 2"/>
          <p:cNvSpPr>
            <a:spLocks noGrp="1"/>
          </p:cNvSpPr>
          <p:nvPr>
            <p:ph type="subTitle" idx="1"/>
          </p:nvPr>
        </p:nvSpPr>
        <p:spPr>
          <a:xfrm>
            <a:off x="250825" y="260350"/>
            <a:ext cx="8496300" cy="5761038"/>
          </a:xfrm>
        </p:spPr>
        <p:txBody>
          <a:bodyPr/>
          <a:lstStyle/>
          <a:p>
            <a:pPr algn="l">
              <a:defRPr/>
            </a:pPr>
            <a:r>
              <a:rPr lang="it-IT" b="1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 bisogni (non espressi)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La paura (ignoto percorso e prognosi, quali servizi, a chi rivolgersi e quando)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La vergogna del confronto da prima ad ora (e l’isolamento,</a:t>
            </a:r>
            <a:r>
              <a:rPr lang="it-IT" altLang="ja-JP" dirty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 </a:t>
            </a: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anche dai familiari)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Lo stigma della malattia (è trasmissibile?)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La vita sconvolta nei ritmi (diurni, la gestione delle attività di vita, i festivi, le vacanze, la guida dell’auto)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Le gite, per lo più nell’ambulatorio medico (già che siamo stati qui in ambulatorio, ne approfittiamo per mangiare fuori..) </a:t>
            </a:r>
          </a:p>
          <a:p>
            <a:pPr algn="l">
              <a:defRPr/>
            </a:pPr>
            <a:r>
              <a:rPr lang="it-IT" altLang="ja-JP" dirty="0" smtClean="0">
                <a:solidFill>
                  <a:srgbClr val="000090"/>
                </a:solidFill>
                <a:latin typeface="Arial" charset="0"/>
                <a:ea typeface="MS PGothic" charset="0"/>
                <a:cs typeface="Arial" charset="0"/>
              </a:rPr>
              <a:t>Il caregiver che si trascura (e si ammala)</a:t>
            </a:r>
            <a:endParaRPr lang="it-IT" altLang="ja-JP" dirty="0">
              <a:solidFill>
                <a:srgbClr val="000090"/>
              </a:solidFill>
              <a:latin typeface="Arial" charset="0"/>
              <a:ea typeface="MS PGothic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52924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B5A60"/>
      </a:accent1>
      <a:accent2>
        <a:srgbClr val="9C5238"/>
      </a:accent2>
      <a:accent3>
        <a:srgbClr val="FFFFFF"/>
      </a:accent3>
      <a:accent4>
        <a:srgbClr val="000000"/>
      </a:accent4>
      <a:accent5>
        <a:srgbClr val="B1B5B6"/>
      </a:accent5>
      <a:accent6>
        <a:srgbClr val="8D4A33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Calisto MT"/>
        <a:ea typeface="Calisto MT"/>
        <a:cs typeface="Calisto MT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B5A60"/>
          </a:solidFill>
          <a:prstDash val="solid"/>
          <a:round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B5A60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B5A60"/>
      </a:accent1>
      <a:accent2>
        <a:srgbClr val="9C5238"/>
      </a:accent2>
      <a:accent3>
        <a:srgbClr val="FFFFFF"/>
      </a:accent3>
      <a:accent4>
        <a:srgbClr val="000000"/>
      </a:accent4>
      <a:accent5>
        <a:srgbClr val="B1B5B6"/>
      </a:accent5>
      <a:accent6>
        <a:srgbClr val="8D4A33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Calisto MT"/>
        <a:ea typeface="Calisto MT"/>
        <a:cs typeface="Calisto MT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B5A60"/>
          </a:solidFill>
          <a:prstDash val="solid"/>
          <a:round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B5A60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Calisto M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19572</TotalTime>
  <Words>1832</Words>
  <Application>Microsoft Macintosh PowerPoint</Application>
  <PresentationFormat>Presentazione su schermo (4:3)</PresentationFormat>
  <Paragraphs>337</Paragraphs>
  <Slides>43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4" baseType="lpstr">
      <vt:lpstr>Default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Risposte dei familiari al questionario sulla conoscenza della malattia– CDCD Poliambulanza di Brescia (n.68)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Caratteristiche dei pazienti (n.102) </vt:lpstr>
      <vt:lpstr>Caratteristiche dei familiari (n.102)</vt:lpstr>
      <vt:lpstr>Fattori correlati a burden e stress (R; p) </vt:lpstr>
      <vt:lpstr>Caratteristiche dei pazienti e familiari al follow up ad un anno</vt:lpstr>
      <vt:lpstr>Follow up a sei mesi (persi vs presenti) *= p&lt;.05</vt:lpstr>
      <vt:lpstr>Presentazione di PowerPoint</vt:lpstr>
      <vt:lpstr> Le esperienze italiane  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Caffè Alzheimer: come ottimizzare il tempo dedicato agli ospiti</dc:title>
  <dc:creator>Boffelli Stefano</dc:creator>
  <cp:lastModifiedBy>Stefano Boffelli</cp:lastModifiedBy>
  <cp:revision>195</cp:revision>
  <dcterms:modified xsi:type="dcterms:W3CDTF">2020-01-31T06:52:34Z</dcterms:modified>
</cp:coreProperties>
</file>