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385" r:id="rId6"/>
    <p:sldId id="260" r:id="rId7"/>
    <p:sldId id="386" r:id="rId8"/>
    <p:sldId id="262" r:id="rId9"/>
    <p:sldId id="387" r:id="rId10"/>
    <p:sldId id="388" r:id="rId11"/>
    <p:sldId id="263" r:id="rId12"/>
    <p:sldId id="389" r:id="rId13"/>
    <p:sldId id="261" r:id="rId14"/>
    <p:sldId id="265" r:id="rId15"/>
    <p:sldId id="390" r:id="rId16"/>
    <p:sldId id="391" r:id="rId17"/>
    <p:sldId id="264" r:id="rId18"/>
    <p:sldId id="266" r:id="rId19"/>
    <p:sldId id="267" r:id="rId20"/>
    <p:sldId id="268" r:id="rId21"/>
    <p:sldId id="392" r:id="rId22"/>
    <p:sldId id="269" r:id="rId23"/>
    <p:sldId id="270" r:id="rId24"/>
    <p:sldId id="271" r:id="rId25"/>
    <p:sldId id="272" r:id="rId26"/>
    <p:sldId id="273" r:id="rId27"/>
    <p:sldId id="393" r:id="rId28"/>
    <p:sldId id="394" r:id="rId29"/>
    <p:sldId id="381" r:id="rId30"/>
    <p:sldId id="395" r:id="rId31"/>
    <p:sldId id="377" r:id="rId32"/>
    <p:sldId id="399" r:id="rId33"/>
    <p:sldId id="400" r:id="rId34"/>
    <p:sldId id="401" r:id="rId35"/>
    <p:sldId id="402" r:id="rId36"/>
    <p:sldId id="368" r:id="rId37"/>
    <p:sldId id="370" r:id="rId38"/>
    <p:sldId id="383" r:id="rId39"/>
    <p:sldId id="384" r:id="rId40"/>
    <p:sldId id="372" r:id="rId41"/>
    <p:sldId id="397" r:id="rId42"/>
    <p:sldId id="371" r:id="rId43"/>
    <p:sldId id="398" r:id="rId44"/>
    <p:sldId id="396" r:id="rId45"/>
    <p:sldId id="378" r:id="rId46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5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3399"/>
    <a:srgbClr val="FF9900"/>
    <a:srgbClr val="FF99FF"/>
    <a:srgbClr val="FFCCCC"/>
    <a:srgbClr val="5B9BD5"/>
    <a:srgbClr val="CC3399"/>
    <a:srgbClr val="66FF66"/>
    <a:srgbClr val="99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31" autoAdjust="0"/>
    <p:restoredTop sz="86076" autoAdjust="0"/>
  </p:normalViewPr>
  <p:slideViewPr>
    <p:cSldViewPr snapToGrid="0">
      <p:cViewPr varScale="1">
        <p:scale>
          <a:sx n="73" d="100"/>
          <a:sy n="73" d="100"/>
        </p:scale>
        <p:origin x="605" y="106"/>
      </p:cViewPr>
      <p:guideLst>
        <p:guide orient="horz" pos="2115"/>
        <p:guide pos="359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oglio_di_lavoro_di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Foglio_di_lavoro_di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Foglio_di_lavoro_di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Francesca\Desktop\FRANCESCA\LAVORO\SAN%20MATTEO\FRAGILITA%20COGNITIVA%20E%20DEMENZA\DATI%20GENERALE%20PROGETTO%20DEMENZE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C:\Users\Francesca\Desktop\FRANCESCA\LAVORO\SAN%20MATTEO\FRAGILITA%20COGNITIVA%20E%20DEMENZA\DATI%20GENERALE%20PROGETTO%20DEMENZE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3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oglio_di_lavoro_di_Microsoft_Excel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Foglio3!$B$15</c:f>
              <c:strCache>
                <c:ptCount val="1"/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Foglio3!$C$1:$K$1</c:f>
              <c:strCache>
                <c:ptCount val="9"/>
                <c:pt idx="0">
                  <c:v>Lo strumento è utile per far emergere contenuti autobiografici ed emotivi</c:v>
                </c:pt>
                <c:pt idx="1">
                  <c:v>Lo strumento è utile per favorire la condivisione di esperienze tra utenti della RSA</c:v>
                </c:pt>
                <c:pt idx="2">
                  <c:v>Lo stumento è di semplice somministrazione</c:v>
                </c:pt>
                <c:pt idx="3">
                  <c:v>Lo strumento puo' essere somministrato ad utenti di moderata compromissione cognitiva.</c:v>
                </c:pt>
                <c:pt idx="4">
                  <c:v>Lo strumento puo essere
 somministrato 
a gruppi eterogenei 
di utenti 
con patologie 
di varia gravità</c:v>
                </c:pt>
                <c:pt idx="5">
                  <c:v>Lo strumento puo' 
essere usato 
solo con utenti 
preservati 
cognitivamente</c:v>
                </c:pt>
                <c:pt idx="6">
                  <c:v>Non è possibile inserire lo strumento nel calendario delle attività</c:v>
                </c:pt>
                <c:pt idx="7">
                  <c:v>Ritengo che lo strumento rappresenti una adeguata integrazione delle attività già esistenti in RSA</c:v>
                </c:pt>
                <c:pt idx="8">
                  <c:v>Lo strumento non aggiunge niente di nuovo alle attività gia in uso in RSA</c:v>
                </c:pt>
              </c:strCache>
            </c:strRef>
          </c:cat>
          <c:val>
            <c:numRef>
              <c:f>Foglio3!$C$15:$K$15</c:f>
              <c:numCache>
                <c:formatCode>General</c:formatCode>
                <c:ptCount val="9"/>
                <c:pt idx="0">
                  <c:v>4.4615384615384617</c:v>
                </c:pt>
                <c:pt idx="1">
                  <c:v>4.2307692307692308</c:v>
                </c:pt>
                <c:pt idx="2">
                  <c:v>3.6923076923076925</c:v>
                </c:pt>
                <c:pt idx="3">
                  <c:v>4.3076923076923075</c:v>
                </c:pt>
                <c:pt idx="4">
                  <c:v>3.3076923076923075</c:v>
                </c:pt>
                <c:pt idx="5">
                  <c:v>2.6923076923076925</c:v>
                </c:pt>
                <c:pt idx="6">
                  <c:v>1.1538461538461537</c:v>
                </c:pt>
                <c:pt idx="7">
                  <c:v>4.4615384615384617</c:v>
                </c:pt>
                <c:pt idx="8" formatCode="0.00000000">
                  <c:v>1.6153846153846154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1B-4779-8A61-B7846B75E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96159376"/>
        <c:axId val="396164624"/>
      </c:barChart>
      <c:catAx>
        <c:axId val="396159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96164624"/>
        <c:crosses val="autoZero"/>
        <c:auto val="1"/>
        <c:lblAlgn val="ctr"/>
        <c:lblOffset val="100"/>
        <c:noMultiLvlLbl val="0"/>
      </c:catAx>
      <c:valAx>
        <c:axId val="396164624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39615937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19050" cap="flat" cmpd="sng" algn="ctr">
      <a:solidFill>
        <a:srgbClr val="FF9933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it-IT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 dirty="0"/>
              <a:t>BRAINER DI GRUPPO</a:t>
            </a:r>
          </a:p>
          <a:p>
            <a:pPr>
              <a:defRPr/>
            </a:pPr>
            <a:r>
              <a:rPr lang="it-IT" dirty="0"/>
              <a:t>(Punteggio medio)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F52-4E85-82A4-710F4BB345B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'brainer gruppo'!$G$1:$H$2</c:f>
              <c:multiLvlStrCache>
                <c:ptCount val="2"/>
                <c:lvl>
                  <c:pt idx="0">
                    <c:v>PRE</c:v>
                  </c:pt>
                  <c:pt idx="1">
                    <c:v>POST</c:v>
                  </c:pt>
                </c:lvl>
                <c:lvl>
                  <c:pt idx="0">
                    <c:v>ACE-R</c:v>
                  </c:pt>
                </c:lvl>
              </c:multiLvlStrCache>
            </c:multiLvlStrRef>
          </c:cat>
          <c:val>
            <c:numRef>
              <c:f>'brainer gruppo'!$G$71:$H$71</c:f>
              <c:numCache>
                <c:formatCode>General</c:formatCode>
                <c:ptCount val="2"/>
                <c:pt idx="0">
                  <c:v>73.765735294117675</c:v>
                </c:pt>
                <c:pt idx="1">
                  <c:v>76.765671641791045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52-4E85-82A4-710F4BB345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83701776"/>
        <c:axId val="583699808"/>
      </c:barChart>
      <c:catAx>
        <c:axId val="583701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83699808"/>
        <c:crosses val="autoZero"/>
        <c:auto val="1"/>
        <c:lblAlgn val="ctr"/>
        <c:lblOffset val="100"/>
        <c:noMultiLvlLbl val="0"/>
      </c:catAx>
      <c:valAx>
        <c:axId val="583699808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83701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25400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600" b="1">
                <a:solidFill>
                  <a:sysClr val="windowText" lastClr="000000"/>
                </a:solidFill>
              </a:rPr>
              <a:t>BRAINER INDIVIDUALE</a:t>
            </a:r>
          </a:p>
          <a:p>
            <a:pPr>
              <a:defRPr sz="1600"/>
            </a:pPr>
            <a:r>
              <a:rPr lang="it-IT" sz="1600" b="1">
                <a:solidFill>
                  <a:sysClr val="windowText" lastClr="000000"/>
                </a:solidFill>
              </a:rPr>
              <a:t>(Punteggio medio)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1EA-4351-9CA6-1DEFB02B683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'brainer individuale'!$G$1:$H$2</c:f>
              <c:multiLvlStrCache>
                <c:ptCount val="2"/>
                <c:lvl>
                  <c:pt idx="0">
                    <c:v>PRE</c:v>
                  </c:pt>
                  <c:pt idx="1">
                    <c:v>POST</c:v>
                  </c:pt>
                </c:lvl>
                <c:lvl>
                  <c:pt idx="0">
                    <c:v>ACE-R</c:v>
                  </c:pt>
                </c:lvl>
              </c:multiLvlStrCache>
            </c:multiLvlStrRef>
          </c:cat>
          <c:val>
            <c:numRef>
              <c:f>'brainer individuale'!$G$14:$H$14</c:f>
              <c:numCache>
                <c:formatCode>General</c:formatCode>
                <c:ptCount val="2"/>
                <c:pt idx="0">
                  <c:v>54.760000000000012</c:v>
                </c:pt>
                <c:pt idx="1">
                  <c:v>62.680999999999997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EA-4351-9CA6-1DEFB02B68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86679032"/>
        <c:axId val="586675752"/>
      </c:barChart>
      <c:catAx>
        <c:axId val="586679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86675752"/>
        <c:crosses val="autoZero"/>
        <c:auto val="1"/>
        <c:lblAlgn val="ctr"/>
        <c:lblOffset val="100"/>
        <c:noMultiLvlLbl val="0"/>
      </c:catAx>
      <c:valAx>
        <c:axId val="586675752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86679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25400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ACE-R  </a:t>
            </a:r>
          </a:p>
          <a:p>
            <a:pPr>
              <a:defRPr/>
            </a:pPr>
            <a:r>
              <a:rPr lang="it-IT"/>
              <a:t>DOMINI COGNITIVI</a:t>
            </a:r>
          </a:p>
          <a:p>
            <a:pPr>
              <a:defRPr/>
            </a:pPr>
            <a:r>
              <a:rPr lang="it-IT"/>
              <a:t>Brainer di gruppo</a:t>
            </a:r>
          </a:p>
        </c:rich>
      </c:tx>
      <c:layout>
        <c:manualLayout>
          <c:xMode val="edge"/>
          <c:yMode val="edge"/>
          <c:x val="0.35232109178218596"/>
          <c:y val="1.06935559621362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CCF-43FE-B108-8E1B5811412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CCF-43FE-B108-8E1B58114126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CCF-43FE-B108-8E1B58114126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CCF-43FE-B108-8E1B58114126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CCF-43FE-B108-8E1B58114126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7CCF-43FE-B108-8E1B58114126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7CCF-43FE-B108-8E1B58114126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7CCF-43FE-B108-8E1B58114126}"/>
              </c:ext>
            </c:extLst>
          </c:dPt>
          <c:dPt>
            <c:idx val="8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7CCF-43FE-B108-8E1B58114126}"/>
              </c:ext>
            </c:extLst>
          </c:dPt>
          <c:dPt>
            <c:idx val="9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7CCF-43FE-B108-8E1B5811412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'ACE-R'!$C$2:$L$2</c:f>
              <c:strCache>
                <c:ptCount val="9"/>
                <c:pt idx="0">
                  <c:v>Attenzione /Orientamento</c:v>
                </c:pt>
                <c:pt idx="2">
                  <c:v>Memoria</c:v>
                </c:pt>
                <c:pt idx="4">
                  <c:v>Fluenza</c:v>
                </c:pt>
                <c:pt idx="6">
                  <c:v>Linguaggio</c:v>
                </c:pt>
                <c:pt idx="8">
                  <c:v>Visuospaziale </c:v>
                </c:pt>
              </c:strCache>
            </c:strRef>
          </c:cat>
          <c:val>
            <c:numRef>
              <c:f>'ACE-R'!$C$51:$L$51</c:f>
              <c:numCache>
                <c:formatCode>General</c:formatCode>
                <c:ptCount val="10"/>
                <c:pt idx="0">
                  <c:v>14.838936170212763</c:v>
                </c:pt>
                <c:pt idx="1">
                  <c:v>15.061521739130432</c:v>
                </c:pt>
                <c:pt idx="2">
                  <c:v>16.295744680851062</c:v>
                </c:pt>
                <c:pt idx="3">
                  <c:v>17.142391304347825</c:v>
                </c:pt>
                <c:pt idx="4">
                  <c:v>7.2940425531914901</c:v>
                </c:pt>
                <c:pt idx="5">
                  <c:v>7.2271739130434796</c:v>
                </c:pt>
                <c:pt idx="6">
                  <c:v>22.338478260869554</c:v>
                </c:pt>
                <c:pt idx="7">
                  <c:v>22.680888888888877</c:v>
                </c:pt>
                <c:pt idx="8">
                  <c:v>11.958085106382988</c:v>
                </c:pt>
                <c:pt idx="9">
                  <c:v>12.088000000000008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7CCF-43FE-B108-8E1B5811412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77030872"/>
        <c:axId val="477031200"/>
      </c:barChart>
      <c:catAx>
        <c:axId val="477030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7031200"/>
        <c:crosses val="autoZero"/>
        <c:auto val="1"/>
        <c:lblAlgn val="ctr"/>
        <c:lblOffset val="100"/>
        <c:noMultiLvlLbl val="0"/>
      </c:catAx>
      <c:valAx>
        <c:axId val="477031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7030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25400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ACE-R </a:t>
            </a:r>
          </a:p>
          <a:p>
            <a:pPr>
              <a:defRPr/>
            </a:pPr>
            <a:r>
              <a:rPr lang="it-IT"/>
              <a:t>DOMINI COGNITIVI</a:t>
            </a:r>
          </a:p>
          <a:p>
            <a:pPr>
              <a:defRPr/>
            </a:pPr>
            <a:r>
              <a:rPr lang="it-IT"/>
              <a:t>Brainer Individuale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99B8-455F-B2DC-B2623435516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9B8-455F-B2DC-B26234355169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B8-455F-B2DC-B26234355169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9B8-455F-B2DC-B26234355169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9B8-455F-B2DC-B26234355169}"/>
              </c:ext>
            </c:extLst>
          </c:dPt>
          <c:dPt>
            <c:idx val="5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9B8-455F-B2DC-B26234355169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99B8-455F-B2DC-B26234355169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99B8-455F-B2DC-B26234355169}"/>
              </c:ext>
            </c:extLst>
          </c:dPt>
          <c:dPt>
            <c:idx val="8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99B8-455F-B2DC-B26234355169}"/>
              </c:ext>
            </c:extLst>
          </c:dPt>
          <c:dPt>
            <c:idx val="9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99B8-455F-B2DC-B2623435516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'ACE-R'!$C$2:$L$2</c:f>
              <c:strCache>
                <c:ptCount val="9"/>
                <c:pt idx="0">
                  <c:v>Attenzione /Orientamento</c:v>
                </c:pt>
                <c:pt idx="2">
                  <c:v>Memoria</c:v>
                </c:pt>
                <c:pt idx="4">
                  <c:v>Fluenza</c:v>
                </c:pt>
                <c:pt idx="6">
                  <c:v>Linguaggio</c:v>
                </c:pt>
                <c:pt idx="8">
                  <c:v>Visuospaziale </c:v>
                </c:pt>
              </c:strCache>
            </c:strRef>
          </c:cat>
          <c:val>
            <c:numRef>
              <c:f>'ACE-R'!$C$63:$L$63</c:f>
              <c:numCache>
                <c:formatCode>General</c:formatCode>
                <c:ptCount val="10"/>
                <c:pt idx="0">
                  <c:v>13.694198581560284</c:v>
                </c:pt>
                <c:pt idx="1">
                  <c:v>14.353898221343877</c:v>
                </c:pt>
                <c:pt idx="2">
                  <c:v>14.175905437352252</c:v>
                </c:pt>
                <c:pt idx="3">
                  <c:v>15.441190711462458</c:v>
                </c:pt>
                <c:pt idx="4">
                  <c:v>6.7416453900709206</c:v>
                </c:pt>
                <c:pt idx="5">
                  <c:v>6.6149357707509884</c:v>
                </c:pt>
                <c:pt idx="6">
                  <c:v>21.172632850241538</c:v>
                </c:pt>
                <c:pt idx="7">
                  <c:v>22.231383838383831</c:v>
                </c:pt>
                <c:pt idx="8">
                  <c:v>11.738179669030739</c:v>
                </c:pt>
                <c:pt idx="9">
                  <c:v>11.767000000000007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99B8-455F-B2DC-B2623435516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77026936"/>
        <c:axId val="477032512"/>
      </c:barChart>
      <c:catAx>
        <c:axId val="477026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7032512"/>
        <c:crosses val="autoZero"/>
        <c:auto val="1"/>
        <c:lblAlgn val="ctr"/>
        <c:lblOffset val="100"/>
        <c:noMultiLvlLbl val="0"/>
      </c:catAx>
      <c:valAx>
        <c:axId val="477032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77026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25400" cap="flat" cmpd="sng" algn="ctr">
      <a:solidFill>
        <a:srgbClr val="0070C0"/>
      </a:solidFill>
      <a:round/>
    </a:ln>
    <a:effectLst/>
  </c:spPr>
  <c:txPr>
    <a:bodyPr/>
    <a:lstStyle/>
    <a:p>
      <a:pPr>
        <a:defRPr/>
      </a:pPr>
      <a:endParaRPr lang="it-IT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BAULE DEI RICORDI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'baule dei ricordi gruppo'!$I$1:$I$2</c:f>
              <c:strCache>
                <c:ptCount val="2"/>
                <c:pt idx="0">
                  <c:v>CSDD</c:v>
                </c:pt>
                <c:pt idx="1">
                  <c:v>PRE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'baule dei ricordi gruppo'!$I$14</c:f>
              <c:numCache>
                <c:formatCode>General</c:formatCode>
                <c:ptCount val="1"/>
                <c:pt idx="0">
                  <c:v>5.833333333333333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33-40F3-84C9-742D6EA0B597}"/>
            </c:ext>
          </c:extLst>
        </c:ser>
        <c:ser>
          <c:idx val="1"/>
          <c:order val="1"/>
          <c:tx>
            <c:strRef>
              <c:f>'baule dei ricordi gruppo'!$J$1:$J$2</c:f>
              <c:strCache>
                <c:ptCount val="2"/>
                <c:pt idx="0">
                  <c:v>CSDD</c:v>
                </c:pt>
                <c:pt idx="1">
                  <c:v>POST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'baule dei ricordi gruppo'!$J$14</c:f>
              <c:numCache>
                <c:formatCode>General</c:formatCode>
                <c:ptCount val="1"/>
                <c:pt idx="0">
                  <c:v>5.333333333333333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F33-40F3-84C9-742D6EA0B597}"/>
            </c:ext>
          </c:extLst>
        </c:ser>
        <c:ser>
          <c:idx val="2"/>
          <c:order val="2"/>
          <c:tx>
            <c:strRef>
              <c:f>'baule dei ricordi gruppo'!$K$1:$K$2</c:f>
              <c:strCache>
                <c:ptCount val="2"/>
                <c:pt idx="0">
                  <c:v>NPI</c:v>
                </c:pt>
                <c:pt idx="1">
                  <c:v>PRE</c:v>
                </c:pt>
              </c:strCache>
            </c:strRef>
          </c:tx>
          <c:spPr>
            <a:solidFill>
              <a:srgbClr val="FF9933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'baule dei ricordi gruppo'!$K$14</c:f>
              <c:numCache>
                <c:formatCode>General</c:formatCode>
                <c:ptCount val="1"/>
                <c:pt idx="0">
                  <c:v>7.6363636363636367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F33-40F3-84C9-742D6EA0B597}"/>
            </c:ext>
          </c:extLst>
        </c:ser>
        <c:ser>
          <c:idx val="3"/>
          <c:order val="3"/>
          <c:tx>
            <c:strRef>
              <c:f>'baule dei ricordi gruppo'!$L$1:$L$2</c:f>
              <c:strCache>
                <c:ptCount val="2"/>
                <c:pt idx="0">
                  <c:v>NPI</c:v>
                </c:pt>
                <c:pt idx="1">
                  <c:v>POST</c:v>
                </c:pt>
              </c:strCache>
            </c:strRef>
          </c:tx>
          <c:spPr>
            <a:solidFill>
              <a:srgbClr val="FF9933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'baule dei ricordi gruppo'!$L$14</c:f>
              <c:numCache>
                <c:formatCode>General</c:formatCode>
                <c:ptCount val="1"/>
                <c:pt idx="0">
                  <c:v>6.9090909090909092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F33-40F3-84C9-742D6EA0B59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46597984"/>
        <c:axId val="446593392"/>
      </c:barChart>
      <c:catAx>
        <c:axId val="446597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46593392"/>
        <c:crosses val="autoZero"/>
        <c:auto val="1"/>
        <c:lblAlgn val="ctr"/>
        <c:lblOffset val="100"/>
        <c:noMultiLvlLbl val="0"/>
      </c:catAx>
      <c:valAx>
        <c:axId val="44659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46597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25400">
      <a:solidFill>
        <a:srgbClr val="FF9933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DOLL THERAPY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3.0555555555555555E-2"/>
          <c:y val="0.19631999125109365"/>
          <c:w val="0.93888888888888888"/>
          <c:h val="0.61228310002916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'doll therapy'!$G$1:$G$2</c:f>
              <c:strCache>
                <c:ptCount val="2"/>
                <c:pt idx="0">
                  <c:v>NPI</c:v>
                </c:pt>
                <c:pt idx="1">
                  <c:v>PRE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FF3399"/>
              </a:soli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5137-485D-96EC-76DBB9415E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'doll therapy'!$G$14</c:f>
              <c:numCache>
                <c:formatCode>General</c:formatCode>
                <c:ptCount val="1"/>
                <c:pt idx="0">
                  <c:v>19.399999999999999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37-485D-96EC-76DBB9415EA5}"/>
            </c:ext>
          </c:extLst>
        </c:ser>
        <c:ser>
          <c:idx val="1"/>
          <c:order val="1"/>
          <c:tx>
            <c:strRef>
              <c:f>'doll therapy'!$H$1:$H$2</c:f>
              <c:strCache>
                <c:ptCount val="2"/>
                <c:pt idx="0">
                  <c:v>NPI</c:v>
                </c:pt>
                <c:pt idx="1">
                  <c:v>POST</c:v>
                </c:pt>
              </c:strCache>
            </c:strRef>
          </c:tx>
          <c:spPr>
            <a:solidFill>
              <a:srgbClr val="FFCCCC"/>
            </a:solidFill>
            <a:ln>
              <a:noFill/>
            </a:ln>
            <a:effectLst>
              <a:outerShdw blurRad="38100" dist="25400" dir="5400000" rotWithShape="0">
                <a:srgbClr val="000000">
                  <a:alpha val="3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FF99FF"/>
              </a:soli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137-485D-96EC-76DBB9415EA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'doll therapy'!$H$14</c:f>
              <c:numCache>
                <c:formatCode>General</c:formatCode>
                <c:ptCount val="1"/>
                <c:pt idx="0">
                  <c:v>15.6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37-485D-96EC-76DBB9415E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14677008"/>
        <c:axId val="514674384"/>
      </c:barChart>
      <c:catAx>
        <c:axId val="51467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14674384"/>
        <c:crosses val="autoZero"/>
        <c:auto val="1"/>
        <c:lblAlgn val="ctr"/>
        <c:lblOffset val="100"/>
        <c:noMultiLvlLbl val="0"/>
      </c:catAx>
      <c:valAx>
        <c:axId val="514674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14677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25400">
      <a:solidFill>
        <a:srgbClr val="FF3399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0.209</cdr:x>
      <cdr:y>0</cdr:y>
    </cdr:from>
    <cdr:to>
      <cdr:x>0.87986</cdr:x>
      <cdr:y>0.17061</cdr:y>
    </cdr:to>
    <cdr:sp macro="" textlink="">
      <cdr:nvSpPr>
        <cdr:cNvPr id="2" name="Rettangolo 1">
          <a:extLst xmlns:a="http://schemas.openxmlformats.org/drawingml/2006/main">
            <a:ext uri="{FF2B5EF4-FFF2-40B4-BE49-F238E27FC236}">
              <a16:creationId xmlns:a16="http://schemas.microsoft.com/office/drawing/2014/main" id="{4C4B2B73-36D8-44A0-A26C-7CF1152FD58A}"/>
            </a:ext>
          </a:extLst>
        </cdr:cNvPr>
        <cdr:cNvSpPr/>
      </cdr:nvSpPr>
      <cdr:spPr>
        <a:xfrm xmlns:a="http://schemas.openxmlformats.org/drawingml/2006/main">
          <a:off x="955542" y="0"/>
          <a:ext cx="3067183" cy="46801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it-IT" sz="2400" b="0" cap="none" spc="0">
              <a:ln w="0"/>
              <a:solidFill>
                <a:schemeClr val="accent2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BAULE DEI RICORDI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F7C6E-A0AA-41EA-97AF-6A10AA6D181D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54CED-E3E6-4021-BB7F-B943ED1003C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8925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54CED-E3E6-4021-BB7F-B943ED1003CF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4303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54CED-E3E6-4021-BB7F-B943ED1003CF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604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54CED-E3E6-4021-BB7F-B943ED1003CF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0377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54CED-E3E6-4021-BB7F-B943ED1003CF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718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454CED-E3E6-4021-BB7F-B943ED1003CF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0017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54CED-E3E6-4021-BB7F-B943ED1003CF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9896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0416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1883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2894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8409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6918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077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1872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716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86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69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18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815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7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7679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0457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350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6FCC7-8433-4823-A6CD-EFCD9ABE9BDF}" type="datetimeFigureOut">
              <a:rPr lang="it-IT" smtClean="0"/>
              <a:pPr/>
              <a:t>28/01/2020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684507-E485-4D51-B5D4-BC4F8824D83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183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C:\Users\roberto.rovati\AppData\Local\Microsoft\Windows\INetCache\Content.Outlook\RGLJM1J2\FIRMAgrandeSENZAPAYOFF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703614"/>
            <a:ext cx="4309241" cy="12559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4" descr="Risultati immagini per ats milano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Titolo 1"/>
          <p:cNvSpPr>
            <a:spLocks noGrp="1"/>
          </p:cNvSpPr>
          <p:nvPr>
            <p:ph type="ctrTitle"/>
          </p:nvPr>
        </p:nvSpPr>
        <p:spPr>
          <a:xfrm>
            <a:off x="1473200" y="360421"/>
            <a:ext cx="9144000" cy="1011237"/>
          </a:xfrm>
        </p:spPr>
        <p:txBody>
          <a:bodyPr>
            <a:normAutofit fontScale="90000"/>
          </a:bodyPr>
          <a:lstStyle/>
          <a:p>
            <a:r>
              <a:rPr lang="it-IT" sz="5400" dirty="0">
                <a:solidFill>
                  <a:srgbClr val="002060"/>
                </a:solidFill>
                <a:latin typeface="+mn-lt"/>
              </a:rPr>
              <a:t>Decadimento cognitivo e Demenza</a:t>
            </a:r>
          </a:p>
        </p:txBody>
      </p:sp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3140074" y="1279396"/>
            <a:ext cx="5810251" cy="1655762"/>
          </a:xfrm>
        </p:spPr>
        <p:txBody>
          <a:bodyPr>
            <a:normAutofit/>
          </a:bodyPr>
          <a:lstStyle/>
          <a:p>
            <a:pPr algn="ctr"/>
            <a:r>
              <a:rPr lang="it-IT" sz="2000" b="1" u="sng" dirty="0">
                <a:solidFill>
                  <a:srgbClr val="002060"/>
                </a:solidFill>
              </a:rPr>
              <a:t>Progetto </a:t>
            </a:r>
            <a:r>
              <a:rPr lang="it-IT" sz="2000" b="1" u="sng" dirty="0" err="1">
                <a:solidFill>
                  <a:srgbClr val="002060"/>
                </a:solidFill>
              </a:rPr>
              <a:t>Gheron</a:t>
            </a:r>
            <a:r>
              <a:rPr lang="it-IT" sz="2000" b="1" u="sng" dirty="0">
                <a:solidFill>
                  <a:srgbClr val="002060"/>
                </a:solidFill>
              </a:rPr>
              <a:t>: </a:t>
            </a:r>
          </a:p>
          <a:p>
            <a:pPr algn="ctr"/>
            <a:r>
              <a:rPr lang="it-IT" sz="2000" b="1" u="sng" dirty="0">
                <a:solidFill>
                  <a:srgbClr val="002060"/>
                </a:solidFill>
              </a:rPr>
              <a:t>test di screening e terapie non farmacologiche in RSA</a:t>
            </a:r>
          </a:p>
        </p:txBody>
      </p:sp>
      <p:pic>
        <p:nvPicPr>
          <p:cNvPr id="1030" name="Picture 6" descr="Image result for decadimento cognitivo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917" y="2416853"/>
            <a:ext cx="5514434" cy="344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823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240174" y="874942"/>
            <a:ext cx="2237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2040082" y="1940421"/>
            <a:ext cx="8290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u="sng" dirty="0"/>
              <a:t>Principali criteri clinici per MCI</a:t>
            </a:r>
            <a:r>
              <a:rPr lang="it-IT" sz="2000" dirty="0"/>
              <a:t>:</a:t>
            </a:r>
          </a:p>
          <a:p>
            <a:endParaRPr lang="it-IT" sz="2000" dirty="0"/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Evidenza di un </a:t>
            </a:r>
            <a:r>
              <a:rPr lang="it-IT" sz="2000" b="1" dirty="0"/>
              <a:t>cambiamento nella sfera cognitiva</a:t>
            </a:r>
            <a:r>
              <a:rPr lang="it-IT" sz="2000" dirty="0"/>
              <a:t>, rispetto ad un livello precedente (questo cambiamento può essere espresso dal paziente stesso, da una persona che lo conosce bene o da un medico esperto che osserva il paziente). 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Evidenza di una </a:t>
            </a:r>
            <a:r>
              <a:rPr lang="it-IT" sz="2000" b="1" dirty="0"/>
              <a:t>prestazione deficitaria in una o più funzioni cognitive</a:t>
            </a:r>
            <a:r>
              <a:rPr lang="it-IT" sz="2000" dirty="0"/>
              <a:t>, maggiore di quanto ci si possa aspettare in considerazione dell’età e del background del paziente. 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Evidenza di un </a:t>
            </a:r>
            <a:r>
              <a:rPr lang="it-IT" sz="2000" b="1" dirty="0"/>
              <a:t>impatto non significativo sul funzionamento sociale e lavorativo</a:t>
            </a:r>
            <a:r>
              <a:rPr lang="it-IT" sz="2000" dirty="0"/>
              <a:t> del paziente. 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Presenza di una </a:t>
            </a:r>
            <a:r>
              <a:rPr lang="it-IT" sz="2000" b="1" dirty="0"/>
              <a:t>compromissione a carico di qualsiasi dominio cognitivo</a:t>
            </a:r>
            <a:r>
              <a:rPr lang="it-IT" sz="2000" dirty="0"/>
              <a:t>, inclusa la memoria, le funzioni esecutive, l’attenzione, il linguaggio e le funzioni </a:t>
            </a:r>
            <a:r>
              <a:rPr lang="it-IT" sz="2000" dirty="0" err="1"/>
              <a:t>visuo</a:t>
            </a:r>
            <a:r>
              <a:rPr lang="it-IT" sz="2000" dirty="0"/>
              <a:t>-spaziali. </a:t>
            </a:r>
          </a:p>
        </p:txBody>
      </p:sp>
    </p:spTree>
    <p:extLst>
      <p:ext uri="{BB962C8B-B14F-4D97-AF65-F5344CB8AC3E}">
        <p14:creationId xmlns:p14="http://schemas.microsoft.com/office/powerpoint/2010/main" val="1983791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9" name="Picture 2" descr="Image result for immagini stilizzate crescita essere um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595" y="3265016"/>
            <a:ext cx="4241608" cy="238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ccia in giù 13"/>
          <p:cNvSpPr/>
          <p:nvPr/>
        </p:nvSpPr>
        <p:spPr>
          <a:xfrm rot="19439060">
            <a:off x="1234359" y="2317555"/>
            <a:ext cx="705862" cy="11043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88810" y="1705044"/>
            <a:ext cx="2237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2776166" y="1777416"/>
            <a:ext cx="7749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Statisticamente la condizione MCI corrisponde ad un punteggio ai test di 1.5 DS al di sotto della media. Questa condizione clinica spesso viene </a:t>
            </a:r>
            <a:r>
              <a:rPr lang="it-IT" sz="2000" b="1" dirty="0"/>
              <a:t>sottovalutata</a:t>
            </a:r>
            <a:r>
              <a:rPr lang="it-IT" sz="2000" dirty="0"/>
              <a:t>.</a:t>
            </a:r>
          </a:p>
          <a:p>
            <a:pPr algn="just"/>
            <a:r>
              <a:rPr lang="it-IT" sz="2000" dirty="0"/>
              <a:t>Dal punto di vista clinico esiste una casistica che propone una possibile evoluzione in termini patologici dell’MCI:</a:t>
            </a:r>
          </a:p>
          <a:p>
            <a:endParaRPr lang="it-IT" sz="2000" dirty="0"/>
          </a:p>
        </p:txBody>
      </p:sp>
      <p:pic>
        <p:nvPicPr>
          <p:cNvPr id="19" name="Segnaposto contenuto 4"/>
          <p:cNvPicPr>
            <a:picLocks noGrp="1" noChangeAspect="1"/>
          </p:cNvPicPr>
          <p:nvPr>
            <p:ph idx="1"/>
          </p:nvPr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86020" y="3444611"/>
            <a:ext cx="6875759" cy="2478107"/>
          </a:xfrm>
          <a:prstGeom prst="rect">
            <a:avLst/>
          </a:prstGeom>
          <a:solidFill>
            <a:srgbClr val="92D050"/>
          </a:solidFill>
        </p:spPr>
      </p:pic>
    </p:spTree>
    <p:extLst>
      <p:ext uri="{BB962C8B-B14F-4D97-AF65-F5344CB8AC3E}">
        <p14:creationId xmlns:p14="http://schemas.microsoft.com/office/powerpoint/2010/main" val="3965912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9" name="Picture 2" descr="Image result for immagini stilizzate crescita essere um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595" y="3265016"/>
            <a:ext cx="4241608" cy="238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reccia in giù 13"/>
          <p:cNvSpPr/>
          <p:nvPr/>
        </p:nvSpPr>
        <p:spPr>
          <a:xfrm rot="19439060">
            <a:off x="1234359" y="2317555"/>
            <a:ext cx="705862" cy="11043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88810" y="1640939"/>
            <a:ext cx="26873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DEMENZA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243526" y="1665377"/>
            <a:ext cx="774959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u="sng" dirty="0"/>
              <a:t>Disturbo </a:t>
            </a:r>
            <a:r>
              <a:rPr lang="it-IT" sz="2000" b="1" u="sng" dirty="0" err="1"/>
              <a:t>neurocognitivo</a:t>
            </a:r>
            <a:r>
              <a:rPr lang="it-IT" sz="2000" b="1" u="sng" dirty="0"/>
              <a:t> maggiore</a:t>
            </a:r>
            <a:r>
              <a:rPr lang="it-IT" sz="2000" dirty="0"/>
              <a:t>: deterioramento cognitivo complesso in cui vengono compromesse </a:t>
            </a:r>
            <a:r>
              <a:rPr lang="it-IT" sz="2000" b="1" dirty="0"/>
              <a:t>diverse facoltà mentali</a:t>
            </a:r>
            <a:r>
              <a:rPr lang="it-IT" sz="20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Memoria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Lettura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Scrittura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Parola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Conversazione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Ragionamento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Calcolo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Organizzazione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2000" b="1" dirty="0"/>
              <a:t>Pianificazione</a:t>
            </a:r>
          </a:p>
          <a:p>
            <a:pPr marL="342900" indent="-342900" algn="just"/>
            <a:r>
              <a:rPr lang="it-IT" sz="2000" dirty="0"/>
              <a:t>Le cause possono essere molte: demenza vascolare, </a:t>
            </a:r>
            <a:r>
              <a:rPr lang="it-IT" sz="2000" dirty="0" err="1"/>
              <a:t>fronto</a:t>
            </a:r>
            <a:r>
              <a:rPr lang="it-IT" sz="2000" dirty="0"/>
              <a:t>-temporale, a corpi di </a:t>
            </a:r>
            <a:r>
              <a:rPr lang="it-IT" sz="2000" dirty="0" err="1"/>
              <a:t>Lewy</a:t>
            </a:r>
            <a:r>
              <a:rPr lang="it-IT" sz="2000" dirty="0"/>
              <a:t>, </a:t>
            </a:r>
            <a:r>
              <a:rPr lang="it-IT" sz="2000" b="1" dirty="0"/>
              <a:t>Alzheimer</a:t>
            </a:r>
            <a:r>
              <a:rPr lang="it-IT" sz="2000" dirty="0"/>
              <a:t>….</a:t>
            </a:r>
          </a:p>
          <a:p>
            <a:endParaRPr lang="it-IT" sz="2000" dirty="0"/>
          </a:p>
        </p:txBody>
      </p:sp>
      <p:sp>
        <p:nvSpPr>
          <p:cNvPr id="10" name="Rettangolo 9"/>
          <p:cNvSpPr/>
          <p:nvPr/>
        </p:nvSpPr>
        <p:spPr>
          <a:xfrm>
            <a:off x="3580219" y="2316480"/>
            <a:ext cx="1835061" cy="27635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7424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7665" y="52570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55125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2054" name="Picture 6" descr="Image result for immagini stilizzate binocol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73" y="1144587"/>
            <a:ext cx="2280444" cy="228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428086" y="1776894"/>
            <a:ext cx="5335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Intercettare forme diverse di decadimento cognitivo.</a:t>
            </a:r>
            <a:endParaRPr lang="it-IT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300161" y="2731001"/>
            <a:ext cx="95916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2000" b="1" dirty="0"/>
          </a:p>
          <a:p>
            <a:pPr algn="just"/>
            <a:r>
              <a:rPr lang="it-IT" sz="2000" b="1" dirty="0"/>
              <a:t>Valutazione di screening:</a:t>
            </a:r>
          </a:p>
          <a:p>
            <a:pPr algn="just"/>
            <a:r>
              <a:rPr lang="it-IT" sz="2000" dirty="0"/>
              <a:t>L’uso di un test di screening per il paziente in ingresso permette di identificare il funzionamento globale con specifici punti di forza e di debolezza. I dati ottenuti sono un importante spunto per programmare attività mirate alle necessità del singolo con l’obiettivo di salvaguardare, per quanto possibile, le autonomie del paziente.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MMSE </a:t>
            </a:r>
            <a:r>
              <a:rPr lang="it-IT" sz="2000" b="1" dirty="0"/>
              <a:t>(Mini </a:t>
            </a:r>
            <a:r>
              <a:rPr lang="it-IT" sz="2000" b="1" dirty="0" err="1"/>
              <a:t>Mental</a:t>
            </a:r>
            <a:r>
              <a:rPr lang="it-IT" sz="2000" b="1" dirty="0"/>
              <a:t> State </a:t>
            </a:r>
            <a:r>
              <a:rPr lang="it-IT" sz="2000" b="1" dirty="0" err="1"/>
              <a:t>Examination</a:t>
            </a:r>
            <a:r>
              <a:rPr lang="it-IT" sz="2000" b="1" dirty="0"/>
              <a:t>)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MoCA (</a:t>
            </a:r>
            <a:r>
              <a:rPr lang="it-IT" sz="2000" b="1" dirty="0"/>
              <a:t>Montreal Cognitive </a:t>
            </a:r>
            <a:r>
              <a:rPr lang="it-IT" sz="2000" b="1" dirty="0" err="1"/>
              <a:t>Assessment</a:t>
            </a:r>
            <a:r>
              <a:rPr lang="it-IT" sz="2000" b="1" dirty="0"/>
              <a:t>)</a:t>
            </a:r>
          </a:p>
          <a:p>
            <a:pPr algn="just"/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ACE-R (</a:t>
            </a:r>
            <a:r>
              <a:rPr lang="en-GB" sz="2000" b="1" dirty="0" err="1">
                <a:ea typeface="Times New Roman" pitchFamily="18" charset="0"/>
                <a:cs typeface="Tahoma" pitchFamily="34" charset="0"/>
              </a:rPr>
              <a:t>Addenbroke’s</a:t>
            </a:r>
            <a:r>
              <a:rPr lang="en-GB" sz="2000" b="1" dirty="0">
                <a:ea typeface="Times New Roman" pitchFamily="18" charset="0"/>
                <a:cs typeface="Tahoma" pitchFamily="34" charset="0"/>
              </a:rPr>
              <a:t> Cognitive Examination-Revised)</a:t>
            </a:r>
          </a:p>
          <a:p>
            <a:pPr algn="just"/>
            <a:r>
              <a:rPr lang="en-GB" sz="2000" b="1" dirty="0">
                <a:ea typeface="Times New Roman" pitchFamily="18" charset="0"/>
                <a:cs typeface="Tahoma" pitchFamily="34" charset="0"/>
              </a:rPr>
              <a:t>…. 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749933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31795" y="2012652"/>
            <a:ext cx="8201025" cy="2618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/>
              <a:t>Come valutare la gravità del decadimento cognitivo?</a:t>
            </a:r>
          </a:p>
          <a:p>
            <a:r>
              <a:rPr lang="it-IT" sz="2000" b="1" dirty="0"/>
              <a:t>ACE-R – MMSE </a:t>
            </a:r>
            <a:r>
              <a:rPr lang="it-IT" sz="2000" dirty="0"/>
              <a:t>(</a:t>
            </a:r>
            <a:r>
              <a:rPr lang="it-IT" sz="2000" dirty="0" err="1"/>
              <a:t>Addenbrooke’s</a:t>
            </a:r>
            <a:r>
              <a:rPr lang="it-IT" sz="2000" dirty="0"/>
              <a:t> Cognitive </a:t>
            </a:r>
            <a:r>
              <a:rPr lang="it-IT" sz="2000" dirty="0" err="1"/>
              <a:t>Examination</a:t>
            </a:r>
            <a:r>
              <a:rPr lang="it-IT" sz="2000" dirty="0"/>
              <a:t> </a:t>
            </a:r>
            <a:r>
              <a:rPr lang="it-IT" sz="2000" dirty="0" err="1"/>
              <a:t>Revised</a:t>
            </a:r>
            <a:r>
              <a:rPr lang="it-IT" sz="2000" dirty="0"/>
              <a:t>) e </a:t>
            </a:r>
            <a:r>
              <a:rPr lang="it-IT" sz="2000" b="1" dirty="0"/>
              <a:t>CDR </a:t>
            </a:r>
            <a:r>
              <a:rPr lang="it-IT" sz="2000" dirty="0"/>
              <a:t>(</a:t>
            </a:r>
            <a:r>
              <a:rPr lang="it-IT" sz="2000" dirty="0" err="1"/>
              <a:t>Clinical</a:t>
            </a:r>
            <a:r>
              <a:rPr lang="it-IT" sz="2000" dirty="0"/>
              <a:t> </a:t>
            </a:r>
            <a:r>
              <a:rPr lang="it-IT" sz="2000" dirty="0" err="1"/>
              <a:t>Dementia</a:t>
            </a:r>
            <a:r>
              <a:rPr lang="it-IT" sz="2000" dirty="0"/>
              <a:t> Rating Scale)</a:t>
            </a:r>
            <a:endParaRPr lang="it-IT" sz="2000" b="1" dirty="0"/>
          </a:p>
          <a:p>
            <a:pPr marL="0" indent="0">
              <a:buNone/>
            </a:pPr>
            <a:r>
              <a:rPr lang="it-IT" sz="2000" dirty="0"/>
              <a:t>Quali valutazioni aggiuntive sono opportune?</a:t>
            </a:r>
          </a:p>
          <a:p>
            <a:r>
              <a:rPr lang="it-IT" sz="2000" b="1" dirty="0"/>
              <a:t>CORNELL SCALE </a:t>
            </a:r>
            <a:r>
              <a:rPr lang="it-IT" sz="2000" dirty="0"/>
              <a:t>for </a:t>
            </a:r>
            <a:r>
              <a:rPr lang="it-IT" sz="2000" dirty="0" err="1"/>
              <a:t>Depression</a:t>
            </a:r>
            <a:r>
              <a:rPr lang="it-IT" sz="2000" dirty="0"/>
              <a:t> in </a:t>
            </a:r>
            <a:r>
              <a:rPr lang="it-IT" sz="2000" dirty="0" err="1"/>
              <a:t>Dementia</a:t>
            </a:r>
            <a:r>
              <a:rPr lang="it-IT" sz="2000" dirty="0"/>
              <a:t> e </a:t>
            </a:r>
            <a:r>
              <a:rPr lang="it-IT" sz="2000" b="1" dirty="0"/>
              <a:t>UCLA-NPI </a:t>
            </a:r>
            <a:r>
              <a:rPr lang="it-IT" sz="2000" dirty="0"/>
              <a:t>(</a:t>
            </a:r>
            <a:r>
              <a:rPr lang="it-IT" sz="2000" dirty="0" err="1"/>
              <a:t>Neuropsichiatric</a:t>
            </a:r>
            <a:r>
              <a:rPr lang="it-IT" sz="2000" dirty="0"/>
              <a:t> Inventory)</a:t>
            </a:r>
            <a:endParaRPr lang="it-IT" sz="2000" b="1" dirty="0"/>
          </a:p>
          <a:p>
            <a:pPr marL="0" indent="0">
              <a:buNone/>
            </a:pPr>
            <a:endParaRPr lang="it-IT" sz="20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838200" y="4587300"/>
            <a:ext cx="38004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Indagare la sintomatologia depressiva e psichiatrica di un individuo con decadimento cognitivo permette di ipotizzare l’evoluzione futura della malattia e di progettare interventi efficaci.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50240" y="486747"/>
            <a:ext cx="3627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SELEZIONE GHERON</a:t>
            </a:r>
          </a:p>
        </p:txBody>
      </p:sp>
    </p:spTree>
    <p:extLst>
      <p:ext uri="{BB962C8B-B14F-4D97-AF65-F5344CB8AC3E}">
        <p14:creationId xmlns:p14="http://schemas.microsoft.com/office/powerpoint/2010/main" val="2593561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50240" y="486747"/>
            <a:ext cx="3627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SELEZIONE GHERON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068423" y="2494482"/>
            <a:ext cx="496388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ACE-R</a:t>
            </a:r>
            <a:r>
              <a:rPr lang="it-IT" sz="2400" dirty="0"/>
              <a:t>: </a:t>
            </a:r>
            <a:r>
              <a:rPr lang="it-IT" sz="2000" dirty="0"/>
              <a:t>test di screening che contiene anche un punteggio di MMSE.</a:t>
            </a:r>
          </a:p>
          <a:p>
            <a:pPr algn="just">
              <a:buFont typeface="Wingdings" pitchFamily="2" charset="2"/>
              <a:buChar char="Ø"/>
            </a:pPr>
            <a:r>
              <a:rPr lang="it-IT" sz="2000" dirty="0"/>
              <a:t> Nella taratura del test proposta da Siciliano et al., 2015 (popolazione italiana) è possibile avere dei punteggi corretti per ciascun </a:t>
            </a:r>
            <a:r>
              <a:rPr lang="it-IT" sz="2000" dirty="0" err="1"/>
              <a:t>subtest</a:t>
            </a:r>
            <a:r>
              <a:rPr lang="it-IT" sz="2000" dirty="0"/>
              <a:t> proposto:</a:t>
            </a:r>
          </a:p>
          <a:p>
            <a:pPr algn="just">
              <a:buFont typeface="Wingdings" pitchFamily="2" charset="2"/>
              <a:buChar char="ü"/>
            </a:pPr>
            <a:r>
              <a:rPr lang="it-IT" sz="2000" b="1" i="1" dirty="0"/>
              <a:t>CORREZIONE PUNTEGGIO TOTALE</a:t>
            </a:r>
          </a:p>
          <a:p>
            <a:pPr algn="just">
              <a:buFont typeface="Wingdings" pitchFamily="2" charset="2"/>
              <a:buChar char="ü"/>
            </a:pPr>
            <a:r>
              <a:rPr lang="it-IT" sz="2000" b="1" i="1" dirty="0"/>
              <a:t>CORREZIONE SUBTEST</a:t>
            </a:r>
          </a:p>
          <a:p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781800" y="2494482"/>
            <a:ext cx="42563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CDR:</a:t>
            </a:r>
            <a:r>
              <a:rPr lang="it-IT" sz="2400" dirty="0"/>
              <a:t> </a:t>
            </a:r>
            <a:r>
              <a:rPr lang="it-IT" sz="2000" dirty="0"/>
              <a:t>tiene conto di aspetti quali memoria, orientamento, giudizio e soluzione di problemi, attività sociali, casa e hobbies, cura personale.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565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50240" y="486747"/>
            <a:ext cx="3627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SELEZIONE GHERON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18457" y="2015510"/>
            <a:ext cx="53138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CORNELL SCALE FOR DEPRESSION IN DEMENTIA</a:t>
            </a:r>
            <a:r>
              <a:rPr lang="it-IT" sz="2400" dirty="0"/>
              <a:t>: </a:t>
            </a:r>
          </a:p>
          <a:p>
            <a:pPr algn="just">
              <a:buNone/>
            </a:pPr>
            <a:r>
              <a:rPr lang="it-IT" sz="2000" b="1" dirty="0"/>
              <a:t>Validata in popolazioni di soggetti: </a:t>
            </a:r>
            <a:r>
              <a:rPr lang="it-IT" sz="2000" dirty="0"/>
              <a:t>residenti in casa di riposo, in comunità, ospedalizzati.</a:t>
            </a:r>
          </a:p>
          <a:p>
            <a:pPr algn="just">
              <a:buNone/>
            </a:pPr>
            <a:r>
              <a:rPr lang="it-IT" sz="2000" dirty="0"/>
              <a:t>Può essere utilizzata anche in anziani cognitivamente integri.</a:t>
            </a:r>
          </a:p>
          <a:p>
            <a:pPr>
              <a:buNone/>
            </a:pPr>
            <a:r>
              <a:rPr lang="it-IT" sz="2000" b="1" dirty="0"/>
              <a:t>Divisa in 5 aree</a:t>
            </a:r>
          </a:p>
          <a:p>
            <a:pPr marL="514350" indent="-514350">
              <a:buNone/>
            </a:pPr>
            <a:r>
              <a:rPr lang="it-IT" sz="2000" dirty="0"/>
              <a:t>1)alterazioni tono dell’umore</a:t>
            </a:r>
          </a:p>
          <a:p>
            <a:pPr marL="514350" indent="-514350">
              <a:buNone/>
            </a:pPr>
            <a:r>
              <a:rPr lang="it-IT" sz="2000" dirty="0"/>
              <a:t>2)disturbi comportamentali </a:t>
            </a:r>
          </a:p>
          <a:p>
            <a:pPr marL="514350" indent="-514350">
              <a:buNone/>
            </a:pPr>
            <a:r>
              <a:rPr lang="it-IT" sz="2000" dirty="0"/>
              <a:t>3)segni fisici </a:t>
            </a:r>
          </a:p>
          <a:p>
            <a:pPr marL="514350" indent="-514350">
              <a:buNone/>
            </a:pPr>
            <a:r>
              <a:rPr lang="it-IT" sz="2000" dirty="0"/>
              <a:t>4) funzioni cicliche </a:t>
            </a:r>
          </a:p>
          <a:p>
            <a:pPr marL="514350" indent="-514350">
              <a:buNone/>
            </a:pPr>
            <a:r>
              <a:rPr lang="it-IT" sz="2000" dirty="0"/>
              <a:t>5)disturbi ideativi</a:t>
            </a:r>
          </a:p>
          <a:p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520544" y="2015510"/>
            <a:ext cx="4441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UCLA-NPI:</a:t>
            </a:r>
            <a:r>
              <a:rPr lang="it-IT" sz="2400" dirty="0"/>
              <a:t> </a:t>
            </a:r>
            <a:r>
              <a:rPr lang="it-IT" sz="2000" dirty="0"/>
              <a:t>sintomatologia </a:t>
            </a:r>
            <a:r>
              <a:rPr lang="it-IT" sz="2000" dirty="0" err="1" smtClean="0"/>
              <a:t>psico</a:t>
            </a:r>
            <a:r>
              <a:rPr lang="it-IT" sz="2000" dirty="0" smtClean="0"/>
              <a:t>-comportamentale</a:t>
            </a:r>
            <a:r>
              <a:rPr lang="it-IT" sz="2000" dirty="0"/>
              <a:t>, identificata per frequenza e gravità. Sezione aggiuntiva relativa allo stress emotivo o psicologico del </a:t>
            </a:r>
            <a:r>
              <a:rPr lang="it-IT" sz="2000" dirty="0" err="1"/>
              <a:t>caregiver</a:t>
            </a:r>
            <a:r>
              <a:rPr lang="it-IT" sz="2000" dirty="0"/>
              <a:t>.</a:t>
            </a:r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9036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Secondo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10" name="Picture 6" descr="Image result for immagini stilizzate binocol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99" y="1481137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153218" y="1750487"/>
            <a:ext cx="57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Pianificare, attuare e valutare interventi di stimolazione cognitiva (globale o specifica) </a:t>
            </a:r>
            <a:r>
              <a:rPr lang="it-IT" sz="2000" b="1" dirty="0">
                <a:ea typeface="Calibri" pitchFamily="34" charset="0"/>
                <a:cs typeface="Arial" pitchFamily="34" charset="0"/>
              </a:rPr>
              <a:t>per accrescere i punti di forza, prevenire, quando possibile, l’</a:t>
            </a:r>
            <a:r>
              <a:rPr lang="it-IT" sz="2000" b="1" dirty="0" err="1">
                <a:ea typeface="Calibri" pitchFamily="34" charset="0"/>
                <a:cs typeface="Arial" pitchFamily="34" charset="0"/>
              </a:rPr>
              <a:t>ingravescenza</a:t>
            </a:r>
            <a:r>
              <a:rPr lang="it-IT" sz="2000" b="1" dirty="0">
                <a:ea typeface="Calibri" pitchFamily="34" charset="0"/>
                <a:cs typeface="Arial" pitchFamily="34" charset="0"/>
              </a:rPr>
              <a:t> dei punti di debolezza e promuovere le autonomie del singolo utente.</a:t>
            </a:r>
            <a:endParaRPr lang="it-IT" sz="2000" b="1" dirty="0"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08207" y="5489674"/>
            <a:ext cx="3549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pc="-25" dirty="0">
                <a:solidFill>
                  <a:srgbClr val="002060"/>
                </a:solidFill>
                <a:latin typeface="Arial Rounded MT Bold" panose="020F0704030504030204" pitchFamily="34" charset="0"/>
              </a:rPr>
              <a:t>Piattaforma </a:t>
            </a:r>
            <a:r>
              <a:rPr lang="it-IT" spc="-2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web</a:t>
            </a:r>
            <a:r>
              <a:rPr lang="it-IT" spc="-35" dirty="0">
                <a:solidFill>
                  <a:srgbClr val="002060"/>
                </a:solidFill>
                <a:latin typeface="Arial Rounded MT Bold" panose="020F0704030504030204" pitchFamily="34" charset="0"/>
              </a:rPr>
              <a:t> </a:t>
            </a:r>
            <a:r>
              <a:rPr lang="it-IT" spc="-50" dirty="0">
                <a:solidFill>
                  <a:srgbClr val="002060"/>
                </a:solidFill>
                <a:latin typeface="Arial Rounded MT Bold" panose="020F0704030504030204" pitchFamily="34" charset="0"/>
              </a:rPr>
              <a:t>www.brainer.it</a:t>
            </a:r>
            <a:endParaRPr lang="it-IT" dirty="0"/>
          </a:p>
        </p:txBody>
      </p:sp>
      <p:pic>
        <p:nvPicPr>
          <p:cNvPr id="13" name="Picture 6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978" y="4105850"/>
            <a:ext cx="3747470" cy="1197511"/>
          </a:xfrm>
          <a:prstGeom prst="rect">
            <a:avLst/>
          </a:prstGeom>
          <a:noFill/>
        </p:spPr>
      </p:pic>
      <p:pic>
        <p:nvPicPr>
          <p:cNvPr id="16" name="Picture 2" descr="Related ima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4116" y="3401615"/>
            <a:ext cx="3456384" cy="3456385"/>
          </a:xfrm>
          <a:prstGeom prst="rect">
            <a:avLst/>
          </a:prstGeom>
          <a:noFill/>
        </p:spPr>
      </p:pic>
      <p:pic>
        <p:nvPicPr>
          <p:cNvPr id="17" name="Picture 2" descr="Image result for EMPATHY DOL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32618" y="3780155"/>
            <a:ext cx="2376804" cy="23768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5938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Secondo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sp>
        <p:nvSpPr>
          <p:cNvPr id="9" name="Rettangolo 8"/>
          <p:cNvSpPr/>
          <p:nvPr/>
        </p:nvSpPr>
        <p:spPr>
          <a:xfrm>
            <a:off x="1866485" y="2409780"/>
            <a:ext cx="8557591" cy="3747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 indent="17780" algn="just">
              <a:lnSpc>
                <a:spcPts val="2310"/>
              </a:lnSpc>
              <a:spcBef>
                <a:spcPts val="650"/>
              </a:spcBef>
            </a:pPr>
            <a:r>
              <a:rPr lang="it-IT" sz="2000" dirty="0"/>
              <a:t>Software specifico per la somministrazione di esercizi  di stimolazione cognitiva complessa, sviluppati facendo  riferimento ad una serie di test affermati e consolidati nell’ambito della valutazione neuropsicologica. </a:t>
            </a:r>
          </a:p>
          <a:p>
            <a:pPr marL="12700" marR="5080" indent="17780" algn="just">
              <a:lnSpc>
                <a:spcPts val="2310"/>
              </a:lnSpc>
              <a:spcBef>
                <a:spcPts val="650"/>
              </a:spcBef>
            </a:pPr>
            <a:endParaRPr lang="it-IT" sz="2000" dirty="0"/>
          </a:p>
          <a:p>
            <a:pPr marL="12700" marR="5080" indent="17780" algn="just">
              <a:lnSpc>
                <a:spcPts val="2310"/>
              </a:lnSpc>
              <a:spcBef>
                <a:spcPts val="650"/>
              </a:spcBef>
            </a:pPr>
            <a:r>
              <a:rPr lang="it-IT" sz="2000" dirty="0"/>
              <a:t>Aree cognitive di intervento sulla base del DSM 5</a:t>
            </a:r>
          </a:p>
          <a:p>
            <a:pPr marL="12700" marR="5080" indent="17780" algn="just">
              <a:lnSpc>
                <a:spcPts val="2310"/>
              </a:lnSpc>
              <a:spcBef>
                <a:spcPts val="650"/>
              </a:spcBef>
            </a:pPr>
            <a:r>
              <a:rPr lang="it-IT" sz="2000" b="1" i="1" dirty="0"/>
              <a:t>Percettivo-motoria</a:t>
            </a:r>
          </a:p>
          <a:p>
            <a:pPr marL="12065">
              <a:buClr>
                <a:srgbClr val="7030A0"/>
              </a:buClr>
              <a:buSzPct val="89583"/>
              <a:tabLst>
                <a:tab pos="272415" algn="l"/>
              </a:tabLst>
            </a:pPr>
            <a:r>
              <a:rPr lang="it-IT" sz="2000" b="1" i="1" dirty="0"/>
              <a:t>Attenzione complessa</a:t>
            </a:r>
          </a:p>
          <a:p>
            <a:pPr marL="12065">
              <a:spcBef>
                <a:spcPts val="5"/>
              </a:spcBef>
              <a:buClr>
                <a:srgbClr val="7030A0"/>
              </a:buClr>
              <a:buSzPct val="89583"/>
              <a:tabLst>
                <a:tab pos="272415" algn="l"/>
              </a:tabLst>
            </a:pPr>
            <a:r>
              <a:rPr lang="it-IT" sz="2000" b="1" i="1" dirty="0"/>
              <a:t>Linguaggio</a:t>
            </a:r>
          </a:p>
          <a:p>
            <a:pPr marL="12065">
              <a:buClr>
                <a:srgbClr val="7030A0"/>
              </a:buClr>
              <a:buSzPct val="89583"/>
              <a:tabLst>
                <a:tab pos="272415" algn="l"/>
              </a:tabLst>
            </a:pPr>
            <a:r>
              <a:rPr lang="it-IT" sz="2000" b="1" i="1" dirty="0"/>
              <a:t>Apprendimento e memoria</a:t>
            </a:r>
          </a:p>
          <a:p>
            <a:pPr marL="12065">
              <a:buClr>
                <a:srgbClr val="7030A0"/>
              </a:buClr>
              <a:buSzPct val="89583"/>
              <a:tabLst>
                <a:tab pos="272415" algn="l"/>
              </a:tabLst>
            </a:pPr>
            <a:r>
              <a:rPr lang="it-IT" sz="2000" b="1" i="1" dirty="0"/>
              <a:t>Funzioni esecutive</a:t>
            </a:r>
          </a:p>
          <a:p>
            <a:pPr marL="12700" marR="5080" indent="17780" algn="just">
              <a:lnSpc>
                <a:spcPts val="2310"/>
              </a:lnSpc>
              <a:spcBef>
                <a:spcPts val="650"/>
              </a:spcBef>
            </a:pPr>
            <a:endParaRPr lang="it-IT" sz="2000" dirty="0"/>
          </a:p>
        </p:txBody>
      </p:sp>
      <p:pic>
        <p:nvPicPr>
          <p:cNvPr id="14" name="Picture 6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157" y="568960"/>
            <a:ext cx="4723502" cy="1509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08878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Secondo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6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16" y="161567"/>
            <a:ext cx="3456384" cy="3456385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4086225" y="1971675"/>
            <a:ext cx="60388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Tecnica di stimolazione cognitiva che si basa sulla </a:t>
            </a:r>
            <a:r>
              <a:rPr lang="it-IT" sz="2000" b="1" dirty="0"/>
              <a:t>teoria della Reminiscenza</a:t>
            </a:r>
            <a:r>
              <a:rPr lang="it-IT" sz="2000" dirty="0"/>
              <a:t> ossia la predisposizione naturale dell’individuo anziano di rievocare spontaneamente eventi del passato, soprattutto di carattere autobiografico.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123950" y="3819525"/>
            <a:ext cx="64960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Incrementare la naturale disposizione dell’utilizzo della memoria retrograda autobiografica con elementi presenti nel «qui ed ora» consente di garantire uno scambio tra passato e presente. In questo modo viene stimolata: </a:t>
            </a:r>
            <a:r>
              <a:rPr lang="it-IT" sz="2000" b="1" dirty="0"/>
              <a:t>attenzione selettiva; linguaggio; memoria di lavoro e memoria a lungo termine</a:t>
            </a:r>
            <a:r>
              <a:rPr lang="it-IT" sz="2000" dirty="0"/>
              <a:t>. Dal punto di vista relazionale esercita alla </a:t>
            </a:r>
            <a:r>
              <a:rPr lang="it-IT" sz="2000" b="1" dirty="0"/>
              <a:t>pragmatica della comunicazione; al riconoscimento delle emozioni; alla teoria della mente</a:t>
            </a:r>
            <a:r>
              <a:rPr lang="it-IT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66736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FEEDBACK DEL PERSONALE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1974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Secondo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7" name="Picture 2" descr="Image result for EMPATHY DOL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94" y="0"/>
            <a:ext cx="2162174" cy="2162175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1639820" y="1976578"/>
            <a:ext cx="43924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/>
              <a:t>Le sue </a:t>
            </a:r>
            <a:r>
              <a:rPr lang="it-IT" sz="2000" b="1" dirty="0"/>
              <a:t>azioni possono realizzarsi sia a livello preventivo sia di cura:</a:t>
            </a:r>
            <a:endParaRPr lang="it-IT" sz="2000" dirty="0"/>
          </a:p>
          <a:p>
            <a:pPr>
              <a:buFont typeface="Wingdings" pitchFamily="2" charset="2"/>
              <a:buChar char="ü"/>
            </a:pPr>
            <a:r>
              <a:rPr lang="it-IT" sz="2000" u="sng" dirty="0"/>
              <a:t>modulazione di stati d’ansia e di agitazione </a:t>
            </a:r>
            <a:r>
              <a:rPr lang="it-IT" sz="2000" dirty="0"/>
              <a:t>e delle loro manifestazioni sintomatiche come aggressività, insonnia, apatia o </a:t>
            </a:r>
            <a:r>
              <a:rPr lang="it-IT" sz="2000" dirty="0" err="1"/>
              <a:t>wandering</a:t>
            </a:r>
            <a:r>
              <a:rPr lang="it-IT" sz="2000" dirty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it-IT" sz="2000" dirty="0"/>
              <a:t>ridurre sensibilmente il ricorso ai </a:t>
            </a:r>
            <a:r>
              <a:rPr lang="it-IT" sz="2000" u="sng" dirty="0"/>
              <a:t>sedativi</a:t>
            </a:r>
            <a:r>
              <a:rPr lang="it-IT" sz="2000" dirty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it-IT" sz="2000" u="sng" dirty="0"/>
              <a:t>riduzione di condizioni di apatia e depressione </a:t>
            </a:r>
            <a:r>
              <a:rPr lang="it-IT" sz="2000" dirty="0"/>
              <a:t>caratterizzata da disinteresse e inattività totale;</a:t>
            </a:r>
          </a:p>
          <a:p>
            <a:pPr>
              <a:buFont typeface="Wingdings" pitchFamily="2" charset="2"/>
              <a:buChar char="ü"/>
            </a:pPr>
            <a:endParaRPr lang="it-IT" sz="20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383048" y="55372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DOLL THERAPY</a:t>
            </a:r>
          </a:p>
        </p:txBody>
      </p:sp>
      <p:sp>
        <p:nvSpPr>
          <p:cNvPr id="10" name="Rettangolo 9"/>
          <p:cNvSpPr/>
          <p:nvPr/>
        </p:nvSpPr>
        <p:spPr>
          <a:xfrm>
            <a:off x="6309370" y="228435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it-IT" sz="2000" dirty="0"/>
              <a:t>capacità di </a:t>
            </a:r>
            <a:r>
              <a:rPr lang="it-IT" sz="2000" u="sng" dirty="0"/>
              <a:t>rispondere ai bisogni </a:t>
            </a:r>
            <a:r>
              <a:rPr lang="it-IT" sz="2000" u="sng" dirty="0" err="1"/>
              <a:t>emotivi-affettivi</a:t>
            </a:r>
            <a:r>
              <a:rPr lang="it-IT" sz="2000" u="sng" dirty="0"/>
              <a:t> </a:t>
            </a:r>
            <a:r>
              <a:rPr lang="it-IT" sz="2000" dirty="0"/>
              <a:t>che, malgrado il deterioramento cognitivo, rimangono presenti ma non sono più soddisfatti come in età precedenti;</a:t>
            </a:r>
          </a:p>
          <a:p>
            <a:pPr algn="just">
              <a:buFont typeface="Wingdings" pitchFamily="2" charset="2"/>
              <a:buChar char="ü"/>
            </a:pPr>
            <a:r>
              <a:rPr lang="it-IT" sz="2000" dirty="0"/>
              <a:t>possibilità di </a:t>
            </a:r>
            <a:r>
              <a:rPr lang="it-IT" sz="2000" u="sng" dirty="0"/>
              <a:t>ostacolare il deterioramento di alcune abilità cognitive e di sostenere l’utilizzo di prassi motorie </a:t>
            </a:r>
            <a:r>
              <a:rPr lang="it-IT" sz="2000" dirty="0"/>
              <a:t>che fungono da stimolo delle abilità residue.</a:t>
            </a:r>
          </a:p>
        </p:txBody>
      </p:sp>
    </p:spTree>
    <p:extLst>
      <p:ext uri="{BB962C8B-B14F-4D97-AF65-F5344CB8AC3E}">
        <p14:creationId xmlns:p14="http://schemas.microsoft.com/office/powerpoint/2010/main" val="39140526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FEEDBACK DEL PERSONALE 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96156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Intervento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Lombardia e Piemonte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INTERVENTO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206898" y="1639389"/>
            <a:ext cx="746753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Il Progetto è stato svolto contemporaneamente in </a:t>
            </a:r>
            <a:r>
              <a:rPr lang="it-IT" sz="2000" b="1" i="1" dirty="0"/>
              <a:t>6 RSA: 5 della Lombardia e 1 del Piemonte</a:t>
            </a:r>
            <a:r>
              <a:rPr lang="it-IT" sz="2000" dirty="0"/>
              <a:t>.</a:t>
            </a:r>
          </a:p>
          <a:p>
            <a:pPr algn="just"/>
            <a:r>
              <a:rPr lang="it-IT" sz="2000" dirty="0"/>
              <a:t>Al fine di valutare l’efficacia degli strumenti proposti, sia in ambito di valutazione che di riabilitazione/stimolazione cognitiva, si è ritenuto opportuno lasciare che gli psicologi e gli educatori si impratichissero nell’uso. Si è quindi deciso di creare un </a:t>
            </a:r>
            <a:r>
              <a:rPr lang="it-IT" sz="2000" b="1" i="1" dirty="0"/>
              <a:t>Gruppo Sperimentale di pazienti (max. 15) </a:t>
            </a:r>
            <a:r>
              <a:rPr lang="it-IT" sz="2000" dirty="0"/>
              <a:t>da cui partire.</a:t>
            </a:r>
          </a:p>
          <a:p>
            <a:pPr algn="just"/>
            <a:endParaRPr lang="it-IT" sz="2000" dirty="0"/>
          </a:p>
          <a:p>
            <a:pPr algn="just"/>
            <a:r>
              <a:rPr lang="it-IT" sz="2000" dirty="0"/>
              <a:t>Per facilitare ulteriormente gli operatori, si è deciso di selezionare i pazienti in base a </a:t>
            </a:r>
            <a:r>
              <a:rPr lang="it-IT" sz="2000" b="1" i="1" dirty="0"/>
              <a:t>specifiche caratteristiche cognitive-comportamentali</a:t>
            </a:r>
            <a:r>
              <a:rPr lang="it-IT" sz="2000" dirty="0"/>
              <a:t>. Questo è stato possibile grazie ad uno screening iniziale con gli strumenti di valutazione precedentemente elencati.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7170" name="Picture 2" descr="Image result for azion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3548" y="2285954"/>
            <a:ext cx="38100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296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Intervento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Lombardia e Piemonte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INTERVENTO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488" y="1889760"/>
            <a:ext cx="8549640" cy="408432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27239" y="906194"/>
            <a:ext cx="2676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IDENTIFICAZIONE CAMPIONE</a:t>
            </a:r>
          </a:p>
        </p:txBody>
      </p:sp>
    </p:spTree>
    <p:extLst>
      <p:ext uri="{BB962C8B-B14F-4D97-AF65-F5344CB8AC3E}">
        <p14:creationId xmlns:p14="http://schemas.microsoft.com/office/powerpoint/2010/main" val="26907641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Intervento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Lombardia e Piemonte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INTERVENTO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714625" y="1889760"/>
            <a:ext cx="70485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b="1" dirty="0"/>
              <a:t>4 mesi consecutivi:</a:t>
            </a:r>
            <a:endParaRPr lang="it-IT" sz="2000" dirty="0"/>
          </a:p>
          <a:p>
            <a:pPr algn="just"/>
            <a:endParaRPr lang="it-IT" sz="2000" dirty="0"/>
          </a:p>
          <a:p>
            <a:pPr marL="285750" indent="-285750" algn="just">
              <a:buFontTx/>
              <a:buChar char="-"/>
            </a:pP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Brainer</a:t>
            </a:r>
            <a:r>
              <a:rPr lang="it-IT" sz="2000" dirty="0"/>
              <a:t>: 2/3 volte a settimana per una durata massima di 40 minuti (in forma individuale o di gruppo).</a:t>
            </a:r>
          </a:p>
          <a:p>
            <a:pPr marL="285750" indent="-285750" algn="just">
              <a:buFontTx/>
              <a:buChar char="-"/>
            </a:pP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Baule dei ricordi</a:t>
            </a:r>
            <a:r>
              <a:rPr lang="it-IT" sz="2000" dirty="0"/>
              <a:t>: 1 volta ogni 2 settimane per una durata massimo di 60 minuti (in forma individuale o di gruppo).</a:t>
            </a:r>
          </a:p>
          <a:p>
            <a:pPr marL="285750" indent="-285750" algn="just">
              <a:buFontTx/>
              <a:buChar char="-"/>
            </a:pP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Doll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Therapy</a:t>
            </a:r>
            <a:r>
              <a:rPr lang="it-IT" sz="2000" dirty="0"/>
              <a:t>: la frequenza è variabile in base alle necessità dell’utente. Ad ogni consegna della bambola questa non deve essere tenuta consecutivamente per più di 2 ore.</a:t>
            </a:r>
          </a:p>
        </p:txBody>
      </p:sp>
    </p:spTree>
    <p:extLst>
      <p:ext uri="{BB962C8B-B14F-4D97-AF65-F5344CB8AC3E}">
        <p14:creationId xmlns:p14="http://schemas.microsoft.com/office/powerpoint/2010/main" val="3620981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Monitoraggio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Lombardia e Piemonte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INTERVENTO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25" y="1646287"/>
            <a:ext cx="6689216" cy="402526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745949" y="3101349"/>
            <a:ext cx="1427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Dati utente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6636204" y="2967087"/>
            <a:ext cx="105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medico</a:t>
            </a:r>
          </a:p>
        </p:txBody>
      </p:sp>
      <p:sp>
        <p:nvSpPr>
          <p:cNvPr id="9" name="Rettangolo 8"/>
          <p:cNvSpPr/>
          <p:nvPr/>
        </p:nvSpPr>
        <p:spPr>
          <a:xfrm rot="5400000">
            <a:off x="6912883" y="1731287"/>
            <a:ext cx="896910" cy="993573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01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7566332" y="2276254"/>
            <a:ext cx="6689563" cy="1071848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Monitoraggio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Lombardia e Piemonte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INTERVENTO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5743361-C481-4AE3-8CC9-71BE4425F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" y="165664"/>
            <a:ext cx="9380236" cy="636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1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928460" y="239877"/>
            <a:ext cx="39164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RIVALUTAZIONE</a:t>
            </a:r>
          </a:p>
        </p:txBody>
      </p:sp>
      <p:pic>
        <p:nvPicPr>
          <p:cNvPr id="8194" name="Picture 2" descr="Image result for ace-r test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460" y="1412089"/>
            <a:ext cx="367665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113" y="1208800"/>
            <a:ext cx="5979595" cy="557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6203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CAMBIAMENTI</a:t>
            </a:r>
            <a:r>
              <a:rPr lang="it-IT" sz="2800" dirty="0">
                <a:solidFill>
                  <a:srgbClr val="002060"/>
                </a:solidFill>
              </a:rPr>
              <a:t> </a:t>
            </a: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FEEDBACK DEL PERSONALE 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1683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5E6AA4C-EACB-4016-90E9-E3B33DA7047B}"/>
              </a:ext>
            </a:extLst>
          </p:cNvPr>
          <p:cNvSpPr txBox="1"/>
          <p:nvPr/>
        </p:nvSpPr>
        <p:spPr>
          <a:xfrm>
            <a:off x="6349365" y="1532645"/>
            <a:ext cx="3337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2">
                    <a:lumMod val="75000"/>
                  </a:schemeClr>
                </a:solidFill>
              </a:rPr>
              <a:t>PER GLI OSPITI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873A137E-B219-4642-9C9C-2774C2E2E97C}"/>
              </a:ext>
            </a:extLst>
          </p:cNvPr>
          <p:cNvGrpSpPr/>
          <p:nvPr/>
        </p:nvGrpSpPr>
        <p:grpSpPr>
          <a:xfrm>
            <a:off x="819150" y="1532646"/>
            <a:ext cx="3737610" cy="4012868"/>
            <a:chOff x="710567" y="683522"/>
            <a:chExt cx="3737610" cy="4012868"/>
          </a:xfrm>
        </p:grpSpPr>
        <p:sp>
          <p:nvSpPr>
            <p:cNvPr id="3" name="CasellaDiTesto 2">
              <a:extLst>
                <a:ext uri="{FF2B5EF4-FFF2-40B4-BE49-F238E27FC236}">
                  <a16:creationId xmlns:a16="http://schemas.microsoft.com/office/drawing/2014/main" id="{2E99507A-1FA9-4C48-8A25-E68C55D1202B}"/>
                </a:ext>
              </a:extLst>
            </p:cNvPr>
            <p:cNvSpPr txBox="1"/>
            <p:nvPr/>
          </p:nvSpPr>
          <p:spPr>
            <a:xfrm>
              <a:off x="910592" y="683522"/>
              <a:ext cx="33375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dirty="0">
                  <a:solidFill>
                    <a:schemeClr val="accent2">
                      <a:lumMod val="75000"/>
                    </a:schemeClr>
                  </a:solidFill>
                </a:rPr>
                <a:t>PER GLI OPERATORI</a:t>
              </a:r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D1EB4ABC-D05A-4628-BC3F-C153A96BB0E2}"/>
                </a:ext>
              </a:extLst>
            </p:cNvPr>
            <p:cNvSpPr/>
            <p:nvPr/>
          </p:nvSpPr>
          <p:spPr>
            <a:xfrm>
              <a:off x="710567" y="1280070"/>
              <a:ext cx="3737610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algn="just">
                <a:buClr>
                  <a:schemeClr val="accent2"/>
                </a:buClr>
                <a:buFont typeface="Calibri" panose="020F0502020204030204" pitchFamily="34" charset="0"/>
                <a:buChar char="–"/>
              </a:pPr>
              <a:r>
                <a:rPr lang="it-IT" dirty="0"/>
                <a:t>Utilizzo di test di Screening sensibili al rilevamento della demenza (Test ACE-R)</a:t>
              </a:r>
            </a:p>
            <a:p>
              <a:pPr marL="285750" indent="-285750" algn="just">
                <a:buClr>
                  <a:schemeClr val="accent2"/>
                </a:buClr>
                <a:buFont typeface="Calibri" panose="020F0502020204030204" pitchFamily="34" charset="0"/>
                <a:buChar char="–"/>
              </a:pPr>
              <a:endParaRPr lang="it-IT" dirty="0"/>
            </a:p>
            <a:p>
              <a:pPr marL="285750" indent="-285750" algn="just">
                <a:buClr>
                  <a:schemeClr val="accent2"/>
                </a:buClr>
                <a:buFont typeface="Calibri" panose="020F0502020204030204" pitchFamily="34" charset="0"/>
                <a:buChar char="–"/>
              </a:pPr>
              <a:r>
                <a:rPr lang="it-IT" dirty="0"/>
                <a:t>Cambiamento nella programmazione delle attività settimanali.</a:t>
              </a:r>
            </a:p>
            <a:p>
              <a:pPr marL="285750" indent="-285750" algn="just">
                <a:buClr>
                  <a:schemeClr val="accent2"/>
                </a:buClr>
                <a:buFont typeface="Calibri" panose="020F0502020204030204" pitchFamily="34" charset="0"/>
                <a:buChar char="–"/>
              </a:pPr>
              <a:endParaRPr lang="it-IT" dirty="0"/>
            </a:p>
            <a:p>
              <a:pPr marL="285750" indent="-285750" algn="just">
                <a:buClr>
                  <a:schemeClr val="accent2"/>
                </a:buClr>
                <a:buFont typeface="Calibri" panose="020F0502020204030204" pitchFamily="34" charset="0"/>
                <a:buChar char="–"/>
              </a:pPr>
              <a:r>
                <a:rPr lang="it-IT" dirty="0"/>
                <a:t>Momenti di formazione e supervisione rispetto all’utilizzo di nuovi test e attività. </a:t>
              </a:r>
            </a:p>
            <a:p>
              <a:pPr algn="just">
                <a:buClr>
                  <a:schemeClr val="accent2"/>
                </a:buClr>
              </a:pPr>
              <a:endParaRPr lang="it-IT" dirty="0"/>
            </a:p>
          </p:txBody>
        </p:sp>
      </p:grpSp>
      <p:sp>
        <p:nvSpPr>
          <p:cNvPr id="5" name="Rettangolo 4">
            <a:extLst>
              <a:ext uri="{FF2B5EF4-FFF2-40B4-BE49-F238E27FC236}">
                <a16:creationId xmlns:a16="http://schemas.microsoft.com/office/drawing/2014/main" id="{4361AB37-A350-4216-857C-1917B7F41A79}"/>
              </a:ext>
            </a:extLst>
          </p:cNvPr>
          <p:cNvSpPr/>
          <p:nvPr/>
        </p:nvSpPr>
        <p:spPr>
          <a:xfrm>
            <a:off x="5860731" y="2129193"/>
            <a:ext cx="45948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2"/>
              </a:buClr>
              <a:buFontTx/>
              <a:buChar char="-"/>
            </a:pPr>
            <a:r>
              <a:rPr lang="it-IT" dirty="0"/>
              <a:t>Maggiore attenzione sull’andamento della progressione della malattia.</a:t>
            </a:r>
          </a:p>
          <a:p>
            <a:pPr marL="342900" indent="-342900" algn="just">
              <a:buClr>
                <a:schemeClr val="accent2"/>
              </a:buClr>
              <a:buFontTx/>
              <a:buChar char="-"/>
            </a:pPr>
            <a:endParaRPr lang="it-IT" dirty="0"/>
          </a:p>
          <a:p>
            <a:pPr marL="342900" indent="-342900">
              <a:buClr>
                <a:schemeClr val="accent2"/>
              </a:buClr>
              <a:buFontTx/>
              <a:buChar char="-"/>
            </a:pPr>
            <a:r>
              <a:rPr lang="it-IT" dirty="0"/>
              <a:t>Ampliamento delle attività rivolte agli ospiti.</a:t>
            </a:r>
          </a:p>
          <a:p>
            <a:pPr marL="342900" indent="-342900">
              <a:buClr>
                <a:schemeClr val="accent2"/>
              </a:buClr>
              <a:buFontTx/>
              <a:buChar char="-"/>
            </a:pPr>
            <a:endParaRPr lang="it-IT" dirty="0"/>
          </a:p>
          <a:p>
            <a:pPr marL="342900" indent="-342900">
              <a:buClr>
                <a:schemeClr val="accent2"/>
              </a:buClr>
              <a:buFontTx/>
              <a:buChar char="-"/>
            </a:pPr>
            <a:r>
              <a:rPr lang="it-IT" dirty="0"/>
              <a:t>Attività mirate al livello di decadimento cognitivo osservato.</a:t>
            </a:r>
          </a:p>
          <a:p>
            <a:pPr marL="342900" indent="-342900">
              <a:buClr>
                <a:schemeClr val="accent2"/>
              </a:buClr>
              <a:buFontTx/>
              <a:buChar char="-"/>
            </a:pPr>
            <a:endParaRPr lang="it-IT" dirty="0"/>
          </a:p>
          <a:p>
            <a:pPr marL="342900" indent="-342900">
              <a:buClr>
                <a:schemeClr val="accent2"/>
              </a:buClr>
              <a:buFontTx/>
              <a:buChar char="-"/>
            </a:pPr>
            <a:r>
              <a:rPr lang="it-IT" dirty="0"/>
              <a:t>Maggiori momenti di condivisione/confronto  e reciproco aiuto.</a:t>
            </a:r>
          </a:p>
          <a:p>
            <a:pPr>
              <a:buClr>
                <a:schemeClr val="accent2"/>
              </a:buClr>
            </a:pPr>
            <a:r>
              <a:rPr lang="it-IT" dirty="0"/>
              <a:t> </a:t>
            </a:r>
          </a:p>
          <a:p>
            <a:pPr marL="342900" indent="-342900">
              <a:buClr>
                <a:schemeClr val="accent2"/>
              </a:buClr>
              <a:buFontTx/>
              <a:buChar char="-"/>
            </a:pPr>
            <a:r>
              <a:rPr lang="it-IT" dirty="0"/>
              <a:t>Coinvolgimento di ospiti con compromissione cognitiva severa.</a:t>
            </a:r>
          </a:p>
          <a:p>
            <a:pPr marL="342900" indent="-342900">
              <a:buClr>
                <a:schemeClr val="accent2"/>
              </a:buClr>
              <a:buFontTx/>
              <a:buChar char="-"/>
            </a:pPr>
            <a:endParaRPr lang="it-IT" dirty="0"/>
          </a:p>
          <a:p>
            <a:pPr marL="342900" indent="-342900">
              <a:buClr>
                <a:schemeClr val="accent2"/>
              </a:buClr>
              <a:buFontTx/>
              <a:buChar char="-"/>
            </a:pPr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A360BA2-339D-4D26-ADB9-CC786E00816D}"/>
              </a:ext>
            </a:extLst>
          </p:cNvPr>
          <p:cNvSpPr/>
          <p:nvPr/>
        </p:nvSpPr>
        <p:spPr>
          <a:xfrm>
            <a:off x="411478" y="1397763"/>
            <a:ext cx="4817745" cy="5255746"/>
          </a:xfrm>
          <a:prstGeom prst="rect">
            <a:avLst/>
          </a:prstGeom>
          <a:noFill/>
          <a:ln w="3810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E72229CB-063D-45A7-98FF-71BC3601C781}"/>
              </a:ext>
            </a:extLst>
          </p:cNvPr>
          <p:cNvSpPr/>
          <p:nvPr/>
        </p:nvSpPr>
        <p:spPr>
          <a:xfrm>
            <a:off x="5749290" y="1397762"/>
            <a:ext cx="4817745" cy="5255746"/>
          </a:xfrm>
          <a:prstGeom prst="rect">
            <a:avLst/>
          </a:prstGeom>
          <a:noFill/>
          <a:ln w="38100"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5B3E9594-A3EE-43CC-BB52-1F44FFF03DBD}"/>
              </a:ext>
            </a:extLst>
          </p:cNvPr>
          <p:cNvSpPr/>
          <p:nvPr/>
        </p:nvSpPr>
        <p:spPr>
          <a:xfrm>
            <a:off x="6649842" y="201051"/>
            <a:ext cx="44951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anose="02020603050405020304" pitchFamily="18" charset="0"/>
              </a:rPr>
              <a:t>Cambiamenti in RSA</a:t>
            </a:r>
            <a:endParaRPr lang="it-IT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186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44321" y="1076960"/>
            <a:ext cx="8788618" cy="4721225"/>
          </a:xfrm>
          <a:prstGeom prst="rect">
            <a:avLst/>
          </a:prstGeom>
          <a:ln/>
        </p:spPr>
      </p:pic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ANALISI DELLA DOMANDA</a:t>
            </a:r>
          </a:p>
        </p:txBody>
      </p:sp>
    </p:spTree>
    <p:extLst>
      <p:ext uri="{BB962C8B-B14F-4D97-AF65-F5344CB8AC3E}">
        <p14:creationId xmlns:p14="http://schemas.microsoft.com/office/powerpoint/2010/main" val="4752355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 DEL PERSONALE 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chemeClr val="tx2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2625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8B389-F8B8-4ADE-B61B-4C3D1D1D1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3599" y="0"/>
            <a:ext cx="5810713" cy="742950"/>
          </a:xfrm>
        </p:spPr>
        <p:txBody>
          <a:bodyPr/>
          <a:lstStyle/>
          <a:p>
            <a:r>
              <a:rPr lang="it-IT" sz="3200" dirty="0">
                <a:solidFill>
                  <a:schemeClr val="tx2"/>
                </a:solidFill>
              </a:rPr>
              <a:t>Feedback del personale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917FE53-9315-4C15-8FB2-4FAC4DD5ADAD}"/>
              </a:ext>
            </a:extLst>
          </p:cNvPr>
          <p:cNvSpPr txBox="1"/>
          <p:nvPr/>
        </p:nvSpPr>
        <p:spPr>
          <a:xfrm>
            <a:off x="304800" y="1530350"/>
            <a:ext cx="1070991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t-IT" sz="2800" dirty="0"/>
              <a:t>Percezione di utilizzare strumenti validati scientificamente. 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t-IT" sz="2800" dirty="0"/>
              <a:t>Rispetto ad un intervento di stimolazione cognitiva standard, viene apprezzata la possibilità di variare esercizi, consentendo una buona flessibilità all’interno del trattamento riabilitativo stesso. </a:t>
            </a: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it-IT" sz="2800" dirty="0"/>
              <a:t>Riduzione della frustrazione, dovuta al non riuscire a lavorare con gli ospiti maggiormente compromessi.</a:t>
            </a:r>
          </a:p>
          <a:p>
            <a:endParaRPr lang="it-IT" sz="2800" dirty="0"/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949422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4C2289C-C0C2-4243-98F6-7700DE82E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48" y="278780"/>
            <a:ext cx="3351230" cy="107377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D6F03A4E-8A5E-4C75-8823-C935B05EB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648" y="1521143"/>
            <a:ext cx="11432601" cy="470603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B83CA0B5-FE07-4FA6-A9D3-5F5333763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395" y="6395764"/>
            <a:ext cx="10278747" cy="323116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6C40E00B-C3D5-40F2-8415-0C2C6BC6187C}"/>
              </a:ext>
            </a:extLst>
          </p:cNvPr>
          <p:cNvSpPr/>
          <p:nvPr/>
        </p:nvSpPr>
        <p:spPr>
          <a:xfrm>
            <a:off x="483751" y="5219700"/>
            <a:ext cx="1167249" cy="9017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CBB5255-69B1-4126-9078-54798A727784}"/>
              </a:ext>
            </a:extLst>
          </p:cNvPr>
          <p:cNvSpPr/>
          <p:nvPr/>
        </p:nvSpPr>
        <p:spPr>
          <a:xfrm>
            <a:off x="9335651" y="5219700"/>
            <a:ext cx="1167249" cy="9017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887B9B3-DC9D-47E8-841F-07A05ECD8938}"/>
              </a:ext>
            </a:extLst>
          </p:cNvPr>
          <p:cNvSpPr/>
          <p:nvPr/>
        </p:nvSpPr>
        <p:spPr>
          <a:xfrm>
            <a:off x="1651000" y="5219700"/>
            <a:ext cx="1167249" cy="901700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080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co 1">
            <a:extLst>
              <a:ext uri="{FF2B5EF4-FFF2-40B4-BE49-F238E27FC236}">
                <a16:creationId xmlns:a16="http://schemas.microsoft.com/office/drawing/2014/main" id="{0717847A-B464-4425-AFAE-464AF92D77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6408930"/>
              </p:ext>
            </p:extLst>
          </p:nvPr>
        </p:nvGraphicFramePr>
        <p:xfrm>
          <a:off x="673100" y="1422401"/>
          <a:ext cx="10635365" cy="4512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2B1CB33B-0FFA-410E-A236-34178AAF9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"/>
            <a:ext cx="1666754" cy="1666754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FE7C6BC9-35D0-472F-B140-1E107BD1D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6755" y="6126389"/>
            <a:ext cx="10278747" cy="323116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F910E429-D59D-4DFE-8F0A-E0F9E006FB06}"/>
              </a:ext>
            </a:extLst>
          </p:cNvPr>
          <p:cNvSpPr/>
          <p:nvPr/>
        </p:nvSpPr>
        <p:spPr>
          <a:xfrm>
            <a:off x="883535" y="4851399"/>
            <a:ext cx="1167249" cy="790937"/>
          </a:xfrm>
          <a:prstGeom prst="rect">
            <a:avLst/>
          </a:prstGeom>
          <a:noFill/>
          <a:ln w="349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3E6C2B0-D58D-4619-BE08-EE1C092E9354}"/>
              </a:ext>
            </a:extLst>
          </p:cNvPr>
          <p:cNvSpPr/>
          <p:nvPr/>
        </p:nvSpPr>
        <p:spPr>
          <a:xfrm>
            <a:off x="4337935" y="4851399"/>
            <a:ext cx="1167249" cy="790938"/>
          </a:xfrm>
          <a:prstGeom prst="rect">
            <a:avLst/>
          </a:prstGeom>
          <a:noFill/>
          <a:ln w="349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AAB19C8-71AB-4F58-ADAF-E4C347B1B7BB}"/>
              </a:ext>
            </a:extLst>
          </p:cNvPr>
          <p:cNvSpPr/>
          <p:nvPr/>
        </p:nvSpPr>
        <p:spPr>
          <a:xfrm>
            <a:off x="2027110" y="4851399"/>
            <a:ext cx="1262190" cy="790937"/>
          </a:xfrm>
          <a:prstGeom prst="rect">
            <a:avLst/>
          </a:prstGeom>
          <a:noFill/>
          <a:ln w="349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704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D5AF2DE7-89A7-447A-938E-AC7626716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46464">
            <a:off x="270244" y="181091"/>
            <a:ext cx="1256348" cy="125634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76FCF65-1F18-437F-BBE7-F80E328BA6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260" y="1512547"/>
            <a:ext cx="11316148" cy="472620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8933A6E-BE00-4E8D-B054-F3A68D73749E}"/>
              </a:ext>
            </a:extLst>
          </p:cNvPr>
          <p:cNvSpPr txBox="1"/>
          <p:nvPr/>
        </p:nvSpPr>
        <p:spPr>
          <a:xfrm>
            <a:off x="567159" y="6427900"/>
            <a:ext cx="10278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cs typeface="Times New Roman" panose="02020603050405020304" pitchFamily="18" charset="0"/>
              </a:rPr>
              <a:t>1=completamente falso; 2=parzialmente falso; 3=né vero né falso; 4=in parte vero; 5=completamente vero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6B8B39CC-AE69-46E3-8885-93CDAA1A4D4D}"/>
              </a:ext>
            </a:extLst>
          </p:cNvPr>
          <p:cNvSpPr/>
          <p:nvPr/>
        </p:nvSpPr>
        <p:spPr>
          <a:xfrm>
            <a:off x="1968501" y="4457699"/>
            <a:ext cx="1384300" cy="1591038"/>
          </a:xfrm>
          <a:prstGeom prst="rect">
            <a:avLst/>
          </a:prstGeom>
          <a:noFill/>
          <a:ln w="3492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BDB4903-FA9D-4038-B2E0-714F44DAE0D0}"/>
              </a:ext>
            </a:extLst>
          </p:cNvPr>
          <p:cNvSpPr/>
          <p:nvPr/>
        </p:nvSpPr>
        <p:spPr>
          <a:xfrm>
            <a:off x="685800" y="4457699"/>
            <a:ext cx="1244602" cy="1591037"/>
          </a:xfrm>
          <a:prstGeom prst="rect">
            <a:avLst/>
          </a:prstGeom>
          <a:noFill/>
          <a:ln w="3492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8DE8FB4-4245-49A3-929B-E83A0AAB3F7D}"/>
              </a:ext>
            </a:extLst>
          </p:cNvPr>
          <p:cNvSpPr/>
          <p:nvPr/>
        </p:nvSpPr>
        <p:spPr>
          <a:xfrm>
            <a:off x="6096000" y="4457699"/>
            <a:ext cx="1219200" cy="1591037"/>
          </a:xfrm>
          <a:prstGeom prst="rect">
            <a:avLst/>
          </a:prstGeom>
          <a:noFill/>
          <a:ln w="3492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16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07290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chemeClr val="tx2"/>
                </a:solidFill>
              </a:rPr>
              <a:t>FEEDBACK DEL PERSONALE 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44042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E0C860-B8B4-44A6-B876-D1061CA16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346" y="277599"/>
            <a:ext cx="8832291" cy="1107735"/>
          </a:xfrm>
        </p:spPr>
        <p:txBody>
          <a:bodyPr>
            <a:normAutofit fontScale="90000"/>
          </a:bodyPr>
          <a:lstStyle/>
          <a:p>
            <a:pPr algn="ctr"/>
            <a:r>
              <a:rPr lang="it-IT" sz="3200" b="1" dirty="0">
                <a:solidFill>
                  <a:srgbClr val="002060"/>
                </a:solidFill>
                <a:latin typeface="+mn-lt"/>
              </a:rPr>
              <a:t>EFFICACIA BRAINER:</a:t>
            </a:r>
            <a:br>
              <a:rPr lang="it-IT" sz="3200" b="1" dirty="0">
                <a:solidFill>
                  <a:srgbClr val="002060"/>
                </a:solidFill>
                <a:latin typeface="+mn-lt"/>
              </a:rPr>
            </a:br>
            <a:r>
              <a:rPr lang="it-IT" sz="3200" b="1" dirty="0">
                <a:solidFill>
                  <a:srgbClr val="002060"/>
                </a:solidFill>
                <a:latin typeface="+mn-lt"/>
              </a:rPr>
              <a:t>Performance di gruppo </a:t>
            </a:r>
            <a:br>
              <a:rPr lang="it-IT" sz="3200" b="1" dirty="0">
                <a:solidFill>
                  <a:srgbClr val="002060"/>
                </a:solidFill>
                <a:latin typeface="+mn-lt"/>
              </a:rPr>
            </a:br>
            <a:r>
              <a:rPr lang="it-IT" sz="3200" b="1" dirty="0">
                <a:solidFill>
                  <a:srgbClr val="002060"/>
                </a:solidFill>
                <a:latin typeface="+mn-lt"/>
              </a:rPr>
              <a:t>vs performance individuale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E0BD307-4114-4D0F-B70F-12C52B273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531" y="587720"/>
            <a:ext cx="1529629" cy="487492"/>
          </a:xfrm>
          <a:prstGeom prst="rect">
            <a:avLst/>
          </a:prstGeom>
        </p:spPr>
      </p:pic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C9BEC8BA-030B-4C1F-B8F3-64433B7039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549576"/>
              </p:ext>
            </p:extLst>
          </p:nvPr>
        </p:nvGraphicFramePr>
        <p:xfrm>
          <a:off x="520700" y="2260600"/>
          <a:ext cx="5462809" cy="379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C405575C-470D-42B8-ACA5-BD23E66082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0235659"/>
              </p:ext>
            </p:extLst>
          </p:nvPr>
        </p:nvGraphicFramePr>
        <p:xfrm>
          <a:off x="6437092" y="2260600"/>
          <a:ext cx="5551708" cy="379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593539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0FA068-95F9-41FB-93C9-06C3C4017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9101" y="232410"/>
            <a:ext cx="6260676" cy="590550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EFFETTO SUI DOMINI COGNITIVI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8C799F1-9C6C-44FB-A5AA-AE293181F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683" y="638196"/>
            <a:ext cx="1852852" cy="590550"/>
          </a:xfrm>
          <a:prstGeom prst="rect">
            <a:avLst/>
          </a:prstGeom>
        </p:spPr>
      </p:pic>
      <p:graphicFrame>
        <p:nvGraphicFramePr>
          <p:cNvPr id="6" name="Grafico 5">
            <a:extLst>
              <a:ext uri="{FF2B5EF4-FFF2-40B4-BE49-F238E27FC236}">
                <a16:creationId xmlns:a16="http://schemas.microsoft.com/office/drawing/2014/main" id="{A11F72C8-CA82-474E-A142-4492E65743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086185"/>
              </p:ext>
            </p:extLst>
          </p:nvPr>
        </p:nvGraphicFramePr>
        <p:xfrm>
          <a:off x="2749602" y="952499"/>
          <a:ext cx="6724598" cy="2672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BDDED5E4-1B9D-49AF-87B1-AB4DCD2A1B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8765011"/>
              </p:ext>
            </p:extLst>
          </p:nvPr>
        </p:nvGraphicFramePr>
        <p:xfrm>
          <a:off x="2749602" y="3735571"/>
          <a:ext cx="6724598" cy="289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797364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67AE8B0-3951-412E-883C-195FB28108D7}"/>
              </a:ext>
            </a:extLst>
          </p:cNvPr>
          <p:cNvSpPr/>
          <p:nvPr/>
        </p:nvSpPr>
        <p:spPr>
          <a:xfrm>
            <a:off x="171450" y="1520319"/>
            <a:ext cx="105194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Dato trasversale è 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sng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presenza di una progressione lenta di malattia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3000" b="0" i="0" u="none" strike="noStrike" kern="1200" cap="none" spc="0" normalizeH="0" baseline="0" noProof="0" dirty="0">
              <a:ln>
                <a:noFill/>
              </a:ln>
              <a:solidFill>
                <a:srgbClr val="2C3C43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 osservano effetti positivi anche sul versante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dell’affettività, dell’autostima e del tono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dell’umore, grazie all’interattività della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000" b="0" i="0" u="none" strike="noStrike" kern="1200" cap="none" spc="0" normalizeH="0" baseline="0" noProof="0" dirty="0">
                <a:ln>
                  <a:noFill/>
                </a:ln>
                <a:solidFill>
                  <a:srgbClr val="2C3C43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stimolazione cognitiva stessa.</a:t>
            </a:r>
          </a:p>
        </p:txBody>
      </p:sp>
    </p:spTree>
    <p:extLst>
      <p:ext uri="{BB962C8B-B14F-4D97-AF65-F5344CB8AC3E}">
        <p14:creationId xmlns:p14="http://schemas.microsoft.com/office/powerpoint/2010/main" val="610468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B130144-1C72-468F-A60F-79854997FD20}"/>
              </a:ext>
            </a:extLst>
          </p:cNvPr>
          <p:cNvSpPr txBox="1"/>
          <p:nvPr/>
        </p:nvSpPr>
        <p:spPr>
          <a:xfrm>
            <a:off x="385274" y="207412"/>
            <a:ext cx="1168880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E’ risultato un efficace strumento di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Yu Gothic UI Semilight" panose="020B0400000000000000" pitchFamily="34" charset="-128"/>
              <a:buChar char="✓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Promozione della plasticità cerebrale nella persona adulta e anziana, utile al mantenimento/potenziamento  di abilità residue.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Yu Gothic UI Semilight" panose="020B0400000000000000" pitchFamily="34" charset="-128"/>
              <a:buChar char="✓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Miglioramento della performance mnestica, </a:t>
            </a:r>
            <a:r>
              <a:rPr kumimoji="0" lang="it-IT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attentiva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 linguistica.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Yu Gothic UI Semilight" panose="020B0400000000000000" pitchFamily="34" charset="-128"/>
              <a:buChar char="✓"/>
              <a:tabLst/>
              <a:defRPr/>
            </a:pP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Maggiore efficacia nell’approccio individuale rispetto a quello di gruppo.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→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91CB4EC-900E-423B-90E3-62C1E2F303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69"/>
          <a:stretch/>
        </p:blipFill>
        <p:spPr>
          <a:xfrm>
            <a:off x="4679763" y="3311913"/>
            <a:ext cx="3549838" cy="321126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B254A60-5D36-418B-8D98-A0A91E1441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4"/>
          <a:stretch/>
        </p:blipFill>
        <p:spPr>
          <a:xfrm>
            <a:off x="8291545" y="3314829"/>
            <a:ext cx="3782536" cy="320543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1D6084D-2CD7-4A4F-852E-DBB76588D1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93"/>
          <a:stretch/>
        </p:blipFill>
        <p:spPr>
          <a:xfrm>
            <a:off x="2398841" y="3317745"/>
            <a:ext cx="2218978" cy="319960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61AD871-ED79-4A2F-89D0-2E4E2512EA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/>
          <a:stretch/>
        </p:blipFill>
        <p:spPr>
          <a:xfrm>
            <a:off x="117919" y="3317745"/>
            <a:ext cx="2218978" cy="319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2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RSA italiane</a:t>
            </a:r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2630170" y="1273079"/>
            <a:ext cx="6615430" cy="3545969"/>
          </a:xfrm>
        </p:spPr>
        <p:txBody>
          <a:bodyPr>
            <a:normAutofit/>
          </a:bodyPr>
          <a:lstStyle/>
          <a:p>
            <a:pPr algn="just"/>
            <a:r>
              <a:rPr lang="it-IT" sz="2000" dirty="0"/>
              <a:t>Si stima che tra le persone istituzionalizzate in RSA con età compresa tra 75 e 95 anni, la prevalenza di soggetti con decadimento cognitivo sia dell’8% all’inizio della prima decade e del 26 % all’inizio dell’ultima decade. </a:t>
            </a:r>
          </a:p>
          <a:p>
            <a:pPr algn="just"/>
            <a:r>
              <a:rPr lang="it-IT" sz="2000" dirty="0"/>
              <a:t>Si stimano oggi </a:t>
            </a:r>
            <a:r>
              <a:rPr lang="it-IT" sz="2000" b="1" dirty="0"/>
              <a:t>in Italia 1.000.000 di soggetti con Demenza, dei quali il 60% con Demenza primaria.</a:t>
            </a:r>
          </a:p>
          <a:p>
            <a:pPr algn="just"/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ANALISI DELLA DOMANDA</a:t>
            </a:r>
          </a:p>
        </p:txBody>
      </p:sp>
      <p:pic>
        <p:nvPicPr>
          <p:cNvPr id="1028" name="Picture 4" descr="Image result for immagini stilizzate c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454" y="3379189"/>
            <a:ext cx="2462998" cy="347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italia bianco e nero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081" y="3344483"/>
            <a:ext cx="2744177" cy="3277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9006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7DF92-7B35-43D8-9744-302918ADC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004" y="495300"/>
            <a:ext cx="8596668" cy="1320800"/>
          </a:xfrm>
        </p:spPr>
        <p:txBody>
          <a:bodyPr>
            <a:normAutofit/>
          </a:bodyPr>
          <a:lstStyle/>
          <a:p>
            <a:r>
              <a:rPr lang="it-IT" sz="3200" b="1" dirty="0">
                <a:solidFill>
                  <a:srgbClr val="002060"/>
                </a:solidFill>
              </a:rPr>
              <a:t>EFFICACIA BAULE DEI RICORDI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90A5FEE-F0AC-41CE-B58D-C3C24C927E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96" y="42147"/>
            <a:ext cx="1899048" cy="1899048"/>
          </a:xfrm>
          <a:prstGeom prst="rect">
            <a:avLst/>
          </a:prstGeom>
        </p:spPr>
      </p:pic>
      <p:graphicFrame>
        <p:nvGraphicFramePr>
          <p:cNvPr id="11" name="Grafico 10">
            <a:extLst>
              <a:ext uri="{FF2B5EF4-FFF2-40B4-BE49-F238E27FC236}">
                <a16:creationId xmlns:a16="http://schemas.microsoft.com/office/drawing/2014/main" id="{C1C9C5E0-6D59-4E98-BCCF-820B1389FA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2995850"/>
              </p:ext>
            </p:extLst>
          </p:nvPr>
        </p:nvGraphicFramePr>
        <p:xfrm>
          <a:off x="2243244" y="1397000"/>
          <a:ext cx="7339752" cy="496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165798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48A58CA-0C02-4646-B751-9FFC11AA8E7B}"/>
              </a:ext>
            </a:extLst>
          </p:cNvPr>
          <p:cNvSpPr/>
          <p:nvPr/>
        </p:nvSpPr>
        <p:spPr>
          <a:xfrm>
            <a:off x="253590" y="1531281"/>
            <a:ext cx="1086968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400" dirty="0"/>
              <a:t>Effetti positivi sull’autostima e sull’umore, contrastando la sensazione di solitudine e di isolamento sperimentati nel corso della patologia.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it-IT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400" dirty="0"/>
              <a:t>Benefici delle funzioni cognitive come la memoria, che continua ad essere stimolata, e il linguaggio con un generale incremento delle abilità comunicative 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it-IT" sz="2400" dirty="0"/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400" dirty="0"/>
              <a:t>Potenziamento della rete di relazioni significative contrastando l’isolamento.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74843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AB4D300-5412-42BC-961B-136750384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5679" y="740593"/>
            <a:ext cx="3322451" cy="1293028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DOLL</a:t>
            </a:r>
            <a:r>
              <a:rPr lang="it-IT" b="1" dirty="0">
                <a:solidFill>
                  <a:srgbClr val="002060"/>
                </a:solidFill>
                <a:latin typeface="+mn-lt"/>
              </a:rPr>
              <a:t> THERAPY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EC8EE3A-5857-4E20-9900-90D5E160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49768">
            <a:off x="319435" y="416899"/>
            <a:ext cx="1870814" cy="1870814"/>
          </a:xfrm>
          <a:prstGeom prst="rect">
            <a:avLst/>
          </a:prstGeom>
        </p:spPr>
      </p:pic>
      <p:graphicFrame>
        <p:nvGraphicFramePr>
          <p:cNvPr id="8" name="Grafico 7">
            <a:extLst>
              <a:ext uri="{FF2B5EF4-FFF2-40B4-BE49-F238E27FC236}">
                <a16:creationId xmlns:a16="http://schemas.microsoft.com/office/drawing/2014/main" id="{3EFAF171-6765-42B0-8F15-DCF20E85DD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449653"/>
              </p:ext>
            </p:extLst>
          </p:nvPr>
        </p:nvGraphicFramePr>
        <p:xfrm>
          <a:off x="3048000" y="1676400"/>
          <a:ext cx="6807200" cy="424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2449911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37BC61DB-8CA1-4AFF-99C4-0AD613256F7C}"/>
              </a:ext>
            </a:extLst>
          </p:cNvPr>
          <p:cNvSpPr/>
          <p:nvPr/>
        </p:nvSpPr>
        <p:spPr>
          <a:xfrm>
            <a:off x="293224" y="411899"/>
            <a:ext cx="11370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2000" dirty="0"/>
              <a:t>Nei disturbi d’ansia l’intervento con la bambola, anche al bisogno, agisce come una qualunque terapia farmacologia.</a:t>
            </a:r>
          </a:p>
          <a:p>
            <a:pPr algn="just"/>
            <a:endParaRPr lang="it-IT" sz="20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2000" dirty="0"/>
              <a:t>Nel disturbo del </a:t>
            </a:r>
            <a:r>
              <a:rPr lang="it-IT" sz="2000" dirty="0" err="1"/>
              <a:t>wandering</a:t>
            </a:r>
            <a:r>
              <a:rPr lang="it-IT" sz="2000" dirty="0"/>
              <a:t> si è evidenziato un sensibile incremento dei momenti di pausa. Per accudire e curare il bambino-bambola, per cambiarla, per abbracciarla e coccolarla è necessario fermarsi.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20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2000" dirty="0"/>
              <a:t>Nei disturbi del sonno la terapia della bambola è utile per il ripristino del ritmo sonno-veglia.</a:t>
            </a:r>
          </a:p>
          <a:p>
            <a:pPr algn="just"/>
            <a:endParaRPr lang="it-IT" sz="20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2000" dirty="0"/>
              <a:t>Inoltre viene stimolata la memoria procedurale, grazie alla vestizione della bambola, riattivando le sue capacità procedurali di vestizione.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A52204B-6BCD-4D19-ADA0-3D5B88EE2A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28" y="3929312"/>
            <a:ext cx="2087794" cy="278372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3B849F8-2BE2-46F0-AD88-4EEE32711F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04" t="23027" r="7659" b="5119"/>
          <a:stretch/>
        </p:blipFill>
        <p:spPr>
          <a:xfrm>
            <a:off x="3501484" y="3898329"/>
            <a:ext cx="1855284" cy="283701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4966C97-97B8-4E09-9A19-46D21D60626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9" t="21138"/>
          <a:stretch/>
        </p:blipFill>
        <p:spPr>
          <a:xfrm>
            <a:off x="5521364" y="3898326"/>
            <a:ext cx="2622286" cy="283701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A469CB0-00FC-4498-B1DB-1816B46C04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246" y="3873557"/>
            <a:ext cx="2129610" cy="283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1860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FEEDBACK DEL PERSONALE 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11533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17420E-C3F9-4FED-88E2-2181507A6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93329" y="148590"/>
            <a:ext cx="3395173" cy="507536"/>
          </a:xfrm>
        </p:spPr>
        <p:txBody>
          <a:bodyPr/>
          <a:lstStyle/>
          <a:p>
            <a:r>
              <a:rPr lang="it-IT" sz="2800" dirty="0">
                <a:solidFill>
                  <a:schemeClr val="accent2">
                    <a:lumMod val="75000"/>
                  </a:schemeClr>
                </a:solidFill>
              </a:rPr>
              <a:t>Prospettive future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80B3BD0-0466-4AE3-B27D-CB3ECB8EC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417" y="1108205"/>
            <a:ext cx="2952675" cy="94109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E103FD5A-1418-4C04-9E48-7491991D9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8891" y="930390"/>
            <a:ext cx="1903725" cy="189762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771B0B0-8466-4D0A-8DA2-CF0D4BF4C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581">
            <a:off x="4581169" y="2750129"/>
            <a:ext cx="1658967" cy="1658967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79B660FA-4A18-4C97-8E18-76E363921E84}"/>
              </a:ext>
            </a:extLst>
          </p:cNvPr>
          <p:cNvSpPr/>
          <p:nvPr/>
        </p:nvSpPr>
        <p:spPr>
          <a:xfrm>
            <a:off x="134922" y="2287677"/>
            <a:ext cx="4105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Individuare per ciascuna forma di demenza, l’efficacia dell’ intervento e la progressione di malattia. 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BE5E5E8-6DC6-4994-9D3F-2E46B54E5DEE}"/>
              </a:ext>
            </a:extLst>
          </p:cNvPr>
          <p:cNvSpPr/>
          <p:nvPr/>
        </p:nvSpPr>
        <p:spPr>
          <a:xfrm>
            <a:off x="3497078" y="4454692"/>
            <a:ext cx="41056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Individuare sulla base dell’NPI su quali disturbi comportamentali agisce maggiormente sulla base dell’intensità e della frequenza della manifestazione comportamentale.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A653E83-F718-4AC8-AFDF-0CF04AF5BC1A}"/>
              </a:ext>
            </a:extLst>
          </p:cNvPr>
          <p:cNvSpPr/>
          <p:nvPr/>
        </p:nvSpPr>
        <p:spPr>
          <a:xfrm>
            <a:off x="7247950" y="2505670"/>
            <a:ext cx="4105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Valutare nel </a:t>
            </a:r>
            <a:r>
              <a:rPr lang="it-IT" dirty="0" err="1"/>
              <a:t>caregiver</a:t>
            </a:r>
            <a:r>
              <a:rPr lang="it-IT" dirty="0"/>
              <a:t> di riferimento l’eventuale presenza di un miglioramento della qualità della vita percepita. </a:t>
            </a:r>
          </a:p>
        </p:txBody>
      </p:sp>
    </p:spTree>
    <p:extLst>
      <p:ext uri="{BB962C8B-B14F-4D97-AF65-F5344CB8AC3E}">
        <p14:creationId xmlns:p14="http://schemas.microsoft.com/office/powerpoint/2010/main" val="1982581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FEEDBACK DEL PERSONALE 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0592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Obiettivi del progetto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OBIETTIVI</a:t>
            </a:r>
          </a:p>
        </p:txBody>
      </p:sp>
      <p:pic>
        <p:nvPicPr>
          <p:cNvPr id="2054" name="Picture 6" descr="Image result for immagini stilizzate binocol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73" y="1144587"/>
            <a:ext cx="2280444" cy="228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Image result for immagini stilizzate binocol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673" y="3330476"/>
            <a:ext cx="2280444" cy="228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3315117" y="1793815"/>
            <a:ext cx="5335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Intercettare forme diverse di decadimento cognitivo.</a:t>
            </a:r>
            <a:endParaRPr lang="it-IT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315117" y="3627804"/>
            <a:ext cx="57581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Arial" pitchFamily="34" charset="0"/>
              </a:rPr>
              <a:t>Pianificare, attuare e valutare interventi di stimolazione cognitiva (globale o specifica) </a:t>
            </a:r>
            <a:r>
              <a:rPr lang="it-IT" sz="2000" b="1" dirty="0">
                <a:ea typeface="Calibri" pitchFamily="34" charset="0"/>
                <a:cs typeface="Arial" pitchFamily="34" charset="0"/>
              </a:rPr>
              <a:t>per accrescere i punti di forza, prevenire, quando possibile, l’</a:t>
            </a:r>
            <a:r>
              <a:rPr lang="it-IT" sz="2000" b="1" dirty="0" err="1">
                <a:ea typeface="Calibri" pitchFamily="34" charset="0"/>
                <a:cs typeface="Arial" pitchFamily="34" charset="0"/>
              </a:rPr>
              <a:t>ingravescenza</a:t>
            </a:r>
            <a:r>
              <a:rPr lang="it-IT" sz="2000" b="1" dirty="0">
                <a:ea typeface="Calibri" pitchFamily="34" charset="0"/>
                <a:cs typeface="Arial" pitchFamily="34" charset="0"/>
              </a:rPr>
              <a:t> dei punti di debolezza e promuovere le autonomie del singolo utente.</a:t>
            </a:r>
            <a:endParaRPr lang="it-IT" sz="2000" b="1" dirty="0">
              <a:cs typeface="Arial" pitchFamily="34" charset="0"/>
            </a:endParaRPr>
          </a:p>
        </p:txBody>
      </p:sp>
      <p:pic>
        <p:nvPicPr>
          <p:cNvPr id="8" name="Picture 2" descr="Image result for attenzione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297" y="2014756"/>
            <a:ext cx="2631440" cy="263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01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74800" y="1259841"/>
            <a:ext cx="8920942" cy="4592320"/>
          </a:xfrm>
        </p:spPr>
        <p:txBody>
          <a:bodyPr>
            <a:noAutofit/>
          </a:bodyPr>
          <a:lstStyle/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ANALISI DELLA DOMANDA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OBIETTIVI</a:t>
            </a:r>
          </a:p>
          <a:p>
            <a:pPr algn="ctr">
              <a:buFont typeface="+mj-lt"/>
              <a:buAutoNum type="arabicPeriod"/>
            </a:pPr>
            <a:r>
              <a:rPr lang="it-IT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PRESUPPOSTI TEORICI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INTERVENTO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CAMBIAMENTI IN RSA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FEEDBACK DEL PERSONALE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RISULTATI</a:t>
            </a:r>
          </a:p>
          <a:p>
            <a:pPr algn="ctr">
              <a:buFont typeface="+mj-lt"/>
              <a:buAutoNum type="arabicPeriod"/>
            </a:pPr>
            <a:r>
              <a:rPr lang="it-IT" sz="2800" dirty="0">
                <a:solidFill>
                  <a:srgbClr val="002060"/>
                </a:solidFill>
              </a:rPr>
              <a:t>PROSPETTIVE FUTURE</a:t>
            </a:r>
          </a:p>
        </p:txBody>
      </p:sp>
      <p:pic>
        <p:nvPicPr>
          <p:cNvPr id="4" name="Immagine 3" descr="C:\Users\roberto.rovati\AppData\Local\Microsoft\Windows\INetCache\Content.Outlook\RGLJM1J2\FIRMAgrandeSENZAPAYOF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759" y="5623035"/>
            <a:ext cx="4309241" cy="1255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4591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pic>
        <p:nvPicPr>
          <p:cNvPr id="9" name="Picture 2" descr="Image result for immagini stilizzate crescita essere um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926" y="2480349"/>
            <a:ext cx="4241608" cy="238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ccia in giù 5"/>
          <p:cNvSpPr/>
          <p:nvPr/>
        </p:nvSpPr>
        <p:spPr>
          <a:xfrm rot="18694297">
            <a:off x="3951856" y="2010562"/>
            <a:ext cx="705862" cy="11043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733974" y="1729915"/>
            <a:ext cx="2237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INVECCHIAMENTO FISIOLOGICO</a:t>
            </a:r>
          </a:p>
        </p:txBody>
      </p:sp>
      <p:sp>
        <p:nvSpPr>
          <p:cNvPr id="14" name="Freccia in giù 13"/>
          <p:cNvSpPr/>
          <p:nvPr/>
        </p:nvSpPr>
        <p:spPr>
          <a:xfrm rot="14454870">
            <a:off x="3958680" y="4208755"/>
            <a:ext cx="705862" cy="11043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2121167" y="4908801"/>
            <a:ext cx="2237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MCI</a:t>
            </a:r>
          </a:p>
        </p:txBody>
      </p:sp>
      <p:sp>
        <p:nvSpPr>
          <p:cNvPr id="16" name="Freccia in giù 15"/>
          <p:cNvSpPr/>
          <p:nvPr/>
        </p:nvSpPr>
        <p:spPr>
          <a:xfrm rot="3731970">
            <a:off x="7663794" y="2561426"/>
            <a:ext cx="705862" cy="11043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8092690" y="2562759"/>
            <a:ext cx="2237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/>
              <a:t>DEMENZA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8411354" y="4337486"/>
            <a:ext cx="38385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/>
              <a:t>Individuare le peculiarità di un decadimento cognitivo più o meno ingravescente consente una specifica attivazione da parte di: medico, infermiere, psicologo, educatore, familiari.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08000" y="568960"/>
            <a:ext cx="36271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CASISTICA</a:t>
            </a:r>
          </a:p>
        </p:txBody>
      </p:sp>
    </p:spTree>
    <p:extLst>
      <p:ext uri="{BB962C8B-B14F-4D97-AF65-F5344CB8AC3E}">
        <p14:creationId xmlns:p14="http://schemas.microsoft.com/office/powerpoint/2010/main" val="1226034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33974" y="56896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Teoria</a:t>
            </a:r>
            <a:br>
              <a:rPr lang="it-IT" sz="4000" dirty="0">
                <a:solidFill>
                  <a:srgbClr val="002060"/>
                </a:solidFill>
              </a:rPr>
            </a:br>
            <a:r>
              <a:rPr lang="it-IT" sz="2400" dirty="0">
                <a:solidFill>
                  <a:srgbClr val="002060"/>
                </a:solidFill>
              </a:rPr>
              <a:t>Primo Obiettivo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245600" y="6156960"/>
            <a:ext cx="280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PRESUPPOSTI TEORICI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473854" y="1404238"/>
            <a:ext cx="2237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468151" y="4420448"/>
            <a:ext cx="51283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000" dirty="0"/>
              <a:t>La differenza sostanziale tra MCI e demenza consiste nella entità del profilo di compromissione cognitiva e nel 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grado di interferenza sulla autonomia funzionale nella vita quotidiana. </a:t>
            </a:r>
          </a:p>
          <a:p>
            <a:pPr algn="just"/>
            <a:endParaRPr lang="it-IT" sz="2000" dirty="0"/>
          </a:p>
          <a:p>
            <a:pPr algn="just"/>
            <a:endParaRPr lang="it-IT" sz="2000" dirty="0"/>
          </a:p>
        </p:txBody>
      </p:sp>
      <p:pic>
        <p:nvPicPr>
          <p:cNvPr id="3074" name="Picture 2" descr="Image result for autonomia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181" y="1624755"/>
            <a:ext cx="3131883" cy="2795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57046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19711</TotalTime>
  <Words>1918</Words>
  <Application>Microsoft Office PowerPoint</Application>
  <PresentationFormat>Widescreen</PresentationFormat>
  <Paragraphs>279</Paragraphs>
  <Slides>45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45</vt:i4>
      </vt:variant>
    </vt:vector>
  </HeadingPairs>
  <TitlesOfParts>
    <vt:vector size="54" baseType="lpstr">
      <vt:lpstr>Yu Gothic UI Semilight</vt:lpstr>
      <vt:lpstr>Arial</vt:lpstr>
      <vt:lpstr>Arial Rounded MT Bold</vt:lpstr>
      <vt:lpstr>Calibri</vt:lpstr>
      <vt:lpstr>Tahoma</vt:lpstr>
      <vt:lpstr>Times New Roman</vt:lpstr>
      <vt:lpstr>Wingdings</vt:lpstr>
      <vt:lpstr>Wingdings 3</vt:lpstr>
      <vt:lpstr>Sfaccettatura</vt:lpstr>
      <vt:lpstr>Decadimento cognitivo e Demenza</vt:lpstr>
      <vt:lpstr>Presentazione standard di PowerPoint</vt:lpstr>
      <vt:lpstr>Presentazione standard di PowerPoint</vt:lpstr>
      <vt:lpstr>RSA italiane</vt:lpstr>
      <vt:lpstr>Presentazione standard di PowerPoint</vt:lpstr>
      <vt:lpstr>Obiettivi del progetto</vt:lpstr>
      <vt:lpstr>Presentazione standard di PowerPoint</vt:lpstr>
      <vt:lpstr>Teoria Primo Obiettivo</vt:lpstr>
      <vt:lpstr>Teoria Primo Obiettivo</vt:lpstr>
      <vt:lpstr>Teoria Primo Obiettivo</vt:lpstr>
      <vt:lpstr>Teoria Primo Obiettivo</vt:lpstr>
      <vt:lpstr>Teoria Primo Obiettivo</vt:lpstr>
      <vt:lpstr>Teoria Primo Obiettivo</vt:lpstr>
      <vt:lpstr>Teoria Primo Obiettivo</vt:lpstr>
      <vt:lpstr>Teoria Primo Obiettivo</vt:lpstr>
      <vt:lpstr>Teoria Primo Obiettivo</vt:lpstr>
      <vt:lpstr>Teoria Secondo Obiettivo</vt:lpstr>
      <vt:lpstr>Teoria Secondo Obiettivo</vt:lpstr>
      <vt:lpstr>Teoria Secondo Obiettivo</vt:lpstr>
      <vt:lpstr>Teoria Secondo Obiettivo</vt:lpstr>
      <vt:lpstr>Presentazione standard di PowerPoint</vt:lpstr>
      <vt:lpstr>Intervento Lombardia e Piemonte</vt:lpstr>
      <vt:lpstr>Intervento Lombardia e Piemonte</vt:lpstr>
      <vt:lpstr>Intervento Lombardia e Piemonte</vt:lpstr>
      <vt:lpstr>Monitoraggio Lombardia e Piemonte</vt:lpstr>
      <vt:lpstr>Monitoraggio Lombardia e Piemonte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Feedback del personale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EFFICACIA BRAINER: Performance di gruppo  vs performance individuale</vt:lpstr>
      <vt:lpstr>EFFETTO SUI DOMINI COGNITIVI</vt:lpstr>
      <vt:lpstr>Presentazione standard di PowerPoint</vt:lpstr>
      <vt:lpstr>Presentazione standard di PowerPoint</vt:lpstr>
      <vt:lpstr>EFFICACIA BAULE DEI RICORDI</vt:lpstr>
      <vt:lpstr>Presentazione standard di PowerPoint</vt:lpstr>
      <vt:lpstr>DOLL THERAPY</vt:lpstr>
      <vt:lpstr>Presentazione standard di PowerPoint</vt:lpstr>
      <vt:lpstr>Presentazione standard di PowerPoint</vt:lpstr>
      <vt:lpstr>Prospettive future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GRUPPO GHERON SRL</dc:title>
  <dc:creator>Alessandro Bariani</dc:creator>
  <cp:lastModifiedBy>Giulia Rovati</cp:lastModifiedBy>
  <cp:revision>456</cp:revision>
  <cp:lastPrinted>2017-10-10T12:53:25Z</cp:lastPrinted>
  <dcterms:created xsi:type="dcterms:W3CDTF">2017-09-29T07:25:02Z</dcterms:created>
  <dcterms:modified xsi:type="dcterms:W3CDTF">2020-01-28T18:12:38Z</dcterms:modified>
</cp:coreProperties>
</file>