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1"/>
  </p:notesMasterIdLst>
  <p:sldIdLst>
    <p:sldId id="312" r:id="rId2"/>
    <p:sldId id="418" r:id="rId3"/>
    <p:sldId id="322" r:id="rId4"/>
    <p:sldId id="323" r:id="rId5"/>
    <p:sldId id="324" r:id="rId6"/>
    <p:sldId id="437" r:id="rId7"/>
    <p:sldId id="436" r:id="rId8"/>
    <p:sldId id="401" r:id="rId9"/>
    <p:sldId id="402" r:id="rId10"/>
    <p:sldId id="403" r:id="rId11"/>
    <p:sldId id="404" r:id="rId12"/>
    <p:sldId id="405" r:id="rId13"/>
    <p:sldId id="406" r:id="rId14"/>
    <p:sldId id="407" r:id="rId15"/>
    <p:sldId id="408" r:id="rId16"/>
    <p:sldId id="409" r:id="rId17"/>
    <p:sldId id="410" r:id="rId18"/>
    <p:sldId id="411" r:id="rId19"/>
    <p:sldId id="412" r:id="rId20"/>
    <p:sldId id="413" r:id="rId21"/>
    <p:sldId id="414" r:id="rId22"/>
    <p:sldId id="415" r:id="rId23"/>
    <p:sldId id="416" r:id="rId24"/>
    <p:sldId id="443" r:id="rId25"/>
    <p:sldId id="445" r:id="rId26"/>
    <p:sldId id="453" r:id="rId27"/>
    <p:sldId id="313" r:id="rId28"/>
    <p:sldId id="327" r:id="rId29"/>
    <p:sldId id="328" r:id="rId30"/>
    <p:sldId id="330" r:id="rId31"/>
    <p:sldId id="332" r:id="rId32"/>
    <p:sldId id="474" r:id="rId33"/>
    <p:sldId id="349" r:id="rId34"/>
    <p:sldId id="352" r:id="rId35"/>
    <p:sldId id="353" r:id="rId36"/>
    <p:sldId id="354" r:id="rId37"/>
    <p:sldId id="367" r:id="rId38"/>
    <p:sldId id="284" r:id="rId39"/>
    <p:sldId id="285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496" autoAdjust="0"/>
  </p:normalViewPr>
  <p:slideViewPr>
    <p:cSldViewPr snapToGrid="0">
      <p:cViewPr varScale="1">
        <p:scale>
          <a:sx n="63" d="100"/>
          <a:sy n="63" d="100"/>
        </p:scale>
        <p:origin x="222" y="48"/>
      </p:cViewPr>
      <p:guideLst/>
    </p:cSldViewPr>
  </p:slideViewPr>
  <p:outlineViewPr>
    <p:cViewPr>
      <p:scale>
        <a:sx n="33" d="100"/>
        <a:sy n="33" d="100"/>
      </p:scale>
      <p:origin x="0" y="-869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891E1-0B23-4EBA-9C2B-5CC3B31E5C89}" type="datetimeFigureOut">
              <a:rPr lang="it-IT" smtClean="0"/>
              <a:t>30/01/2020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7AA0A-DC0E-49E6-A7EC-2CE9421AC8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5014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3251200" y="228600"/>
            <a:ext cx="8534400" cy="12192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251200" y="1600200"/>
            <a:ext cx="4165600" cy="21717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7620000" y="1600200"/>
            <a:ext cx="4165600" cy="21717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3251200" y="3924300"/>
            <a:ext cx="4165600" cy="21717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7620000" y="3924300"/>
            <a:ext cx="4165600" cy="21717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BA52C-DE04-4067-9637-9A053E1B8CB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25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3251200" y="228600"/>
            <a:ext cx="8534400" cy="58674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8D813-26D9-4C9A-9E3F-8335D5BFA11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599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5.png"/><Relationship Id="rId2" Type="http://schemas.openxmlformats.org/officeDocument/2006/relationships/hyperlink" Target="https://www.google.it/url?sa=i&amp;rct=j&amp;q=&amp;esrc=s&amp;source=images&amp;cd=&amp;cad=rja&amp;uact=8&amp;ved=2ahUKEwiW0fXFlaPhAhWFyqQKHdD2Bs0QjRx6BAgBEAU&amp;url=https%3A%2F%2Fwww.domusweb.it%2Fit%2Farchitettura%2F2013%2F05%2F8%2Fvei_casa_di_riposo_morangis.html&amp;psig=AOvVaw1CKeMTh35re-0gXMuroEkR&amp;ust=1553805185938387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google.it/url?sa=i&amp;rct=j&amp;q=&amp;esrc=s&amp;source=images&amp;cd=&amp;cad=rja&amp;uact=8&amp;ved=2ahUKEwiA8Lrb4q7eAhUD3RoKHZWuA1wQjRx6BAgBEAU&amp;url=https://www.gruppogheron.it/portale/index.php&amp;psig=AOvVaw2PjmMWTgvG4Itg-Cx_uMJ7&amp;ust=1541009707682486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www.avatelier.com/INNSBRUCK.html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rasicelebri.it/argomento/pensare/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www.frasicelebri.it/argomento/porta/" TargetMode="External"/><Relationship Id="rId2" Type="http://schemas.openxmlformats.org/officeDocument/2006/relationships/hyperlink" Target="http://www.google.it/url?sa=i&amp;rct=j&amp;q=&amp;esrc=s&amp;frm=1&amp;source=images&amp;cd=&amp;cad=rja&amp;docid=3b3FgteXfLWyHM&amp;tbnid=hZfaGmG_ZxBYIM:&amp;ved=0CAUQjRw&amp;url=http://www.filmtv.it/persona/4172/giuseppe-ferrara/&amp;ei=PjbpUuSWLs7Rsgaz44CwAg&amp;bvm=bv.60157871,d.bGQ&amp;psig=AFQjCNFNSpHP00-XPwi5UVTagPplqzadFg&amp;ust=1391101760543144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frasicelebri.it/argomento/ricordare/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s://www.google.it/url?sa=i&amp;rct=j&amp;q=&amp;esrc=s&amp;source=images&amp;cd=&amp;cad=rja&amp;uact=8&amp;ved=2ahUKEwiW3JKGlevfAhWKzYUKHdqhBIIQjRx6BAgBEAU&amp;url=https://it.blastingnews.com/salute/2018/07/video/alzheimer-e-demenza-senile-un-test-puo-predire-chi-si-ammalera-005005041.html&amp;psig=AOvVaw0L_gewrRURbU205ri6ekM0&amp;ust=1547482847912749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google.it/url?sa=i&amp;rct=j&amp;q=&amp;esrc=s&amp;source=images&amp;cd=&amp;cad=rja&amp;uact=8&amp;ved=2ahUKEwiA8Lrb4q7eAhUD3RoKHZWuA1wQjRx6BAgBEAU&amp;url=https://www.gruppogheron.it/portale/index.php&amp;psig=AOvVaw2PjmMWTgvG4Itg-Cx_uMJ7&amp;ust=154100970768248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8961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3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Innsbruck</a:t>
            </a: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31" y="106679"/>
            <a:ext cx="4631559" cy="6612671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3960" y="2392681"/>
            <a:ext cx="7178040" cy="213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679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4224338" y="-1428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6" name="Rettangolo 5"/>
          <p:cNvSpPr/>
          <p:nvPr/>
        </p:nvSpPr>
        <p:spPr>
          <a:xfrm>
            <a:off x="228600" y="659131"/>
            <a:ext cx="10300970" cy="5753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lentezza di risposta e di reazione</a:t>
            </a:r>
            <a:endParaRPr lang="it-IT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Parkison</a:t>
            </a: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Alzheimer vivono in modo importante una forte </a:t>
            </a:r>
            <a:r>
              <a:rPr lang="it-IT" sz="2800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lentezza di risposta a domande e stimoli </a:t>
            </a: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 tempi di reazione ben superiori alla norma anche rispetto ad un anziano.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Esempio: la rielaborazione di una domanda.  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Attenzione a </a:t>
            </a:r>
            <a:r>
              <a:rPr lang="it-IT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 formulare altre domande</a:t>
            </a:r>
            <a:r>
              <a:rPr 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tempi brevi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endParaRPr lang="it-IT" sz="5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Due limiti gravi:			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creo nella persona stress e frustrazione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aumento il rischio di confusione e di errore</a:t>
            </a:r>
          </a:p>
        </p:txBody>
      </p:sp>
    </p:spTree>
    <p:extLst>
      <p:ext uri="{BB962C8B-B14F-4D97-AF65-F5344CB8AC3E}">
        <p14:creationId xmlns:p14="http://schemas.microsoft.com/office/powerpoint/2010/main" val="132726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4224338" y="-1428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pic>
        <p:nvPicPr>
          <p:cNvPr id="24579" name="Segnaposto contenuto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379" y="130760"/>
            <a:ext cx="3416968" cy="2277979"/>
          </a:xfrm>
        </p:spPr>
      </p:pic>
      <p:pic>
        <p:nvPicPr>
          <p:cNvPr id="24580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64" y="2620963"/>
            <a:ext cx="11149262" cy="376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4008120" y="908050"/>
            <a:ext cx="7360919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36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lentezza di risposta e di reazione</a:t>
            </a:r>
            <a:endParaRPr lang="it-IT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49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4224338" y="-1428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pic>
        <p:nvPicPr>
          <p:cNvPr id="25603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625" y="169862"/>
            <a:ext cx="4176713" cy="4119563"/>
          </a:xfrm>
        </p:spPr>
      </p:pic>
      <p:sp>
        <p:nvSpPr>
          <p:cNvPr id="3" name="Rettangolo 2"/>
          <p:cNvSpPr/>
          <p:nvPr/>
        </p:nvSpPr>
        <p:spPr>
          <a:xfrm>
            <a:off x="4373881" y="908050"/>
            <a:ext cx="7545404" cy="4965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Caso: sala da pranzo.  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OSS uomo, con voce forte, alto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endParaRPr lang="it-IT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Antonietta mangia </a:t>
            </a: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!!     </a:t>
            </a:r>
            <a:endParaRPr lang="it-IT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endParaRPr lang="it-IT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come incentivo per farla mangiare, come frase a fin di bene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Viene interpretata dall’ospite come frase imperativa, forte, esclamativa con </a:t>
            </a:r>
            <a:r>
              <a:rPr lang="it-IT" sz="2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effetto boomerang</a:t>
            </a: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r>
              <a:rPr lang="it-IT" sz="28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Ovvero la paura di esser sgridata è più forte del contenuto della frase stessa e la </a:t>
            </a:r>
            <a:r>
              <a:rPr lang="it-IT" sz="2800" b="1" u="sng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persona si blocca</a:t>
            </a:r>
            <a:endParaRPr lang="it-IT" sz="2800" b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Fumetto 3 5"/>
          <p:cNvSpPr/>
          <p:nvPr/>
        </p:nvSpPr>
        <p:spPr>
          <a:xfrm>
            <a:off x="4224338" y="2078706"/>
            <a:ext cx="4279582" cy="1223962"/>
          </a:xfrm>
          <a:prstGeom prst="wedgeEllipseCallout">
            <a:avLst>
              <a:gd name="adj1" fmla="val -121766"/>
              <a:gd name="adj2" fmla="val -14689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816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5213" y="2760664"/>
            <a:ext cx="1384300" cy="116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4224338" y="-1428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23556" name="Titolo 4"/>
          <p:cNvSpPr>
            <a:spLocks noGrp="1"/>
          </p:cNvSpPr>
          <p:nvPr>
            <p:ph type="title"/>
          </p:nvPr>
        </p:nvSpPr>
        <p:spPr>
          <a:xfrm>
            <a:off x="192882" y="37474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it-IT" altLang="it-IT" sz="4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ANOMI</a:t>
            </a:r>
            <a:r>
              <a:rPr lang="it-IT" altLang="it-IT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</a:p>
        </p:txBody>
      </p:sp>
      <p:sp>
        <p:nvSpPr>
          <p:cNvPr id="2" name="Rettangolo 1"/>
          <p:cNvSpPr/>
          <p:nvPr/>
        </p:nvSpPr>
        <p:spPr>
          <a:xfrm>
            <a:off x="192882" y="608974"/>
            <a:ext cx="11999118" cy="6086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Ovvero l’Ospite NON ricorda nomi, parole…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Cosa posso fare come OSS?  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Ricordargliele,  aiutarlo… 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 dargli l’imbeccata come a scuola?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endParaRPr lang="it-IT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Esempio.Gioco</a:t>
            </a:r>
            <a:endParaRPr lang="it-IT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Entro nella stanza di una anziano e le chiedo: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Anna si metta le…..  indicando bene l’oggetto  LE SCARPE  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Nel </a:t>
            </a:r>
            <a:r>
              <a:rPr lang="it-IT" sz="24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 la frase mi fermo, resto nel vago, mi blocco, faccio finta io di non ricordare il nome di quel dato oggetto, e così facendo stimolo il malato a rispondermi, a parlare al posto mio, come se fosse lui ad aiutarmi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26630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2" y="519113"/>
            <a:ext cx="4220903" cy="340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metto 3 4"/>
          <p:cNvSpPr/>
          <p:nvPr/>
        </p:nvSpPr>
        <p:spPr>
          <a:xfrm>
            <a:off x="1050624" y="4231607"/>
            <a:ext cx="9602136" cy="647700"/>
          </a:xfrm>
          <a:prstGeom prst="wedgeEllipseCallout">
            <a:avLst>
              <a:gd name="adj1" fmla="val 32459"/>
              <a:gd name="adj2" fmla="val -430262"/>
            </a:avLst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6632" name="AutoShape 2" descr="Risultati immagini per scarpe da vecchia"/>
          <p:cNvSpPr>
            <a:spLocks noChangeAspect="1" noChangeArrowheads="1"/>
          </p:cNvSpPr>
          <p:nvPr/>
        </p:nvSpPr>
        <p:spPr bwMode="auto">
          <a:xfrm>
            <a:off x="149225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endParaRPr lang="it-IT" altLang="it-IT"/>
          </a:p>
        </p:txBody>
      </p:sp>
      <p:pic>
        <p:nvPicPr>
          <p:cNvPr id="26633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2196" y="3772861"/>
            <a:ext cx="1579563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205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2" y="3521311"/>
            <a:ext cx="4305617" cy="286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4224338" y="-1428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27652" name="Titolo 4"/>
          <p:cNvSpPr>
            <a:spLocks noGrp="1"/>
          </p:cNvSpPr>
          <p:nvPr>
            <p:ph type="title"/>
          </p:nvPr>
        </p:nvSpPr>
        <p:spPr>
          <a:xfrm>
            <a:off x="2322513" y="233363"/>
            <a:ext cx="8229600" cy="1143000"/>
          </a:xfrm>
        </p:spPr>
        <p:txBody>
          <a:bodyPr/>
          <a:lstStyle/>
          <a:p>
            <a:r>
              <a:rPr lang="it-IT" altLang="it-IT" sz="5400" b="1" u="sng" dirty="0">
                <a:solidFill>
                  <a:srgbClr val="002060"/>
                </a:solidFill>
              </a:rPr>
              <a:t>Deficit Cognitivi</a:t>
            </a:r>
          </a:p>
        </p:txBody>
      </p:sp>
      <p:sp>
        <p:nvSpPr>
          <p:cNvPr id="2" name="Rettangolo 1"/>
          <p:cNvSpPr/>
          <p:nvPr/>
        </p:nvSpPr>
        <p:spPr>
          <a:xfrm>
            <a:off x="363695" y="913765"/>
            <a:ext cx="9324975" cy="53617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DEFICIT COGNITIVI</a:t>
            </a:r>
            <a:endParaRPr lang="it-IT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Ovvero l’Ospite NON ricorda le cose, gli avvenimenti, quello che ha appena fatto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000" dirty="0">
                <a:solidFill>
                  <a:srgbClr val="3399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Risposte comportamentali:</a:t>
            </a:r>
            <a:r>
              <a:rPr lang="it-I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    Aggressività           Agitazione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800"/>
              </a:spcAft>
              <a:defRPr/>
            </a:pPr>
            <a:r>
              <a:rPr lang="it-IT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Come intervenire</a:t>
            </a: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342900" indent="-342900">
              <a:spcAft>
                <a:spcPts val="800"/>
              </a:spcAft>
              <a:buFont typeface="+mj-lt"/>
              <a:buAutoNum type="alphaLcParenR"/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azione per volta</a:t>
            </a:r>
          </a:p>
          <a:p>
            <a:pPr marL="342900" indent="-342900">
              <a:spcAft>
                <a:spcPts val="800"/>
              </a:spcAft>
              <a:buFont typeface="+mj-lt"/>
              <a:buAutoNum type="alphaLcParenR"/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Distrarre l'ospite e sviarlo da focus critico e dal blocco</a:t>
            </a:r>
          </a:p>
          <a:p>
            <a:pPr marL="342900" indent="-342900">
              <a:spcAft>
                <a:spcPts val="800"/>
              </a:spcAft>
              <a:buFont typeface="+mj-lt"/>
              <a:buAutoNum type="alphaLcParenR"/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Assecondare e non contraddire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it-IT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Vestiti, prendi la borsetta e usciamo</a:t>
            </a:r>
            <a:endParaRPr lang="it-IT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Errore</a:t>
            </a:r>
            <a:r>
              <a:rPr lang="it-IT" sz="28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ho dato 3 comandi, 3 azioni complesse che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800" dirty="0" smtClean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Vanno </a:t>
            </a:r>
            <a:r>
              <a:rPr lang="it-IT" sz="28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spezzate. !!  Spezzate in 3 momenti distinti</a:t>
            </a:r>
          </a:p>
        </p:txBody>
      </p:sp>
      <p:sp>
        <p:nvSpPr>
          <p:cNvPr id="3" name="Stella a 6 punte 2"/>
          <p:cNvSpPr/>
          <p:nvPr/>
        </p:nvSpPr>
        <p:spPr>
          <a:xfrm>
            <a:off x="4390153" y="2288383"/>
            <a:ext cx="360362" cy="36036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Stella a 6 punte 6"/>
          <p:cNvSpPr/>
          <p:nvPr/>
        </p:nvSpPr>
        <p:spPr>
          <a:xfrm>
            <a:off x="6076951" y="2326578"/>
            <a:ext cx="360362" cy="358775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" name="Fumetto 3 4"/>
          <p:cNvSpPr/>
          <p:nvPr/>
        </p:nvSpPr>
        <p:spPr>
          <a:xfrm>
            <a:off x="731520" y="4523699"/>
            <a:ext cx="6480493" cy="642662"/>
          </a:xfrm>
          <a:prstGeom prst="wedgeEllipseCallout">
            <a:avLst>
              <a:gd name="adj1" fmla="val 97502"/>
              <a:gd name="adj2" fmla="val -7477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677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4224338" y="-1428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28675" name="Titolo 4"/>
          <p:cNvSpPr>
            <a:spLocks noGrp="1"/>
          </p:cNvSpPr>
          <p:nvPr>
            <p:ph type="title"/>
          </p:nvPr>
        </p:nvSpPr>
        <p:spPr>
          <a:xfrm>
            <a:off x="2322513" y="2333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altLang="it-IT" sz="5400" b="1" u="sng" dirty="0">
                <a:solidFill>
                  <a:srgbClr val="002060"/>
                </a:solidFill>
              </a:rPr>
              <a:t>Deficit di Attenzione</a:t>
            </a:r>
          </a:p>
        </p:txBody>
      </p:sp>
      <p:sp>
        <p:nvSpPr>
          <p:cNvPr id="2" name="Rettangolo 1"/>
          <p:cNvSpPr/>
          <p:nvPr/>
        </p:nvSpPr>
        <p:spPr>
          <a:xfrm>
            <a:off x="166213" y="939509"/>
            <a:ext cx="10895011" cy="4617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persona malata non riesce a tenere il focus dell’attenzione per più di  x minuti</a:t>
            </a:r>
          </a:p>
          <a:p>
            <a:pPr>
              <a:defRPr/>
            </a:pPr>
            <a:endParaRPr lang="it-IT" sz="2400" dirty="0"/>
          </a:p>
          <a:p>
            <a:pPr>
              <a:defRPr/>
            </a:pPr>
            <a:r>
              <a:rPr lang="it-IT" sz="2800" dirty="0">
                <a:solidFill>
                  <a:schemeClr val="accent2">
                    <a:lumMod val="75000"/>
                  </a:schemeClr>
                </a:solidFill>
              </a:rPr>
              <a:t>Attenzione: </a:t>
            </a:r>
          </a:p>
          <a:p>
            <a:pPr>
              <a:defRPr/>
            </a:pPr>
            <a:r>
              <a:rPr 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° Conversazioni troppo lunghe e con più persone</a:t>
            </a:r>
          </a:p>
          <a:p>
            <a:pPr>
              <a:defRPr/>
            </a:pPr>
            <a:r>
              <a:rPr 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° Troppi stimoli contemporaneamente  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(esempi:  chiacchierata,  più operatori che parlano a tempo e si rivolgono alla persona nello stesso momento, TV accesa con persona che parla e operatore).  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it-IT" sz="24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8677" name="Immagin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0" y="4629151"/>
            <a:ext cx="3665368" cy="2061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8"/>
          <p:cNvSpPr txBox="1"/>
          <p:nvPr/>
        </p:nvSpPr>
        <p:spPr>
          <a:xfrm>
            <a:off x="534989" y="4629151"/>
            <a:ext cx="5276850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Cosa fare?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Ridurre gli stimoli possibili 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2 stimoli a tempo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Usare «parole chiave»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Fare frasi brevi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tv sempre accese</a:t>
            </a:r>
          </a:p>
        </p:txBody>
      </p:sp>
    </p:spTree>
    <p:extLst>
      <p:ext uri="{BB962C8B-B14F-4D97-AF65-F5344CB8AC3E}">
        <p14:creationId xmlns:p14="http://schemas.microsoft.com/office/powerpoint/2010/main" val="404231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4224338" y="-1428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29699" name="Titolo 4"/>
          <p:cNvSpPr>
            <a:spLocks noGrp="1"/>
          </p:cNvSpPr>
          <p:nvPr>
            <p:ph type="title"/>
          </p:nvPr>
        </p:nvSpPr>
        <p:spPr>
          <a:xfrm>
            <a:off x="2322513" y="2333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altLang="it-IT" sz="5400" b="1" u="sng" dirty="0">
                <a:solidFill>
                  <a:srgbClr val="002060"/>
                </a:solidFill>
              </a:rPr>
              <a:t>Deficit di Linguaggio</a:t>
            </a:r>
          </a:p>
        </p:txBody>
      </p:sp>
      <p:sp>
        <p:nvSpPr>
          <p:cNvPr id="2" name="Rettangolo 1"/>
          <p:cNvSpPr/>
          <p:nvPr/>
        </p:nvSpPr>
        <p:spPr>
          <a:xfrm>
            <a:off x="394334" y="1376363"/>
            <a:ext cx="11294746" cy="257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persona malata ha difficoltà a ricordare le parole e pertanto il linguaggio rimane interrotto, frammentato, a pezzi </a:t>
            </a:r>
            <a:r>
              <a:rPr lang="it-IT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(come accade a noi quando andiamo all’estero e parliamo conoscendo poco la lingua).</a:t>
            </a:r>
          </a:p>
          <a:p>
            <a:pPr>
              <a:defRPr/>
            </a:pPr>
            <a:endParaRPr lang="it-IT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it-IT" sz="2800" dirty="0"/>
          </a:p>
          <a:p>
            <a:pPr marL="457200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it-IT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9532" y="3143532"/>
            <a:ext cx="830961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Cosa fare?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Indovinare la parola mancante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sottolineare gli errori </a:t>
            </a:r>
          </a:p>
          <a:p>
            <a:pPr>
              <a:defRPr/>
            </a:pPr>
            <a:r>
              <a:rPr lang="it-IT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(mettiamo la persona malata ancor più in difficoltà)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Utilizzare il linguaggio NON Verbale a supporto del Verbale 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Ripetere alcuni punti della conversazione per «rinforzare» il messaggio e la comprensione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lang="it-IT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it-IT" sz="2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it-IT" sz="2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it-IT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29702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2269" y="2879851"/>
            <a:ext cx="4033955" cy="318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28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4224338" y="-1428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30723" name="Titolo 4"/>
          <p:cNvSpPr>
            <a:spLocks noGrp="1"/>
          </p:cNvSpPr>
          <p:nvPr>
            <p:ph type="title"/>
          </p:nvPr>
        </p:nvSpPr>
        <p:spPr>
          <a:xfrm>
            <a:off x="317500" y="419736"/>
            <a:ext cx="11508740" cy="1143000"/>
          </a:xfrm>
        </p:spPr>
        <p:txBody>
          <a:bodyPr>
            <a:normAutofit fontScale="90000"/>
          </a:bodyPr>
          <a:lstStyle/>
          <a:p>
            <a:r>
              <a:rPr lang="it-IT" altLang="it-IT" sz="5400" b="1" u="sng" dirty="0">
                <a:solidFill>
                  <a:srgbClr val="002060"/>
                </a:solidFill>
              </a:rPr>
              <a:t>Deficit nelle abilità pratiche</a:t>
            </a:r>
          </a:p>
        </p:txBody>
      </p:sp>
      <p:sp>
        <p:nvSpPr>
          <p:cNvPr id="2" name="Rettangolo 1"/>
          <p:cNvSpPr/>
          <p:nvPr/>
        </p:nvSpPr>
        <p:spPr>
          <a:xfrm>
            <a:off x="595949" y="1376363"/>
            <a:ext cx="11397931" cy="257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Perdita di «significato» di oggetti semplici e del loro utilizzo pratico</a:t>
            </a:r>
          </a:p>
          <a:p>
            <a:pPr>
              <a:defRPr/>
            </a:pPr>
            <a:r>
              <a:rPr lang="it-IT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Difficoltà nel compiere gesti anche semplici. </a:t>
            </a:r>
            <a:r>
              <a:rPr lang="it-IT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(cos’è e a cosa serve uno spazzolino, un pettine, un bicchiere…)</a:t>
            </a:r>
          </a:p>
          <a:p>
            <a:pPr>
              <a:defRPr/>
            </a:pPr>
            <a:endParaRPr lang="it-IT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it-IT" sz="2800" dirty="0"/>
          </a:p>
          <a:p>
            <a:pPr marL="457200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it-IT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17500" y="3387090"/>
            <a:ext cx="647954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Cosa fare?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 vedere come si </a:t>
            </a:r>
            <a:r>
              <a:rPr lang="it-IT" sz="2400" b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fà</a:t>
            </a:r>
            <a:endParaRPr lang="it-IT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Modello «imitazione» </a:t>
            </a:r>
            <a:r>
              <a:rPr lang="it-IT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(anche da parte di altri ospiti che riescono ancora a farlo)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Spezzettare  le azioni/comportamenti</a:t>
            </a:r>
          </a:p>
          <a:p>
            <a:pPr>
              <a:defRPr/>
            </a:pPr>
            <a:r>
              <a:rPr lang="it-IT" sz="24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(esempio: infila la maglia &gt; chiudi il cassetto &gt; prendi il bastone &gt; usciamo dalla stanza.)</a:t>
            </a:r>
          </a:p>
          <a:p>
            <a:pPr marL="342900" indent="-342900">
              <a:buFont typeface="Wingdings" panose="05000000000000000000" pitchFamily="2" charset="2"/>
              <a:buChar char="ü"/>
              <a:defRPr/>
            </a:pPr>
            <a:endParaRPr lang="it-IT" sz="24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it-IT" sz="2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it-IT" sz="2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it-IT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30726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489" y="2875943"/>
            <a:ext cx="4537391" cy="3218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777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4224338" y="-1428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31747" name="Titolo 4"/>
          <p:cNvSpPr>
            <a:spLocks noGrp="1"/>
          </p:cNvSpPr>
          <p:nvPr>
            <p:ph type="title"/>
          </p:nvPr>
        </p:nvSpPr>
        <p:spPr>
          <a:xfrm>
            <a:off x="132398" y="428945"/>
            <a:ext cx="11689080" cy="1143000"/>
          </a:xfrm>
        </p:spPr>
        <p:txBody>
          <a:bodyPr>
            <a:normAutofit fontScale="90000"/>
          </a:bodyPr>
          <a:lstStyle/>
          <a:p>
            <a:r>
              <a:rPr lang="it-IT" altLang="it-IT" sz="5400" b="1" u="sng" dirty="0">
                <a:solidFill>
                  <a:srgbClr val="002060"/>
                </a:solidFill>
              </a:rPr>
              <a:t>Disturbi del comportamento</a:t>
            </a:r>
          </a:p>
        </p:txBody>
      </p:sp>
      <p:sp>
        <p:nvSpPr>
          <p:cNvPr id="2" name="Rettangolo 1"/>
          <p:cNvSpPr/>
          <p:nvPr/>
        </p:nvSpPr>
        <p:spPr>
          <a:xfrm>
            <a:off x="2583815" y="1000445"/>
            <a:ext cx="8445500" cy="2359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agitazione, apatia, disturbi sonno, </a:t>
            </a:r>
          </a:p>
          <a:p>
            <a:pPr algn="ctr">
              <a:defRPr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disturbi umore, aggressività, </a:t>
            </a:r>
          </a:p>
          <a:p>
            <a:pPr>
              <a:defRPr/>
            </a:pPr>
            <a:endParaRPr lang="it-IT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it-IT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A CHE ORA VIENE MIA FIGLIA ?</a:t>
            </a:r>
          </a:p>
          <a:p>
            <a:pPr>
              <a:defRPr/>
            </a:pPr>
            <a:endParaRPr lang="it-IT" sz="2400" dirty="0"/>
          </a:p>
          <a:p>
            <a:pPr marL="457200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it-IT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0" y="3074968"/>
            <a:ext cx="761650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rispondere ?</a:t>
            </a:r>
          </a:p>
          <a:p>
            <a:pPr>
              <a:defRPr/>
            </a:pPr>
            <a:r>
              <a: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ATTENZIONE CONTA DI PIU’ IL «COME» RISPONDIAMO E IL «NON VERBALE» CHE IL CONTENUTO STESSO.   </a:t>
            </a:r>
            <a:r>
              <a:rPr lang="it-IT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bravo attore riesce a rassicurare, a convincere per il modo in cui parla, per il modo in cui gesticola, per la sua fermezza e credibilità al di là del contenuto del suo discorso, al di là di quello che realmente viene </a:t>
            </a:r>
            <a:r>
              <a:rPr lang="it-IT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detto.</a:t>
            </a:r>
            <a:endParaRPr lang="it-IT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it-IT" sz="2400" b="1" u="sng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750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8906" y="3335817"/>
            <a:ext cx="4300880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metto 4 5"/>
          <p:cNvSpPr/>
          <p:nvPr/>
        </p:nvSpPr>
        <p:spPr>
          <a:xfrm>
            <a:off x="2179955" y="1733950"/>
            <a:ext cx="6515100" cy="1439862"/>
          </a:xfrm>
          <a:prstGeom prst="cloudCallout">
            <a:avLst>
              <a:gd name="adj1" fmla="val 34142"/>
              <a:gd name="adj2" fmla="val 10993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31752" name="Ovale 1"/>
          <p:cNvSpPr>
            <a:spLocks noChangeArrowheads="1"/>
          </p:cNvSpPr>
          <p:nvPr/>
        </p:nvSpPr>
        <p:spPr bwMode="auto">
          <a:xfrm>
            <a:off x="10172700" y="6165850"/>
            <a:ext cx="387350" cy="32543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46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6083618" y="0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32771" name="Titolo 4"/>
          <p:cNvSpPr>
            <a:spLocks noGrp="1"/>
          </p:cNvSpPr>
          <p:nvPr>
            <p:ph type="title"/>
          </p:nvPr>
        </p:nvSpPr>
        <p:spPr>
          <a:xfrm>
            <a:off x="137160" y="233363"/>
            <a:ext cx="10414953" cy="1143000"/>
          </a:xfrm>
        </p:spPr>
        <p:txBody>
          <a:bodyPr>
            <a:normAutofit fontScale="90000"/>
          </a:bodyPr>
          <a:lstStyle/>
          <a:p>
            <a:r>
              <a:rPr lang="it-IT" altLang="it-IT" sz="5400" b="1" u="sng" dirty="0">
                <a:solidFill>
                  <a:srgbClr val="002060"/>
                </a:solidFill>
              </a:rPr>
              <a:t>Disturbi del comportamento</a:t>
            </a:r>
          </a:p>
        </p:txBody>
      </p:sp>
      <p:sp>
        <p:nvSpPr>
          <p:cNvPr id="2" name="Rettangolo 1"/>
          <p:cNvSpPr/>
          <p:nvPr/>
        </p:nvSpPr>
        <p:spPr>
          <a:xfrm>
            <a:off x="1403668" y="2187576"/>
            <a:ext cx="8445500" cy="11890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VOGLIO FARE IL BAGNO !!!</a:t>
            </a:r>
          </a:p>
          <a:p>
            <a:pPr>
              <a:defRPr/>
            </a:pPr>
            <a:endParaRPr lang="it-IT" sz="2400" dirty="0"/>
          </a:p>
          <a:p>
            <a:pPr marL="457200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it-IT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0" y="3379787"/>
            <a:ext cx="5897880" cy="3478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COSA FARE</a:t>
            </a:r>
          </a:p>
          <a:p>
            <a:pPr marL="457200" indent="-457200">
              <a:buFontTx/>
              <a:buAutoNum type="arabicPeriod"/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CAPIRE DOVE SIA IL PROBLEMA</a:t>
            </a:r>
          </a:p>
          <a:p>
            <a:pPr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a) DOLORI</a:t>
            </a:r>
          </a:p>
          <a:p>
            <a:pPr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b) DISAGIO</a:t>
            </a:r>
          </a:p>
          <a:p>
            <a:pPr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c) OPERATORE X</a:t>
            </a:r>
          </a:p>
          <a:p>
            <a:pPr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d) PAURA ACQUA</a:t>
            </a:r>
          </a:p>
          <a:p>
            <a:pPr>
              <a:defRPr/>
            </a:pPr>
            <a:r>
              <a: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ANALISI COMPORTAMENTALI</a:t>
            </a:r>
          </a:p>
          <a:p>
            <a:pPr>
              <a:defRPr/>
            </a:pPr>
            <a:r>
              <a:rPr lang="it-I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Osservazione nelle ultime 4 settimane:</a:t>
            </a:r>
          </a:p>
          <a:p>
            <a:pPr algn="ctr">
              <a:defRPr/>
            </a:pPr>
            <a:r>
              <a:rPr lang="it-I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A che ora viene fatto il bagno?</a:t>
            </a:r>
          </a:p>
          <a:p>
            <a:pPr algn="ctr">
              <a:defRPr/>
            </a:pPr>
            <a:r>
              <a:rPr lang="it-I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Con quali operatori?</a:t>
            </a:r>
          </a:p>
          <a:p>
            <a:pPr algn="ctr">
              <a:defRPr/>
            </a:pPr>
            <a:r>
              <a:rPr lang="it-IT" sz="20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Come si comporta l’Ospite?</a:t>
            </a:r>
            <a:endParaRPr lang="it-IT" sz="2000" u="sng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umetto 4 5"/>
          <p:cNvSpPr/>
          <p:nvPr/>
        </p:nvSpPr>
        <p:spPr>
          <a:xfrm>
            <a:off x="965994" y="1853564"/>
            <a:ext cx="6516687" cy="1439863"/>
          </a:xfrm>
          <a:prstGeom prst="cloudCallout">
            <a:avLst>
              <a:gd name="adj1" fmla="val 57996"/>
              <a:gd name="adj2" fmla="val 49606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32775" name="Immagin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28" r="26128" b="3297"/>
          <a:stretch/>
        </p:blipFill>
        <p:spPr bwMode="auto">
          <a:xfrm>
            <a:off x="8270875" y="1382710"/>
            <a:ext cx="3657759" cy="5475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558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/>
          <p:nvPr/>
        </p:nvSpPr>
        <p:spPr>
          <a:xfrm>
            <a:off x="7581900" y="5540375"/>
            <a:ext cx="1600200" cy="357188"/>
          </a:xfrm>
          <a:prstGeom prst="rect">
            <a:avLst/>
          </a:prstGeom>
          <a:noFill/>
          <a:ln cap="flat">
            <a:noFill/>
          </a:ln>
        </p:spPr>
        <p:txBody>
          <a:bodyPr lIns="68580" tIns="34290" rIns="68580" bIns="34290" anchor="ctr"/>
          <a:lstStyle/>
          <a:p>
            <a:pPr algn="r"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5B81A45-CA25-40EE-A923-51DAAB7FEE0E}" type="slidenum">
              <a:rPr sz="1350" kern="0">
                <a:solidFill>
                  <a:srgbClr val="000000"/>
                </a:solidFill>
              </a:rPr>
              <a:pPr algn="r" defTabSz="6858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</a:t>
            </a:fld>
            <a:endParaRPr lang="it-IT" sz="1500" kern="0">
              <a:solidFill>
                <a:srgbClr val="FEFFFF"/>
              </a:solidFill>
              <a:latin typeface="Century Gothic"/>
            </a:endParaRPr>
          </a:p>
        </p:txBody>
      </p:sp>
      <p:pic>
        <p:nvPicPr>
          <p:cNvPr id="20483" name="Picture 4" descr="C:\WINDOWS\Application Data\Microsoft\Media Catalog\Downloaded Clips\cl3a\j01460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68" y="108143"/>
            <a:ext cx="10619874" cy="662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5"/>
          <p:cNvSpPr txBox="1"/>
          <p:nvPr/>
        </p:nvSpPr>
        <p:spPr>
          <a:xfrm>
            <a:off x="3810000" y="3314700"/>
            <a:ext cx="3086100" cy="230188"/>
          </a:xfrm>
          <a:prstGeom prst="rect">
            <a:avLst/>
          </a:prstGeom>
          <a:noFill/>
          <a:ln cap="flat">
            <a:noFill/>
          </a:ln>
          <a:effectLst>
            <a:outerShdw dist="107757" dir="18900000" algn="tl">
              <a:srgbClr val="808080">
                <a:alpha val="50000"/>
              </a:srgbClr>
            </a:outerShdw>
          </a:effectLst>
        </p:spPr>
        <p:txBody>
          <a:bodyPr lIns="68580" tIns="34290" rIns="68580" bIns="34290">
            <a:spAutoFit/>
          </a:bodyPr>
          <a:lstStyle/>
          <a:p>
            <a:pPr defTabSz="685800">
              <a:spcBef>
                <a:spcPts val="60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050" kern="0">
              <a:solidFill>
                <a:srgbClr val="000000"/>
              </a:solidFill>
              <a:latin typeface="Times New Roman" pitchFamily="18"/>
            </a:endParaRPr>
          </a:p>
        </p:txBody>
      </p:sp>
      <p:sp>
        <p:nvSpPr>
          <p:cNvPr id="5" name="Text Box 6"/>
          <p:cNvSpPr txBox="1"/>
          <p:nvPr/>
        </p:nvSpPr>
        <p:spPr>
          <a:xfrm>
            <a:off x="673768" y="3314700"/>
            <a:ext cx="10551294" cy="3182923"/>
          </a:xfrm>
          <a:prstGeom prst="rect">
            <a:avLst/>
          </a:prstGeom>
          <a:noFill/>
          <a:ln cap="flat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defTabSz="685800">
              <a:spcBef>
                <a:spcPts val="2175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4000" b="1" kern="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/>
              </a:rPr>
              <a:t>Ogni mattina, appena sveglio, prego il Signore: </a:t>
            </a:r>
          </a:p>
          <a:p>
            <a:pPr algn="ctr" defTabSz="685800">
              <a:spcBef>
                <a:spcPts val="2175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4800" b="1" i="1" kern="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dist="38096" dir="2700000">
                    <a:srgbClr val="000000"/>
                  </a:outerShdw>
                </a:effectLst>
                <a:latin typeface="Times New Roman" pitchFamily="18"/>
              </a:rPr>
              <a:t>“ fammi morire o se proprio mi vuoi ancora lasciare su questa </a:t>
            </a:r>
            <a:r>
              <a:rPr lang="it-IT" sz="4800" b="1" i="1" kern="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dist="38096" dir="2700000">
                    <a:srgbClr val="000000"/>
                  </a:outerShdw>
                </a:effectLst>
                <a:latin typeface="Times New Roman" pitchFamily="18"/>
              </a:rPr>
              <a:t>terra… </a:t>
            </a:r>
            <a:r>
              <a:rPr lang="it-IT" sz="4800" b="1" i="1" kern="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dist="38096" dir="2700000">
                    <a:srgbClr val="000000"/>
                  </a:outerShdw>
                </a:effectLst>
                <a:latin typeface="Times New Roman" pitchFamily="18"/>
              </a:rPr>
              <a:t>aiutami a ricordare chi </a:t>
            </a:r>
            <a:r>
              <a:rPr lang="it-IT" sz="4800" b="1" i="1" kern="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dist="38096" dir="2700000">
                    <a:srgbClr val="000000"/>
                  </a:outerShdw>
                </a:effectLst>
                <a:latin typeface="Times New Roman" pitchFamily="18"/>
              </a:rPr>
              <a:t>sono  !”</a:t>
            </a:r>
            <a:endParaRPr lang="it-IT" sz="4800" b="1" i="1" kern="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dist="38096" dir="2700000">
                  <a:srgbClr val="000000"/>
                </a:outerShdw>
              </a:effectLst>
              <a:latin typeface="Times New Roman" pitchFamily="18"/>
            </a:endParaRPr>
          </a:p>
        </p:txBody>
      </p:sp>
      <p:pic>
        <p:nvPicPr>
          <p:cNvPr id="6" name="Immagin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64" y="125325"/>
            <a:ext cx="2339975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77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6143625" y="64139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33795" name="Titolo 4"/>
          <p:cNvSpPr>
            <a:spLocks noGrp="1"/>
          </p:cNvSpPr>
          <p:nvPr>
            <p:ph type="title"/>
          </p:nvPr>
        </p:nvSpPr>
        <p:spPr>
          <a:xfrm>
            <a:off x="204788" y="248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altLang="it-IT" sz="5400" b="1" u="sng" dirty="0">
                <a:solidFill>
                  <a:srgbClr val="002060"/>
                </a:solidFill>
              </a:rPr>
              <a:t>Disturbi del comportamento</a:t>
            </a:r>
          </a:p>
        </p:txBody>
      </p:sp>
      <p:sp>
        <p:nvSpPr>
          <p:cNvPr id="2" name="Rettangolo 1"/>
          <p:cNvSpPr/>
          <p:nvPr/>
        </p:nvSpPr>
        <p:spPr>
          <a:xfrm>
            <a:off x="1920875" y="1931987"/>
            <a:ext cx="8445500" cy="11890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VOGLIO FARE IL BAGN</a:t>
            </a:r>
            <a:r>
              <a:rPr lang="it-IT" sz="28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</a:t>
            </a:r>
            <a:r>
              <a:rPr lang="it-IT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</a:p>
          <a:p>
            <a:pPr>
              <a:defRPr/>
            </a:pPr>
            <a:endParaRPr lang="it-IT" sz="2400" dirty="0"/>
          </a:p>
          <a:p>
            <a:pPr marL="457200">
              <a:lnSpc>
                <a:spcPct val="107000"/>
              </a:lnSpc>
              <a:spcAft>
                <a:spcPts val="800"/>
              </a:spcAft>
              <a:defRPr/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endParaRPr lang="it-IT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64321" y="3236913"/>
            <a:ext cx="5446712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20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COSA NON FARE</a:t>
            </a:r>
          </a:p>
          <a:p>
            <a:pPr marL="457200" indent="-457200">
              <a:buFontTx/>
              <a:buAutoNum type="arabicPeriod"/>
              <a:defRPr/>
            </a:pP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INTERVENIRE CON PIU’ PERSONE IN CONTEMPORANEA</a:t>
            </a:r>
          </a:p>
          <a:p>
            <a:pPr marL="457200" indent="-457200">
              <a:buFontTx/>
              <a:buAutoNum type="arabicPeriod"/>
              <a:defRPr/>
            </a:pP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BLOCCARE LA PERSONA NEI SUOI MOVIMENTI</a:t>
            </a:r>
          </a:p>
          <a:p>
            <a:pPr marL="457200" indent="-457200">
              <a:buFontTx/>
              <a:buAutoNum type="arabicPeriod"/>
              <a:defRPr/>
            </a:pP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ANDARE IN AMBIENTI RUMOROSI E AFFOLLATI</a:t>
            </a:r>
          </a:p>
          <a:p>
            <a:pPr marL="457200" indent="-457200">
              <a:buFontTx/>
              <a:buAutoNum type="arabicPeriod"/>
              <a:defRPr/>
            </a:pPr>
            <a:r>
              <a:rPr lang="it-IT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CREARE ANSIA</a:t>
            </a:r>
            <a:endParaRPr lang="it-IT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umetto 4 5"/>
          <p:cNvSpPr/>
          <p:nvPr/>
        </p:nvSpPr>
        <p:spPr>
          <a:xfrm>
            <a:off x="1917701" y="1528762"/>
            <a:ext cx="6516687" cy="1439863"/>
          </a:xfrm>
          <a:prstGeom prst="cloudCallout">
            <a:avLst>
              <a:gd name="adj1" fmla="val 61723"/>
              <a:gd name="adj2" fmla="val 41335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3799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7901" y="1508125"/>
            <a:ext cx="171132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e 4"/>
          <p:cNvSpPr/>
          <p:nvPr/>
        </p:nvSpPr>
        <p:spPr>
          <a:xfrm>
            <a:off x="6367146" y="4321175"/>
            <a:ext cx="4645025" cy="180022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6711316" y="4229740"/>
            <a:ext cx="3586163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</a:t>
            </a:r>
          </a:p>
          <a:p>
            <a:pPr algn="ctr">
              <a:defRPr/>
            </a:pPr>
            <a:r>
              <a:rPr lang="it-IT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DISTRAZIONE</a:t>
            </a:r>
          </a:p>
          <a:p>
            <a:pPr algn="ctr">
              <a:defRPr/>
            </a:pPr>
            <a:r>
              <a:rPr lang="it-IT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OPERATORE GIUSTO</a:t>
            </a:r>
          </a:p>
          <a:p>
            <a:pPr algn="ctr">
              <a:defRPr/>
            </a:pPr>
            <a:r>
              <a:rPr lang="it-IT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RISPETTO DEI TEMPI</a:t>
            </a:r>
          </a:p>
        </p:txBody>
      </p:sp>
      <p:sp>
        <p:nvSpPr>
          <p:cNvPr id="33802" name="Ovale 1"/>
          <p:cNvSpPr>
            <a:spLocks noChangeArrowheads="1"/>
          </p:cNvSpPr>
          <p:nvPr/>
        </p:nvSpPr>
        <p:spPr bwMode="auto">
          <a:xfrm>
            <a:off x="10172700" y="6416675"/>
            <a:ext cx="387350" cy="32543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it-IT" altLang="it-IT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7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6060758" y="66603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34819" name="Titolo 4"/>
          <p:cNvSpPr>
            <a:spLocks noGrp="1"/>
          </p:cNvSpPr>
          <p:nvPr>
            <p:ph type="title"/>
          </p:nvPr>
        </p:nvSpPr>
        <p:spPr>
          <a:xfrm>
            <a:off x="181928" y="233363"/>
            <a:ext cx="10370185" cy="1143000"/>
          </a:xfrm>
        </p:spPr>
        <p:txBody>
          <a:bodyPr>
            <a:normAutofit fontScale="90000"/>
          </a:bodyPr>
          <a:lstStyle/>
          <a:p>
            <a:r>
              <a:rPr lang="it-IT" altLang="it-IT" sz="5400" b="1" u="sng" dirty="0">
                <a:solidFill>
                  <a:srgbClr val="002060"/>
                </a:solidFill>
              </a:rPr>
              <a:t>Disturbi del comportamento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838518" y="1958398"/>
            <a:ext cx="1119759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400" dirty="0">
                <a:solidFill>
                  <a:schemeClr val="accent2">
                    <a:lumMod val="75000"/>
                  </a:schemeClr>
                </a:solidFill>
              </a:rPr>
              <a:t>LA RIPETIZIONE.   L’ANZIANO CHE CI CHIEDE SEMPRE LE STESSE COSE, IN MODO RIPETITIVO, SEMPRE UGUALE, 100 VOLTE AL GIORNO, OGNI 5 MINUTI, SENZA SOSTA E PACE.</a:t>
            </a:r>
          </a:p>
          <a:p>
            <a:pPr algn="ctr">
              <a:defRPr/>
            </a:pPr>
            <a:r>
              <a:rPr lang="it-IT" sz="2400" dirty="0" smtClean="0"/>
              <a:t>COSA </a:t>
            </a:r>
            <a:r>
              <a:rPr lang="it-IT" sz="2400" dirty="0"/>
              <a:t>FARE?</a:t>
            </a:r>
          </a:p>
          <a:p>
            <a:pPr algn="ctr">
              <a:defRPr/>
            </a:pPr>
            <a:r>
              <a:rPr lang="it-IT" sz="2400" dirty="0"/>
              <a:t>Gli rispondo sempre con cortesia, gli fornisco spiegazioni</a:t>
            </a:r>
          </a:p>
          <a:p>
            <a:pPr algn="ctr">
              <a:defRPr/>
            </a:pPr>
            <a:endParaRPr lang="it-IT" sz="2400" dirty="0"/>
          </a:p>
          <a:p>
            <a:pPr algn="ctr">
              <a:defRPr/>
            </a:pPr>
            <a:r>
              <a:rPr lang="it-IT" sz="2400" dirty="0"/>
              <a:t>LA TECNICA DELL’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EVITAMENTO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</a:p>
          <a:p>
            <a:pPr algn="ctr">
              <a:defRPr/>
            </a:pPr>
            <a:endParaRPr lang="it-IT" sz="2400" dirty="0">
              <a:solidFill>
                <a:srgbClr val="FF0000"/>
              </a:solidFill>
            </a:endParaRPr>
          </a:p>
        </p:txBody>
      </p:sp>
      <p:pic>
        <p:nvPicPr>
          <p:cNvPr id="34821" name="Immagin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8" y="4160837"/>
            <a:ext cx="3663950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umetto 4 11"/>
          <p:cNvSpPr/>
          <p:nvPr/>
        </p:nvSpPr>
        <p:spPr>
          <a:xfrm>
            <a:off x="4124960" y="5005386"/>
            <a:ext cx="4319588" cy="1008063"/>
          </a:xfrm>
          <a:prstGeom prst="cloudCallout">
            <a:avLst>
              <a:gd name="adj1" fmla="val -51728"/>
              <a:gd name="adj2" fmla="val 583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Dove sono i miei soldi?</a:t>
            </a:r>
          </a:p>
        </p:txBody>
      </p:sp>
    </p:spTree>
    <p:extLst>
      <p:ext uri="{BB962C8B-B14F-4D97-AF65-F5344CB8AC3E}">
        <p14:creationId xmlns:p14="http://schemas.microsoft.com/office/powerpoint/2010/main" val="370965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5927014" y="-1428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35843" name="Titolo 4"/>
          <p:cNvSpPr>
            <a:spLocks noGrp="1"/>
          </p:cNvSpPr>
          <p:nvPr>
            <p:ph type="title"/>
          </p:nvPr>
        </p:nvSpPr>
        <p:spPr>
          <a:xfrm>
            <a:off x="88901" y="1876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altLang="it-IT" sz="5400" b="1" u="sng" dirty="0">
                <a:solidFill>
                  <a:srgbClr val="002060"/>
                </a:solidFill>
              </a:rPr>
              <a:t>Disturbi del comportamento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92088" y="1017588"/>
            <a:ext cx="8280401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it-IT" sz="2800" dirty="0"/>
          </a:p>
          <a:p>
            <a:pPr algn="ctr">
              <a:defRPr/>
            </a:pPr>
            <a:r>
              <a:rPr lang="it-IT" sz="2800" dirty="0"/>
              <a:t>LA TECNICA DELL’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EVITAMENTO</a:t>
            </a:r>
            <a:r>
              <a:rPr lang="it-IT" sz="2800" dirty="0">
                <a:solidFill>
                  <a:srgbClr val="FF0000"/>
                </a:solidFill>
              </a:rPr>
              <a:t> </a:t>
            </a:r>
          </a:p>
          <a:p>
            <a:pPr algn="ctr">
              <a:defRPr/>
            </a:pPr>
            <a:endParaRPr lang="it-IT" sz="2800" dirty="0">
              <a:solidFill>
                <a:srgbClr val="FF0000"/>
              </a:solidFill>
            </a:endParaRPr>
          </a:p>
        </p:txBody>
      </p:sp>
      <p:pic>
        <p:nvPicPr>
          <p:cNvPr id="35845" name="Immagin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9" y="2222500"/>
            <a:ext cx="3044825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umetto 4 11"/>
          <p:cNvSpPr/>
          <p:nvPr/>
        </p:nvSpPr>
        <p:spPr>
          <a:xfrm>
            <a:off x="4459289" y="2017713"/>
            <a:ext cx="4321175" cy="1008062"/>
          </a:xfrm>
          <a:prstGeom prst="cloudCallout">
            <a:avLst>
              <a:gd name="adj1" fmla="val -58783"/>
              <a:gd name="adj2" fmla="val 520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Dove sono i miei soldi?</a:t>
            </a:r>
          </a:p>
        </p:txBody>
      </p:sp>
      <p:sp>
        <p:nvSpPr>
          <p:cNvPr id="5" name="Figura a mano libera 4"/>
          <p:cNvSpPr/>
          <p:nvPr/>
        </p:nvSpPr>
        <p:spPr>
          <a:xfrm>
            <a:off x="3405188" y="4576763"/>
            <a:ext cx="6361112" cy="1782762"/>
          </a:xfrm>
          <a:custGeom>
            <a:avLst/>
            <a:gdLst>
              <a:gd name="connsiteX0" fmla="*/ 0 w 6360964"/>
              <a:gd name="connsiteY0" fmla="*/ 1782196 h 1782196"/>
              <a:gd name="connsiteX1" fmla="*/ 1807779 w 6360964"/>
              <a:gd name="connsiteY1" fmla="*/ 5947 h 1782196"/>
              <a:gd name="connsiteX2" fmla="*/ 3857296 w 6360964"/>
              <a:gd name="connsiteY2" fmla="*/ 1214637 h 1782196"/>
              <a:gd name="connsiteX3" fmla="*/ 6138041 w 6360964"/>
              <a:gd name="connsiteY3" fmla="*/ 1456375 h 1782196"/>
              <a:gd name="connsiteX4" fmla="*/ 6148551 w 6360964"/>
              <a:gd name="connsiteY4" fmla="*/ 1424844 h 1782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60964" h="1782196">
                <a:moveTo>
                  <a:pt x="0" y="1782196"/>
                </a:moveTo>
                <a:cubicBezTo>
                  <a:pt x="582448" y="941368"/>
                  <a:pt x="1164896" y="100540"/>
                  <a:pt x="1807779" y="5947"/>
                </a:cubicBezTo>
                <a:cubicBezTo>
                  <a:pt x="2450662" y="-88646"/>
                  <a:pt x="3135586" y="972899"/>
                  <a:pt x="3857296" y="1214637"/>
                </a:cubicBezTo>
                <a:cubicBezTo>
                  <a:pt x="4579006" y="1456375"/>
                  <a:pt x="5756165" y="1421340"/>
                  <a:pt x="6138041" y="1456375"/>
                </a:cubicBezTo>
                <a:cubicBezTo>
                  <a:pt x="6519917" y="1491409"/>
                  <a:pt x="6334234" y="1458126"/>
                  <a:pt x="6148551" y="142484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35848" name="CasellaDiTesto 5"/>
          <p:cNvSpPr txBox="1">
            <a:spLocks noChangeArrowheads="1"/>
          </p:cNvSpPr>
          <p:nvPr/>
        </p:nvSpPr>
        <p:spPr bwMode="auto">
          <a:xfrm>
            <a:off x="2927351" y="6100764"/>
            <a:ext cx="720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1</a:t>
            </a:r>
          </a:p>
        </p:txBody>
      </p:sp>
      <p:sp>
        <p:nvSpPr>
          <p:cNvPr id="35849" name="CasellaDiTesto 12"/>
          <p:cNvSpPr txBox="1">
            <a:spLocks noChangeArrowheads="1"/>
          </p:cNvSpPr>
          <p:nvPr/>
        </p:nvSpPr>
        <p:spPr bwMode="auto">
          <a:xfrm>
            <a:off x="3225801" y="5689600"/>
            <a:ext cx="72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2</a:t>
            </a:r>
          </a:p>
        </p:txBody>
      </p:sp>
      <p:sp>
        <p:nvSpPr>
          <p:cNvPr id="35850" name="CasellaDiTesto 13"/>
          <p:cNvSpPr txBox="1">
            <a:spLocks noChangeArrowheads="1"/>
          </p:cNvSpPr>
          <p:nvPr/>
        </p:nvSpPr>
        <p:spPr bwMode="auto">
          <a:xfrm>
            <a:off x="3484564" y="5418138"/>
            <a:ext cx="719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3</a:t>
            </a:r>
          </a:p>
        </p:txBody>
      </p:sp>
      <p:sp>
        <p:nvSpPr>
          <p:cNvPr id="35851" name="CasellaDiTesto 14"/>
          <p:cNvSpPr txBox="1">
            <a:spLocks noChangeArrowheads="1"/>
          </p:cNvSpPr>
          <p:nvPr/>
        </p:nvSpPr>
        <p:spPr bwMode="auto">
          <a:xfrm>
            <a:off x="3738564" y="5118100"/>
            <a:ext cx="72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4</a:t>
            </a:r>
          </a:p>
        </p:txBody>
      </p:sp>
      <p:sp>
        <p:nvSpPr>
          <p:cNvPr id="35852" name="CasellaDiTesto 15"/>
          <p:cNvSpPr txBox="1">
            <a:spLocks noChangeArrowheads="1"/>
          </p:cNvSpPr>
          <p:nvPr/>
        </p:nvSpPr>
        <p:spPr bwMode="auto">
          <a:xfrm>
            <a:off x="4027489" y="4846638"/>
            <a:ext cx="72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5</a:t>
            </a:r>
          </a:p>
        </p:txBody>
      </p:sp>
      <p:sp>
        <p:nvSpPr>
          <p:cNvPr id="35853" name="CasellaDiTesto 16"/>
          <p:cNvSpPr txBox="1">
            <a:spLocks noChangeArrowheads="1"/>
          </p:cNvSpPr>
          <p:nvPr/>
        </p:nvSpPr>
        <p:spPr bwMode="auto">
          <a:xfrm>
            <a:off x="4343401" y="4478338"/>
            <a:ext cx="72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n</a:t>
            </a:r>
          </a:p>
        </p:txBody>
      </p:sp>
      <p:cxnSp>
        <p:nvCxnSpPr>
          <p:cNvPr id="8" name="Connettore 1 7"/>
          <p:cNvCxnSpPr/>
          <p:nvPr/>
        </p:nvCxnSpPr>
        <p:spPr>
          <a:xfrm>
            <a:off x="4943476" y="4576763"/>
            <a:ext cx="2665413" cy="0"/>
          </a:xfrm>
          <a:prstGeom prst="line">
            <a:avLst/>
          </a:prstGeom>
          <a:ln w="381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5" name="CasellaDiTesto 8"/>
          <p:cNvSpPr txBox="1">
            <a:spLocks noChangeArrowheads="1"/>
          </p:cNvSpPr>
          <p:nvPr/>
        </p:nvSpPr>
        <p:spPr bwMode="auto">
          <a:xfrm>
            <a:off x="4800601" y="3873500"/>
            <a:ext cx="29511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>
                <a:solidFill>
                  <a:srgbClr val="FF66FF"/>
                </a:solidFill>
              </a:rPr>
              <a:t>No risposta per x volte. Evitamento. Silenzio</a:t>
            </a:r>
          </a:p>
        </p:txBody>
      </p:sp>
      <p:sp>
        <p:nvSpPr>
          <p:cNvPr id="35856" name="CasellaDiTesto 17"/>
          <p:cNvSpPr txBox="1">
            <a:spLocks noChangeArrowheads="1"/>
          </p:cNvSpPr>
          <p:nvPr/>
        </p:nvSpPr>
        <p:spPr bwMode="auto">
          <a:xfrm>
            <a:off x="6437313" y="4999039"/>
            <a:ext cx="3060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Fase di desensibilizzazione</a:t>
            </a:r>
          </a:p>
        </p:txBody>
      </p:sp>
      <p:sp>
        <p:nvSpPr>
          <p:cNvPr id="35857" name="CasellaDiTesto 19"/>
          <p:cNvSpPr txBox="1">
            <a:spLocks noChangeArrowheads="1"/>
          </p:cNvSpPr>
          <p:nvPr/>
        </p:nvSpPr>
        <p:spPr bwMode="auto">
          <a:xfrm>
            <a:off x="8713788" y="5989639"/>
            <a:ext cx="3060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Annullamento</a:t>
            </a:r>
          </a:p>
        </p:txBody>
      </p:sp>
    </p:spTree>
    <p:extLst>
      <p:ext uri="{BB962C8B-B14F-4D97-AF65-F5344CB8AC3E}">
        <p14:creationId xmlns:p14="http://schemas.microsoft.com/office/powerpoint/2010/main" val="361022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5799138" y="49326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36867" name="Titolo 4"/>
          <p:cNvSpPr>
            <a:spLocks noGrp="1"/>
          </p:cNvSpPr>
          <p:nvPr>
            <p:ph type="title"/>
          </p:nvPr>
        </p:nvSpPr>
        <p:spPr>
          <a:xfrm>
            <a:off x="88901" y="167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altLang="it-IT" sz="5400" b="1" u="sng" dirty="0">
                <a:solidFill>
                  <a:srgbClr val="002060"/>
                </a:solidFill>
              </a:rPr>
              <a:t>Disturbi del comportamento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-1423352" y="1378744"/>
            <a:ext cx="8280401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it-IT" sz="2800" dirty="0"/>
          </a:p>
          <a:p>
            <a:pPr algn="ctr">
              <a:defRPr/>
            </a:pPr>
            <a:r>
              <a:rPr lang="it-IT" sz="2800" dirty="0">
                <a:solidFill>
                  <a:schemeClr val="accent2">
                    <a:lumMod val="75000"/>
                  </a:schemeClr>
                </a:solidFill>
              </a:rPr>
              <a:t>LA TECNICA DELL’</a:t>
            </a:r>
            <a:r>
              <a:rPr 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EVITAMENTO</a:t>
            </a:r>
            <a:r>
              <a:rPr lang="it-IT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ctr">
              <a:defRPr/>
            </a:pP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5" name="Figura a mano libera 4"/>
          <p:cNvSpPr/>
          <p:nvPr/>
        </p:nvSpPr>
        <p:spPr>
          <a:xfrm>
            <a:off x="3405188" y="4576763"/>
            <a:ext cx="6361112" cy="1782762"/>
          </a:xfrm>
          <a:custGeom>
            <a:avLst/>
            <a:gdLst>
              <a:gd name="connsiteX0" fmla="*/ 0 w 6360964"/>
              <a:gd name="connsiteY0" fmla="*/ 1782196 h 1782196"/>
              <a:gd name="connsiteX1" fmla="*/ 1807779 w 6360964"/>
              <a:gd name="connsiteY1" fmla="*/ 5947 h 1782196"/>
              <a:gd name="connsiteX2" fmla="*/ 3857296 w 6360964"/>
              <a:gd name="connsiteY2" fmla="*/ 1214637 h 1782196"/>
              <a:gd name="connsiteX3" fmla="*/ 6138041 w 6360964"/>
              <a:gd name="connsiteY3" fmla="*/ 1456375 h 1782196"/>
              <a:gd name="connsiteX4" fmla="*/ 6148551 w 6360964"/>
              <a:gd name="connsiteY4" fmla="*/ 1424844 h 1782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60964" h="1782196">
                <a:moveTo>
                  <a:pt x="0" y="1782196"/>
                </a:moveTo>
                <a:cubicBezTo>
                  <a:pt x="582448" y="941368"/>
                  <a:pt x="1164896" y="100540"/>
                  <a:pt x="1807779" y="5947"/>
                </a:cubicBezTo>
                <a:cubicBezTo>
                  <a:pt x="2450662" y="-88646"/>
                  <a:pt x="3135586" y="972899"/>
                  <a:pt x="3857296" y="1214637"/>
                </a:cubicBezTo>
                <a:cubicBezTo>
                  <a:pt x="4579006" y="1456375"/>
                  <a:pt x="5756165" y="1421340"/>
                  <a:pt x="6138041" y="1456375"/>
                </a:cubicBezTo>
                <a:cubicBezTo>
                  <a:pt x="6519917" y="1491409"/>
                  <a:pt x="6334234" y="1458126"/>
                  <a:pt x="6148551" y="142484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36870" name="CasellaDiTesto 5"/>
          <p:cNvSpPr txBox="1">
            <a:spLocks noChangeArrowheads="1"/>
          </p:cNvSpPr>
          <p:nvPr/>
        </p:nvSpPr>
        <p:spPr bwMode="auto">
          <a:xfrm>
            <a:off x="2927351" y="6100764"/>
            <a:ext cx="720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1</a:t>
            </a:r>
          </a:p>
        </p:txBody>
      </p:sp>
      <p:sp>
        <p:nvSpPr>
          <p:cNvPr id="36871" name="CasellaDiTesto 12"/>
          <p:cNvSpPr txBox="1">
            <a:spLocks noChangeArrowheads="1"/>
          </p:cNvSpPr>
          <p:nvPr/>
        </p:nvSpPr>
        <p:spPr bwMode="auto">
          <a:xfrm>
            <a:off x="3225801" y="5689600"/>
            <a:ext cx="72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2</a:t>
            </a:r>
          </a:p>
        </p:txBody>
      </p:sp>
      <p:sp>
        <p:nvSpPr>
          <p:cNvPr id="36872" name="CasellaDiTesto 13"/>
          <p:cNvSpPr txBox="1">
            <a:spLocks noChangeArrowheads="1"/>
          </p:cNvSpPr>
          <p:nvPr/>
        </p:nvSpPr>
        <p:spPr bwMode="auto">
          <a:xfrm>
            <a:off x="3484564" y="5418138"/>
            <a:ext cx="7191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3</a:t>
            </a:r>
          </a:p>
        </p:txBody>
      </p:sp>
      <p:sp>
        <p:nvSpPr>
          <p:cNvPr id="36873" name="CasellaDiTesto 14"/>
          <p:cNvSpPr txBox="1">
            <a:spLocks noChangeArrowheads="1"/>
          </p:cNvSpPr>
          <p:nvPr/>
        </p:nvSpPr>
        <p:spPr bwMode="auto">
          <a:xfrm>
            <a:off x="3738564" y="5118100"/>
            <a:ext cx="72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4</a:t>
            </a:r>
          </a:p>
        </p:txBody>
      </p:sp>
      <p:sp>
        <p:nvSpPr>
          <p:cNvPr id="36874" name="CasellaDiTesto 15"/>
          <p:cNvSpPr txBox="1">
            <a:spLocks noChangeArrowheads="1"/>
          </p:cNvSpPr>
          <p:nvPr/>
        </p:nvSpPr>
        <p:spPr bwMode="auto">
          <a:xfrm>
            <a:off x="4027489" y="4846638"/>
            <a:ext cx="72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5</a:t>
            </a:r>
          </a:p>
        </p:txBody>
      </p:sp>
      <p:sp>
        <p:nvSpPr>
          <p:cNvPr id="36875" name="CasellaDiTesto 16"/>
          <p:cNvSpPr txBox="1">
            <a:spLocks noChangeArrowheads="1"/>
          </p:cNvSpPr>
          <p:nvPr/>
        </p:nvSpPr>
        <p:spPr bwMode="auto">
          <a:xfrm>
            <a:off x="4343401" y="4478338"/>
            <a:ext cx="72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n</a:t>
            </a:r>
          </a:p>
        </p:txBody>
      </p:sp>
      <p:cxnSp>
        <p:nvCxnSpPr>
          <p:cNvPr id="8" name="Connettore 1 7"/>
          <p:cNvCxnSpPr/>
          <p:nvPr/>
        </p:nvCxnSpPr>
        <p:spPr>
          <a:xfrm>
            <a:off x="4943476" y="4576763"/>
            <a:ext cx="2665413" cy="0"/>
          </a:xfrm>
          <a:prstGeom prst="line">
            <a:avLst/>
          </a:prstGeom>
          <a:ln w="381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7" name="CasellaDiTesto 8"/>
          <p:cNvSpPr txBox="1">
            <a:spLocks noChangeArrowheads="1"/>
          </p:cNvSpPr>
          <p:nvPr/>
        </p:nvSpPr>
        <p:spPr bwMode="auto">
          <a:xfrm>
            <a:off x="4800600" y="3788529"/>
            <a:ext cx="295116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dirty="0">
                <a:solidFill>
                  <a:schemeClr val="accent2">
                    <a:lumMod val="75000"/>
                  </a:schemeClr>
                </a:solidFill>
              </a:rPr>
              <a:t>No risposta per x volte. </a:t>
            </a:r>
            <a:r>
              <a:rPr lang="it-IT" altLang="it-IT" sz="20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Evitamento</a:t>
            </a:r>
            <a:r>
              <a:rPr lang="it-IT" altLang="it-IT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Silenzio</a:t>
            </a:r>
          </a:p>
        </p:txBody>
      </p:sp>
      <p:sp>
        <p:nvSpPr>
          <p:cNvPr id="36878" name="CasellaDiTesto 17"/>
          <p:cNvSpPr txBox="1">
            <a:spLocks noChangeArrowheads="1"/>
          </p:cNvSpPr>
          <p:nvPr/>
        </p:nvSpPr>
        <p:spPr bwMode="auto">
          <a:xfrm>
            <a:off x="6437313" y="4999039"/>
            <a:ext cx="30607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Fase di desensibilizzazione</a:t>
            </a:r>
          </a:p>
        </p:txBody>
      </p:sp>
      <p:sp>
        <p:nvSpPr>
          <p:cNvPr id="36879" name="CasellaDiTesto 19"/>
          <p:cNvSpPr txBox="1">
            <a:spLocks noChangeArrowheads="1"/>
          </p:cNvSpPr>
          <p:nvPr/>
        </p:nvSpPr>
        <p:spPr bwMode="auto">
          <a:xfrm>
            <a:off x="8713788" y="5989639"/>
            <a:ext cx="3060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it-IT"/>
              <a:t>Annullamento</a:t>
            </a:r>
          </a:p>
        </p:txBody>
      </p:sp>
      <p:sp>
        <p:nvSpPr>
          <p:cNvPr id="36880" name="CasellaDiTesto 1"/>
          <p:cNvSpPr txBox="1">
            <a:spLocks noChangeArrowheads="1"/>
          </p:cNvSpPr>
          <p:nvPr/>
        </p:nvSpPr>
        <p:spPr bwMode="auto">
          <a:xfrm>
            <a:off x="163922" y="3146991"/>
            <a:ext cx="401358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sz="2000" dirty="0">
                <a:solidFill>
                  <a:schemeClr val="tx1"/>
                </a:solidFill>
              </a:rPr>
              <a:t>gli rispondo 2 v e il malato mi chiede 4, gli rispondo 3 e mi chiede 6, in una ansia senza fine</a:t>
            </a:r>
          </a:p>
        </p:txBody>
      </p:sp>
      <p:sp>
        <p:nvSpPr>
          <p:cNvPr id="36881" name="CasellaDiTesto 18"/>
          <p:cNvSpPr txBox="1">
            <a:spLocks noChangeArrowheads="1"/>
          </p:cNvSpPr>
          <p:nvPr/>
        </p:nvSpPr>
        <p:spPr bwMode="auto">
          <a:xfrm>
            <a:off x="8750301" y="2892625"/>
            <a:ext cx="2468563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it-IT" altLang="it-IT" sz="2000" dirty="0">
                <a:solidFill>
                  <a:schemeClr val="tx1"/>
                </a:solidFill>
              </a:rPr>
              <a:t>Devo gradualmente e in modo educato portare la persona ad un allentamento della tensione e ad una riduzione dell’ansia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4748214" y="2469574"/>
            <a:ext cx="27305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2400" dirty="0" smtClean="0"/>
              <a:t>Curva </a:t>
            </a:r>
            <a:r>
              <a:rPr lang="it-IT" sz="2400" dirty="0"/>
              <a:t>dell’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impotenza appresa</a:t>
            </a:r>
          </a:p>
        </p:txBody>
      </p:sp>
    </p:spTree>
    <p:extLst>
      <p:ext uri="{BB962C8B-B14F-4D97-AF65-F5344CB8AC3E}">
        <p14:creationId xmlns:p14="http://schemas.microsoft.com/office/powerpoint/2010/main" val="1903987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736851" y="2805113"/>
            <a:ext cx="90011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900"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2898776" y="2967038"/>
            <a:ext cx="90011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900"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661275" y="5589589"/>
            <a:ext cx="162083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9" name="Rectangle 6"/>
          <p:cNvSpPr>
            <a:spLocks noChangeArrowheads="1"/>
          </p:cNvSpPr>
          <p:nvPr/>
        </p:nvSpPr>
        <p:spPr bwMode="auto">
          <a:xfrm>
            <a:off x="2667000" y="706439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1" name="Rectangle 8"/>
          <p:cNvSpPr>
            <a:spLocks noChangeArrowheads="1"/>
          </p:cNvSpPr>
          <p:nvPr/>
        </p:nvSpPr>
        <p:spPr bwMode="auto">
          <a:xfrm>
            <a:off x="2667000" y="1843089"/>
            <a:ext cx="18415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2" name="Rectangle 10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3" name="Rectangle 11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4" name="Rectangle 12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5" name="Rectangle 14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811339" y="103189"/>
            <a:ext cx="3024187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4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DELIRI</a:t>
            </a:r>
          </a:p>
        </p:txBody>
      </p:sp>
      <p:pic>
        <p:nvPicPr>
          <p:cNvPr id="12300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1143000"/>
            <a:ext cx="914400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484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736851" y="2805113"/>
            <a:ext cx="90011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900"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2898776" y="2967038"/>
            <a:ext cx="90011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900"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661275" y="5589589"/>
            <a:ext cx="162083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9" name="Rectangle 6"/>
          <p:cNvSpPr>
            <a:spLocks noChangeArrowheads="1"/>
          </p:cNvSpPr>
          <p:nvPr/>
        </p:nvSpPr>
        <p:spPr bwMode="auto">
          <a:xfrm>
            <a:off x="2667000" y="706439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1" name="Rectangle 8"/>
          <p:cNvSpPr>
            <a:spLocks noChangeArrowheads="1"/>
          </p:cNvSpPr>
          <p:nvPr/>
        </p:nvSpPr>
        <p:spPr bwMode="auto">
          <a:xfrm>
            <a:off x="2667000" y="1843089"/>
            <a:ext cx="18415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2" name="Rectangle 10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3" name="Rectangle 11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4" name="Rectangle 12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5" name="Rectangle 14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807721" y="103188"/>
            <a:ext cx="579310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4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ALLUCINAZIONI</a:t>
            </a:r>
          </a:p>
        </p:txBody>
      </p:sp>
      <p:pic>
        <p:nvPicPr>
          <p:cNvPr id="14348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93776"/>
            <a:ext cx="9144000" cy="534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736851" y="2805113"/>
            <a:ext cx="90011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900"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2898776" y="2967038"/>
            <a:ext cx="90011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900"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661275" y="5589589"/>
            <a:ext cx="162083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9" name="Rectangle 6"/>
          <p:cNvSpPr>
            <a:spLocks noChangeArrowheads="1"/>
          </p:cNvSpPr>
          <p:nvPr/>
        </p:nvSpPr>
        <p:spPr bwMode="auto">
          <a:xfrm>
            <a:off x="2667000" y="706439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1" name="Rectangle 8"/>
          <p:cNvSpPr>
            <a:spLocks noChangeArrowheads="1"/>
          </p:cNvSpPr>
          <p:nvPr/>
        </p:nvSpPr>
        <p:spPr bwMode="auto">
          <a:xfrm>
            <a:off x="2667000" y="1843089"/>
            <a:ext cx="18415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2" name="Rectangle 10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3" name="Rectangle 11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4" name="Rectangle 12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5" name="Rectangle 14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811339" y="103189"/>
            <a:ext cx="7597775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it-IT" sz="4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ESALTAZIONE / EUFORIA</a:t>
            </a:r>
          </a:p>
        </p:txBody>
      </p:sp>
      <p:pic>
        <p:nvPicPr>
          <p:cNvPr id="22540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979488"/>
            <a:ext cx="7620000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844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388888" y="2711206"/>
            <a:ext cx="8637072" cy="977621"/>
          </a:xfrm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accent2">
                    <a:lumMod val="75000"/>
                  </a:schemeClr>
                </a:solidFill>
                <a:latin typeface="Showcard Gothic" panose="04020904020102020604" pitchFamily="82" charset="0"/>
              </a:rPr>
              <a:t>Lo Spazio che cura</a:t>
            </a:r>
            <a:endParaRPr lang="it-IT" sz="4000" dirty="0">
              <a:solidFill>
                <a:schemeClr val="accent2">
                  <a:lumMod val="75000"/>
                </a:schemeClr>
              </a:solidFill>
              <a:latin typeface="Showcard Gothic" panose="04020904020102020604" pitchFamily="82" charset="0"/>
            </a:endParaRPr>
          </a:p>
        </p:txBody>
      </p:sp>
      <p:pic>
        <p:nvPicPr>
          <p:cNvPr id="2050" name="Immagine 1" descr="Risultati immagini per architettura case di riposo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41"/>
          <a:stretch/>
        </p:blipFill>
        <p:spPr bwMode="auto">
          <a:xfrm>
            <a:off x="6290889" y="3688827"/>
            <a:ext cx="5799704" cy="264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magine 2" descr="Risultati immagini per architettura case di ripos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3688827"/>
            <a:ext cx="6087291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8961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3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Innsbruck</a:t>
            </a: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9732549" y="1201110"/>
            <a:ext cx="1003768" cy="14465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8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</a:p>
        </p:txBody>
      </p:sp>
      <p:pic>
        <p:nvPicPr>
          <p:cNvPr id="9" name="Immagine 11" descr="Risultati immagini per gheron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058" y="115668"/>
            <a:ext cx="279400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246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Spazio e  </a:t>
            </a:r>
            <a:r>
              <a:rPr lang="it-IT" dirty="0" err="1" smtClean="0"/>
              <a:t>alzheimer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68938" y="3343729"/>
            <a:ext cx="11770662" cy="977621"/>
          </a:xfrm>
        </p:spPr>
        <p:txBody>
          <a:bodyPr>
            <a:noAutofit/>
          </a:bodyPr>
          <a:lstStyle/>
          <a:p>
            <a:r>
              <a:rPr lang="it-IT" sz="3200" dirty="0" smtClean="0"/>
              <a:t>GLI Errori…..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Distribuzione Spazi, rumori,  affollamento….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laboratori inutili, Corridoi infiniti..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Porte antipanico ben  visibili…</a:t>
            </a:r>
            <a:endParaRPr lang="it-IT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13" y="356989"/>
            <a:ext cx="3048000" cy="171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25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40"/>
          <a:stretch/>
        </p:blipFill>
        <p:spPr>
          <a:xfrm>
            <a:off x="287903" y="0"/>
            <a:ext cx="6995214" cy="6738166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5" t="16428" r="37636" b="33338"/>
          <a:stretch/>
        </p:blipFill>
        <p:spPr>
          <a:xfrm>
            <a:off x="7716905" y="1050998"/>
            <a:ext cx="3998078" cy="463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8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8"/>
          <p:cNvSpPr txBox="1">
            <a:spLocks noChangeArrowheads="1"/>
          </p:cNvSpPr>
          <p:nvPr/>
        </p:nvSpPr>
        <p:spPr bwMode="auto">
          <a:xfrm>
            <a:off x="7248526" y="5734051"/>
            <a:ext cx="2519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>
              <a:solidFill>
                <a:schemeClr val="tx1"/>
              </a:solidFill>
            </a:endParaRPr>
          </a:p>
        </p:txBody>
      </p:sp>
      <p:sp>
        <p:nvSpPr>
          <p:cNvPr id="10243" name="Text Box 9"/>
          <p:cNvSpPr txBox="1">
            <a:spLocks noChangeArrowheads="1"/>
          </p:cNvSpPr>
          <p:nvPr/>
        </p:nvSpPr>
        <p:spPr bwMode="auto">
          <a:xfrm>
            <a:off x="1617663" y="2597151"/>
            <a:ext cx="1198562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sz="1200">
              <a:solidFill>
                <a:schemeClr val="tx1"/>
              </a:solidFill>
            </a:endParaRPr>
          </a:p>
          <a:p>
            <a:pPr eaLnBrk="1" hangingPunct="1"/>
            <a:endParaRPr lang="it-IT" altLang="it-IT">
              <a:solidFill>
                <a:schemeClr val="tx1"/>
              </a:solidFill>
            </a:endParaRPr>
          </a:p>
        </p:txBody>
      </p:sp>
      <p:pic>
        <p:nvPicPr>
          <p:cNvPr id="227348" name="Picture 20" descr="ARZY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8" t="1685" r="23158" b="69060"/>
          <a:stretch>
            <a:fillRect/>
          </a:stretch>
        </p:blipFill>
        <p:spPr>
          <a:xfrm>
            <a:off x="1513826" y="115889"/>
            <a:ext cx="8830326" cy="6573669"/>
          </a:xfrm>
        </p:spPr>
      </p:pic>
    </p:spTree>
    <p:extLst>
      <p:ext uri="{BB962C8B-B14F-4D97-AF65-F5344CB8AC3E}">
        <p14:creationId xmlns:p14="http://schemas.microsoft.com/office/powerpoint/2010/main" val="58388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5" b="8756"/>
          <a:stretch/>
        </p:blipFill>
        <p:spPr>
          <a:xfrm>
            <a:off x="806211" y="157446"/>
            <a:ext cx="10248641" cy="637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97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" y="0"/>
            <a:ext cx="6522964" cy="367284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520" y="2273727"/>
            <a:ext cx="6756274" cy="447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9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22" y="367355"/>
            <a:ext cx="10152030" cy="625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2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7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239" y="0"/>
            <a:ext cx="4939983" cy="6779138"/>
          </a:xfrm>
          <a:prstGeom prst="rect">
            <a:avLst/>
          </a:prstGeom>
          <a:noFill/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077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80" y="166370"/>
            <a:ext cx="2243138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5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69939" y="-386422"/>
            <a:ext cx="4638341" cy="2541431"/>
          </a:xfrm>
        </p:spPr>
        <p:txBody>
          <a:bodyPr/>
          <a:lstStyle/>
          <a:p>
            <a:pPr algn="ctr"/>
            <a:r>
              <a:rPr lang="it-IT" dirty="0" smtClean="0"/>
              <a:t>OSS </a:t>
            </a:r>
            <a:br>
              <a:rPr lang="it-IT" dirty="0" smtClean="0"/>
            </a:br>
            <a:r>
              <a:rPr lang="it-IT" dirty="0" smtClean="0"/>
              <a:t>robot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417779" y="3622644"/>
            <a:ext cx="8637072" cy="977621"/>
          </a:xfrm>
        </p:spPr>
        <p:txBody>
          <a:bodyPr>
            <a:normAutofit/>
          </a:bodyPr>
          <a:lstStyle/>
          <a:p>
            <a:r>
              <a:rPr lang="it-IT" sz="2800" dirty="0" smtClean="0"/>
              <a:t>Lo spazio che maltratta</a:t>
            </a:r>
            <a:endParaRPr lang="it-IT" sz="28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91" y="116601"/>
            <a:ext cx="7613469" cy="663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57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417779" y="3622644"/>
            <a:ext cx="8637072" cy="977621"/>
          </a:xfrm>
        </p:spPr>
        <p:txBody>
          <a:bodyPr>
            <a:normAutofit/>
          </a:bodyPr>
          <a:lstStyle/>
          <a:p>
            <a:r>
              <a:rPr lang="it-IT" sz="2800" dirty="0" smtClean="0"/>
              <a:t>Lo spazio che maltratta</a:t>
            </a:r>
            <a:endParaRPr lang="it-IT" sz="28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034" y="160603"/>
            <a:ext cx="9337766" cy="578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07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ttotitolo 6"/>
          <p:cNvSpPr>
            <a:spLocks noGrp="1"/>
          </p:cNvSpPr>
          <p:nvPr>
            <p:ph type="subTitle" idx="1"/>
          </p:nvPr>
        </p:nvSpPr>
        <p:spPr>
          <a:xfrm>
            <a:off x="4592476" y="5693816"/>
            <a:ext cx="8637072" cy="977621"/>
          </a:xfrm>
        </p:spPr>
        <p:txBody>
          <a:bodyPr/>
          <a:lstStyle/>
          <a:p>
            <a:r>
              <a:rPr lang="it-IT" dirty="0" smtClean="0"/>
              <a:t>Sperimentazione in </a:t>
            </a:r>
            <a:r>
              <a:rPr lang="it-IT" dirty="0" err="1" smtClean="0"/>
              <a:t>italia</a:t>
            </a:r>
            <a:r>
              <a:rPr lang="it-IT" dirty="0" smtClean="0"/>
              <a:t>.  Ospedale padre pio .  puglia 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08" y="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01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940" y="207474"/>
            <a:ext cx="11742130" cy="6498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14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781586" y="2323464"/>
            <a:ext cx="10027920" cy="802957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it-IT" altLang="it-IT" sz="11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 -</a:t>
            </a:r>
            <a:r>
              <a:rPr lang="it-IT" altLang="it-IT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 </a:t>
            </a:r>
            <a:r>
              <a:rPr lang="it-IT" alt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- </a:t>
            </a:r>
            <a:r>
              <a:rPr lang="it-IT" altLang="it-IT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tecnicismi</a:t>
            </a:r>
            <a:r>
              <a:rPr lang="it-IT" alt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, -</a:t>
            </a:r>
            <a:r>
              <a:rPr lang="it-IT" altLang="it-IT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 farmaci</a:t>
            </a:r>
            <a:r>
              <a:rPr lang="it-IT" alt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, - </a:t>
            </a:r>
            <a:r>
              <a:rPr lang="it-IT" altLang="it-IT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porte allarmate</a:t>
            </a:r>
            <a:r>
              <a:rPr lang="it-IT" alt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, </a:t>
            </a:r>
            <a:r>
              <a:rPr lang="it-IT" altLang="it-IT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                          -</a:t>
            </a:r>
            <a:r>
              <a:rPr lang="it-IT" altLang="it-IT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 </a:t>
            </a:r>
            <a:r>
              <a:rPr lang="it-IT" altLang="it-IT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contenzioni</a:t>
            </a:r>
            <a:r>
              <a:rPr lang="it-IT" alt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,  - </a:t>
            </a:r>
            <a:r>
              <a:rPr lang="it-IT" altLang="it-IT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spazi chiusi</a:t>
            </a:r>
            <a:r>
              <a:rPr lang="it-IT" alt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, -</a:t>
            </a:r>
            <a:r>
              <a:rPr lang="it-IT" altLang="it-IT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 burocrazia</a:t>
            </a:r>
            <a:r>
              <a:rPr lang="it-IT" altLang="it-IT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,                                </a:t>
            </a:r>
            <a:r>
              <a:rPr lang="it-IT" altLang="it-IT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-</a:t>
            </a:r>
            <a:r>
              <a:rPr lang="it-IT" altLang="it-IT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 PAI «finti»</a:t>
            </a:r>
            <a:r>
              <a:rPr lang="it-IT" altLang="it-IT" sz="2800" b="1" u="sng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/>
            </a:r>
            <a:br>
              <a:rPr lang="it-IT" altLang="it-IT" sz="2800" b="1" u="sng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</a:br>
            <a:r>
              <a:rPr lang="it-IT" altLang="it-IT" sz="2800" b="1" u="sng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/>
            </a:r>
            <a:br>
              <a:rPr lang="it-IT" altLang="it-IT" sz="2800" b="1" u="sng" dirty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</a:br>
            <a:r>
              <a:rPr lang="it-IT" altLang="it-IT" sz="1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/>
            </a:r>
            <a:br>
              <a:rPr lang="it-IT" altLang="it-IT" sz="1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</a:br>
            <a:r>
              <a:rPr lang="it-IT" altLang="it-IT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+ </a:t>
            </a:r>
            <a:r>
              <a:rPr lang="it-IT" altLang="it-IT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progetti sperimentali + </a:t>
            </a:r>
            <a:r>
              <a:rPr lang="it-IT" altLang="it-IT" sz="28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Ascolto</a:t>
            </a:r>
            <a:r>
              <a:rPr lang="it-IT" altLang="it-IT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, + </a:t>
            </a:r>
            <a:r>
              <a:rPr lang="it-IT" altLang="it-IT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 </a:t>
            </a:r>
            <a:r>
              <a:rPr lang="it-IT" altLang="it-IT" sz="28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musica</a:t>
            </a:r>
            <a:r>
              <a:rPr lang="it-IT" altLang="it-IT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, </a:t>
            </a:r>
            <a:r>
              <a:rPr lang="it-IT" altLang="it-IT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+ </a:t>
            </a:r>
            <a:r>
              <a:rPr lang="it-IT" altLang="it-IT" sz="28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terapie non farmacologiche</a:t>
            </a:r>
            <a:r>
              <a:rPr lang="it-IT" altLang="it-IT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,                                        </a:t>
            </a:r>
            <a:br>
              <a:rPr lang="it-IT" altLang="it-IT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</a:br>
            <a:r>
              <a:rPr lang="it-IT" altLang="it-IT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+  </a:t>
            </a:r>
            <a:r>
              <a:rPr lang="it-IT" altLang="it-IT" sz="4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emozioni</a:t>
            </a:r>
            <a:r>
              <a:rPr lang="it-IT" altLang="it-IT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…</a:t>
            </a:r>
            <a:br>
              <a:rPr lang="it-IT" altLang="it-IT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</a:br>
            <a:r>
              <a:rPr lang="it-IT" altLang="it-IT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/>
            </a:r>
            <a:br>
              <a:rPr lang="it-IT" altLang="it-IT" sz="18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</a:br>
            <a:r>
              <a:rPr lang="it-IT" altLang="it-IT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30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Perpetua"/>
            </a:endParaRPr>
          </a:p>
        </p:txBody>
      </p:sp>
      <p:sp>
        <p:nvSpPr>
          <p:cNvPr id="33798" name="Text Box 11"/>
          <p:cNvSpPr txBox="1">
            <a:spLocks noChangeArrowheads="1"/>
          </p:cNvSpPr>
          <p:nvPr/>
        </p:nvSpPr>
        <p:spPr bwMode="auto">
          <a:xfrm>
            <a:off x="7661275" y="5589589"/>
            <a:ext cx="162083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</a:endParaRPr>
          </a:p>
        </p:txBody>
      </p:sp>
      <p:sp>
        <p:nvSpPr>
          <p:cNvPr id="175111" name="CasellaDiTesto 10"/>
          <p:cNvSpPr txBox="1">
            <a:spLocks noChangeArrowheads="1"/>
          </p:cNvSpPr>
          <p:nvPr/>
        </p:nvSpPr>
        <p:spPr bwMode="auto">
          <a:xfrm>
            <a:off x="159386" y="91123"/>
            <a:ext cx="9822814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defRPr/>
            </a:pPr>
            <a:r>
              <a:rPr lang="it-IT" altLang="it-IT" sz="28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Ripensare </a:t>
            </a:r>
            <a:r>
              <a:rPr lang="it-IT" altLang="it-IT" sz="28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all’assistenza e  </a:t>
            </a:r>
            <a:r>
              <a:rPr lang="it-IT" altLang="it-IT" sz="28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ai modelli </a:t>
            </a:r>
            <a:r>
              <a:rPr lang="it-IT" altLang="it-IT" sz="28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di cura nelle </a:t>
            </a:r>
            <a:r>
              <a:rPr lang="it-IT" altLang="it-IT" sz="28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nostre RSA</a:t>
            </a:r>
            <a:r>
              <a:rPr lang="it-IT" altLang="it-IT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Perpetua"/>
              </a:rPr>
              <a:t>…</a:t>
            </a:r>
            <a:endParaRPr lang="it-IT" altLang="it-IT" sz="2800" b="1" dirty="0">
              <a:latin typeface="Times New Roman" panose="02020603050405020304" pitchFamily="18" charset="0"/>
            </a:endParaRPr>
          </a:p>
        </p:txBody>
      </p:sp>
      <p:pic>
        <p:nvPicPr>
          <p:cNvPr id="175110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52" b="15549"/>
          <a:stretch>
            <a:fillRect/>
          </a:stretch>
        </p:blipFill>
        <p:spPr bwMode="auto">
          <a:xfrm>
            <a:off x="615893" y="2323464"/>
            <a:ext cx="1001712" cy="118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8" t="7442" b="17633"/>
          <a:stretch>
            <a:fillRect/>
          </a:stretch>
        </p:blipFill>
        <p:spPr bwMode="auto">
          <a:xfrm>
            <a:off x="638117" y="4276173"/>
            <a:ext cx="9794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306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736851" y="2805113"/>
            <a:ext cx="90011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900"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2898776" y="2967038"/>
            <a:ext cx="900113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900"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7661275" y="5589589"/>
            <a:ext cx="1620838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1" name="Rectangle 8"/>
          <p:cNvSpPr>
            <a:spLocks noChangeArrowheads="1"/>
          </p:cNvSpPr>
          <p:nvPr/>
        </p:nvSpPr>
        <p:spPr bwMode="auto">
          <a:xfrm>
            <a:off x="2667000" y="1843089"/>
            <a:ext cx="184150" cy="30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2" name="Rectangle 10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3" name="Rectangle 11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4" name="Rectangle 12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67595" name="Rectangle 14"/>
          <p:cNvSpPr>
            <a:spLocks noChangeArrowheads="1"/>
          </p:cNvSpPr>
          <p:nvPr/>
        </p:nvSpPr>
        <p:spPr bwMode="auto">
          <a:xfrm>
            <a:off x="2667000" y="1992314"/>
            <a:ext cx="18415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135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25612" name="Rettangolo 1"/>
          <p:cNvSpPr>
            <a:spLocks noChangeArrowheads="1"/>
          </p:cNvSpPr>
          <p:nvPr/>
        </p:nvSpPr>
        <p:spPr bwMode="auto">
          <a:xfrm>
            <a:off x="1450556" y="1789114"/>
            <a:ext cx="926557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60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/>
                <a:cs typeface="Tahoma" panose="020B0604030504040204" pitchFamily="34" charset="0"/>
              </a:rPr>
              <a:t>«Le persone viaggiano per stupirsi delle montagne, dei fiumi, delle stelle e passano accanto a sé stesse senza meravigliarsi.»</a:t>
            </a:r>
            <a:endParaRPr lang="it-IT" altLang="it-IT" sz="6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ush Script MT"/>
              <a:cs typeface="Tahoma" panose="020B060403050404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4000" b="1" dirty="0" smtClean="0">
                <a:latin typeface="Arial" panose="020B0604020202020204" pitchFamily="34" charset="0"/>
                <a:cs typeface="Tahoma" panose="020B0604030504040204" pitchFamily="34" charset="0"/>
              </a:rPr>
              <a:t>S</a:t>
            </a:r>
            <a:r>
              <a:rPr lang="it-IT" altLang="it-IT" sz="4000" b="1" dirty="0">
                <a:latin typeface="Arial" panose="020B0604020202020204" pitchFamily="34" charset="0"/>
                <a:cs typeface="Tahoma" panose="020B0604030504040204" pitchFamily="34" charset="0"/>
              </a:rPr>
              <a:t>. Agostino</a:t>
            </a:r>
            <a:endParaRPr lang="it-IT" altLang="it-IT" sz="4000" dirty="0"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it-IT" sz="2400" dirty="0">
                <a:latin typeface="Arial" panose="020B0604020202020204" pitchFamily="34" charset="0"/>
                <a:cs typeface="Tahoma" panose="020B0604030504040204" pitchFamily="34" charset="0"/>
              </a:rPr>
              <a:t/>
            </a:r>
            <a:br>
              <a:rPr lang="it-IT" altLang="it-IT" sz="2400" dirty="0">
                <a:latin typeface="Arial" panose="020B0604020202020204" pitchFamily="34" charset="0"/>
                <a:cs typeface="Tahoma" panose="020B0604030504040204" pitchFamily="34" charset="0"/>
              </a:rPr>
            </a:br>
            <a:endParaRPr lang="it-IT" altLang="it-IT" sz="2400" dirty="0"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 dirty="0"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sp>
        <p:nvSpPr>
          <p:cNvPr id="87052" name="Rettangolo 1"/>
          <p:cNvSpPr>
            <a:spLocks noChangeArrowheads="1"/>
          </p:cNvSpPr>
          <p:nvPr/>
        </p:nvSpPr>
        <p:spPr bwMode="auto">
          <a:xfrm>
            <a:off x="2360781" y="1103314"/>
            <a:ext cx="7192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RIEDUCARE ALLO STUPORE, ALLE </a:t>
            </a:r>
            <a:r>
              <a:rPr lang="it-IT" altLang="it-IT" sz="2800" b="1" u="sng" dirty="0">
                <a:latin typeface="Arial" panose="020B0604020202020204" pitchFamily="34" charset="0"/>
                <a:cs typeface="Arial" panose="020B0604020202020204" pitchFamily="34" charset="0"/>
              </a:rPr>
              <a:t>EMOZIONI</a:t>
            </a:r>
          </a:p>
        </p:txBody>
      </p:sp>
      <p:sp>
        <p:nvSpPr>
          <p:cNvPr id="176142" name="CasellaDiTesto 4"/>
          <p:cNvSpPr txBox="1">
            <a:spLocks noChangeArrowheads="1"/>
          </p:cNvSpPr>
          <p:nvPr/>
        </p:nvSpPr>
        <p:spPr bwMode="auto">
          <a:xfrm>
            <a:off x="275727" y="153071"/>
            <a:ext cx="2623050" cy="646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B4186E"/>
              </a:buClr>
              <a:buSzPct val="145000"/>
              <a:buFont typeface="Arial" panose="020B0604020202020204" pitchFamily="34" charset="0"/>
              <a:buChar char="•"/>
              <a:defRPr sz="1400"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it-IT" altLang="it-IT" sz="3600" b="1">
                <a:latin typeface="Times New Roman" panose="02020603050405020304" pitchFamily="18" charset="0"/>
              </a:rPr>
              <a:t>EMOZIONI</a:t>
            </a:r>
          </a:p>
        </p:txBody>
      </p:sp>
    </p:spTree>
    <p:extLst>
      <p:ext uri="{BB962C8B-B14F-4D97-AF65-F5344CB8AC3E}">
        <p14:creationId xmlns:p14="http://schemas.microsoft.com/office/powerpoint/2010/main" val="369378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2" grpId="0"/>
      <p:bldP spid="870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8"/>
          <p:cNvSpPr txBox="1">
            <a:spLocks noChangeArrowheads="1"/>
          </p:cNvSpPr>
          <p:nvPr/>
        </p:nvSpPr>
        <p:spPr bwMode="auto">
          <a:xfrm>
            <a:off x="7248526" y="5734051"/>
            <a:ext cx="2519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>
              <a:solidFill>
                <a:schemeClr val="tx1"/>
              </a:solidFill>
            </a:endParaRPr>
          </a:p>
        </p:txBody>
      </p:sp>
      <p:sp>
        <p:nvSpPr>
          <p:cNvPr id="11267" name="Text Box 9"/>
          <p:cNvSpPr txBox="1">
            <a:spLocks noChangeArrowheads="1"/>
          </p:cNvSpPr>
          <p:nvPr/>
        </p:nvSpPr>
        <p:spPr bwMode="auto">
          <a:xfrm>
            <a:off x="1617663" y="2597151"/>
            <a:ext cx="1198562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sz="1200">
              <a:solidFill>
                <a:schemeClr val="tx1"/>
              </a:solidFill>
            </a:endParaRPr>
          </a:p>
          <a:p>
            <a:pPr eaLnBrk="1" hangingPunct="1"/>
            <a:endParaRPr lang="it-IT" altLang="it-IT">
              <a:solidFill>
                <a:schemeClr val="tx1"/>
              </a:solidFill>
            </a:endParaRPr>
          </a:p>
        </p:txBody>
      </p:sp>
      <p:pic>
        <p:nvPicPr>
          <p:cNvPr id="227348" name="Picture 20" descr="ARZY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8" t="1685" r="23158" b="69060"/>
          <a:stretch>
            <a:fillRect/>
          </a:stretch>
        </p:blipFill>
        <p:spPr>
          <a:xfrm>
            <a:off x="215583" y="115889"/>
            <a:ext cx="2305050" cy="1716087"/>
          </a:xfrm>
        </p:spPr>
      </p:pic>
      <p:sp>
        <p:nvSpPr>
          <p:cNvPr id="2" name="CasellaDiTesto 1"/>
          <p:cNvSpPr txBox="1"/>
          <p:nvPr/>
        </p:nvSpPr>
        <p:spPr>
          <a:xfrm>
            <a:off x="3550920" y="0"/>
            <a:ext cx="8503920" cy="7632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Ho perso il portafoglio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Dove ho parcheggiato l’auto?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Mi sono dimenticata l’appuntamento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Ho smarrito le chiavi di casa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Non trovo più quella borsa…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Mi sono perso… non trovo la strada di </a:t>
            </a:r>
            <a:r>
              <a:rPr lang="it-IT" sz="3500" dirty="0" smtClean="0"/>
              <a:t>casa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 smtClean="0"/>
              <a:t>Chissà </a:t>
            </a:r>
            <a:r>
              <a:rPr lang="it-IT" sz="3500" dirty="0"/>
              <a:t>dove ho messo quelle </a:t>
            </a:r>
            <a:r>
              <a:rPr lang="it-IT" sz="3500" dirty="0" smtClean="0"/>
              <a:t>scarpe..</a:t>
            </a:r>
            <a:endParaRPr lang="it-IT" sz="35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Ho fatto scena muta all’esame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Non trovo il </a:t>
            </a:r>
            <a:r>
              <a:rPr lang="it-IT" sz="3500" dirty="0" smtClean="0"/>
              <a:t>cellulare.  Aiuto!</a:t>
            </a:r>
            <a:endParaRPr lang="it-IT" sz="3500" dirty="0"/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Ce l’ho sulla punta della lingua..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Mi ha salutato …. ma chi è?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3500" dirty="0"/>
              <a:t>Al </a:t>
            </a:r>
            <a:r>
              <a:rPr lang="it-IT" sz="3500" dirty="0" smtClean="0"/>
              <a:t>colloquio </a:t>
            </a:r>
            <a:r>
              <a:rPr lang="it-IT" sz="3500" dirty="0"/>
              <a:t>mi sono bloccato</a:t>
            </a:r>
          </a:p>
          <a:p>
            <a:pPr>
              <a:defRPr/>
            </a:pPr>
            <a:endParaRPr lang="it-IT" sz="3500" dirty="0"/>
          </a:p>
          <a:p>
            <a:pPr>
              <a:defRPr/>
            </a:pPr>
            <a:endParaRPr lang="it-IT" sz="35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-167640" y="2651851"/>
            <a:ext cx="397764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sz="40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Empatizziamo</a:t>
            </a:r>
            <a:r>
              <a:rPr lang="it-IT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 la malattia</a:t>
            </a:r>
          </a:p>
        </p:txBody>
      </p:sp>
    </p:spTree>
    <p:extLst>
      <p:ext uri="{BB962C8B-B14F-4D97-AF65-F5344CB8AC3E}">
        <p14:creationId xmlns:p14="http://schemas.microsoft.com/office/powerpoint/2010/main" val="251056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8"/>
          <p:cNvSpPr txBox="1">
            <a:spLocks noChangeArrowheads="1"/>
          </p:cNvSpPr>
          <p:nvPr/>
        </p:nvSpPr>
        <p:spPr bwMode="auto">
          <a:xfrm>
            <a:off x="7248526" y="5734051"/>
            <a:ext cx="25193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>
              <a:solidFill>
                <a:schemeClr val="tx1"/>
              </a:solidFill>
            </a:endParaRPr>
          </a:p>
        </p:txBody>
      </p:sp>
      <p:sp>
        <p:nvSpPr>
          <p:cNvPr id="11267" name="Text Box 9"/>
          <p:cNvSpPr txBox="1">
            <a:spLocks noChangeArrowheads="1"/>
          </p:cNvSpPr>
          <p:nvPr/>
        </p:nvSpPr>
        <p:spPr bwMode="auto">
          <a:xfrm>
            <a:off x="1617663" y="2597151"/>
            <a:ext cx="1198562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it-IT" altLang="it-IT" sz="1200">
              <a:solidFill>
                <a:schemeClr val="tx1"/>
              </a:solidFill>
            </a:endParaRPr>
          </a:p>
          <a:p>
            <a:pPr eaLnBrk="1" hangingPunct="1"/>
            <a:endParaRPr lang="it-IT" altLang="it-IT">
              <a:solidFill>
                <a:schemeClr val="tx1"/>
              </a:solidFill>
            </a:endParaRPr>
          </a:p>
        </p:txBody>
      </p:sp>
      <p:pic>
        <p:nvPicPr>
          <p:cNvPr id="227348" name="Picture 20" descr="ARZY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8" t="1685" r="23158" b="69060"/>
          <a:stretch>
            <a:fillRect/>
          </a:stretch>
        </p:blipFill>
        <p:spPr>
          <a:xfrm>
            <a:off x="152400" y="0"/>
            <a:ext cx="2067509" cy="1539240"/>
          </a:xfrm>
        </p:spPr>
      </p:pic>
      <p:sp>
        <p:nvSpPr>
          <p:cNvPr id="2" name="CasellaDiTesto 1"/>
          <p:cNvSpPr txBox="1"/>
          <p:nvPr/>
        </p:nvSpPr>
        <p:spPr>
          <a:xfrm>
            <a:off x="2239544" y="960895"/>
            <a:ext cx="6647816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Ho perso il portafoglio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Dove ho parcheggiato l’auto?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Mi sono dimenticata l’appuntamento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Ho smarrito le chiavi di casa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Non trovo più quella borsa…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Mi sono perso… non trovo la strada di casa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Chissà dove ho messo quelle scarpe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Ho fatto scena muta all’esame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Non trovo il cellulare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Ce l’ho sulla punta della lingua..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Mi ha salutato …. ma chi è?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it-IT" sz="2400" dirty="0"/>
              <a:t>Al </a:t>
            </a:r>
            <a:r>
              <a:rPr lang="it-IT" sz="2400" dirty="0" smtClean="0"/>
              <a:t>colloquio </a:t>
            </a:r>
            <a:r>
              <a:rPr lang="it-IT" sz="2400" dirty="0"/>
              <a:t>mi sono bloccato</a:t>
            </a:r>
          </a:p>
          <a:p>
            <a:pPr>
              <a:defRPr/>
            </a:pPr>
            <a:endParaRPr lang="it-IT" dirty="0"/>
          </a:p>
          <a:p>
            <a:pPr>
              <a:defRPr/>
            </a:pP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835536" y="97305"/>
            <a:ext cx="535646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dirty="0" smtClean="0">
                <a:solidFill>
                  <a:schemeClr val="accent2">
                    <a:lumMod val="75000"/>
                  </a:schemeClr>
                </a:solidFill>
              </a:rPr>
              <a:t>Ansia</a:t>
            </a:r>
          </a:p>
          <a:p>
            <a:r>
              <a:rPr lang="it-IT" sz="4400" dirty="0" smtClean="0">
                <a:solidFill>
                  <a:schemeClr val="accent2">
                    <a:lumMod val="75000"/>
                  </a:schemeClr>
                </a:solidFill>
              </a:rPr>
              <a:t>Senso di smarrimento</a:t>
            </a:r>
          </a:p>
          <a:p>
            <a:r>
              <a:rPr lang="it-IT" sz="4400" dirty="0" smtClean="0">
                <a:solidFill>
                  <a:schemeClr val="accent2">
                    <a:lumMod val="75000"/>
                  </a:schemeClr>
                </a:solidFill>
              </a:rPr>
              <a:t>Rabbia</a:t>
            </a:r>
          </a:p>
          <a:p>
            <a:r>
              <a:rPr lang="it-IT" sz="4400" dirty="0" smtClean="0">
                <a:solidFill>
                  <a:schemeClr val="accent2">
                    <a:lumMod val="75000"/>
                  </a:schemeClr>
                </a:solidFill>
              </a:rPr>
              <a:t>Aggressività</a:t>
            </a:r>
          </a:p>
          <a:p>
            <a:r>
              <a:rPr lang="it-IT" sz="4400" dirty="0" smtClean="0">
                <a:solidFill>
                  <a:schemeClr val="accent2">
                    <a:lumMod val="75000"/>
                  </a:schemeClr>
                </a:solidFill>
              </a:rPr>
              <a:t>Nervosismo</a:t>
            </a:r>
          </a:p>
          <a:p>
            <a:r>
              <a:rPr lang="it-IT" sz="4400" dirty="0" smtClean="0">
                <a:solidFill>
                  <a:schemeClr val="accent2">
                    <a:lumMod val="75000"/>
                  </a:schemeClr>
                </a:solidFill>
              </a:rPr>
              <a:t>Disorientamento</a:t>
            </a:r>
          </a:p>
          <a:p>
            <a:r>
              <a:rPr lang="it-IT" sz="4400" dirty="0" smtClean="0">
                <a:solidFill>
                  <a:schemeClr val="accent2">
                    <a:lumMod val="75000"/>
                  </a:schemeClr>
                </a:solidFill>
              </a:rPr>
              <a:t>Agitazione</a:t>
            </a:r>
          </a:p>
          <a:p>
            <a:r>
              <a:rPr lang="it-IT" sz="4400" dirty="0" smtClean="0">
                <a:solidFill>
                  <a:schemeClr val="accent2">
                    <a:lumMod val="75000"/>
                  </a:schemeClr>
                </a:solidFill>
              </a:rPr>
              <a:t>Paura</a:t>
            </a:r>
          </a:p>
          <a:p>
            <a:r>
              <a:rPr lang="it-IT" sz="4400" dirty="0" smtClean="0">
                <a:solidFill>
                  <a:schemeClr val="accent2">
                    <a:lumMod val="75000"/>
                  </a:schemeClr>
                </a:solidFill>
              </a:rPr>
              <a:t>Crisi di soffocamento</a:t>
            </a:r>
          </a:p>
          <a:p>
            <a:endParaRPr lang="it-IT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91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 Box 2"/>
          <p:cNvSpPr txBox="1">
            <a:spLocks noChangeArrowheads="1"/>
          </p:cNvSpPr>
          <p:nvPr/>
        </p:nvSpPr>
        <p:spPr bwMode="auto">
          <a:xfrm>
            <a:off x="1617663" y="2597151"/>
            <a:ext cx="1198562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it-IT" altLang="it-IT" sz="1200">
              <a:latin typeface="Arial" panose="020B0604020202020204" pitchFamily="34" charset="0"/>
            </a:endParaRPr>
          </a:p>
          <a:p>
            <a:pPr eaLnBrk="1" hangingPunct="1"/>
            <a:endParaRPr lang="it-IT" altLang="it-IT" sz="2400">
              <a:latin typeface="Arial" panose="020B0604020202020204" pitchFamily="34" charset="0"/>
            </a:endParaRPr>
          </a:p>
        </p:txBody>
      </p:sp>
      <p:sp>
        <p:nvSpPr>
          <p:cNvPr id="54276" name="Text Box 3"/>
          <p:cNvSpPr txBox="1">
            <a:spLocks noChangeArrowheads="1"/>
          </p:cNvSpPr>
          <p:nvPr/>
        </p:nvSpPr>
        <p:spPr bwMode="auto">
          <a:xfrm>
            <a:off x="1833563" y="2813051"/>
            <a:ext cx="1198562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it-IT" altLang="it-IT" sz="1200">
              <a:latin typeface="Arial" panose="020B0604020202020204" pitchFamily="34" charset="0"/>
            </a:endParaRPr>
          </a:p>
          <a:p>
            <a:pPr eaLnBrk="1" hangingPunct="1"/>
            <a:endParaRPr lang="it-IT" altLang="it-IT" sz="2400">
              <a:latin typeface="Arial" panose="020B0604020202020204" pitchFamily="34" charset="0"/>
            </a:endParaRPr>
          </a:p>
        </p:txBody>
      </p:sp>
      <p:sp>
        <p:nvSpPr>
          <p:cNvPr id="54277" name="Text Box 4"/>
          <p:cNvSpPr txBox="1">
            <a:spLocks noChangeArrowheads="1"/>
          </p:cNvSpPr>
          <p:nvPr/>
        </p:nvSpPr>
        <p:spPr bwMode="auto">
          <a:xfrm>
            <a:off x="8183564" y="6308726"/>
            <a:ext cx="21605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 sz="2400">
              <a:latin typeface="Arial" panose="020B0604020202020204" pitchFamily="34" charset="0"/>
            </a:endParaRP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1524001" y="-230832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it-IT" altLang="it-IT" sz="2400">
              <a:latin typeface="Arial" panose="020B0604020202020204" pitchFamily="34" charset="0"/>
            </a:endParaRP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3935413" y="836614"/>
            <a:ext cx="3816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t-IT" altLang="it-IT" sz="2400">
              <a:latin typeface="Arial" panose="020B0604020202020204" pitchFamily="34" charset="0"/>
            </a:endParaRP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1524001" y="1283644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it-IT" altLang="it-IT" sz="2400">
              <a:latin typeface="Arial" panose="020B0604020202020204" pitchFamily="34" charset="0"/>
            </a:endParaRPr>
          </a:p>
        </p:txBody>
      </p:sp>
      <p:sp>
        <p:nvSpPr>
          <p:cNvPr id="54281" name="Rectangle 10"/>
          <p:cNvSpPr>
            <a:spLocks noChangeArrowheads="1"/>
          </p:cNvSpPr>
          <p:nvPr/>
        </p:nvSpPr>
        <p:spPr bwMode="auto">
          <a:xfrm>
            <a:off x="1524001" y="14836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it-IT" altLang="it-IT" sz="2400">
              <a:latin typeface="Arial" panose="020B0604020202020204" pitchFamily="34" charset="0"/>
            </a:endParaRPr>
          </a:p>
        </p:txBody>
      </p:sp>
      <p:sp>
        <p:nvSpPr>
          <p:cNvPr id="54282" name="Rectangle 11"/>
          <p:cNvSpPr>
            <a:spLocks noChangeArrowheads="1"/>
          </p:cNvSpPr>
          <p:nvPr/>
        </p:nvSpPr>
        <p:spPr bwMode="auto">
          <a:xfrm>
            <a:off x="1524001" y="14836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it-IT" altLang="it-IT" sz="2400">
              <a:latin typeface="Arial" panose="020B0604020202020204" pitchFamily="34" charset="0"/>
            </a:endParaRPr>
          </a:p>
        </p:txBody>
      </p:sp>
      <p:sp>
        <p:nvSpPr>
          <p:cNvPr id="54283" name="Rectangle 12"/>
          <p:cNvSpPr>
            <a:spLocks noChangeArrowheads="1"/>
          </p:cNvSpPr>
          <p:nvPr/>
        </p:nvSpPr>
        <p:spPr bwMode="auto">
          <a:xfrm>
            <a:off x="1524001" y="14836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it-IT" altLang="it-IT" sz="2400">
              <a:latin typeface="Arial" panose="020B0604020202020204" pitchFamily="34" charset="0"/>
            </a:endParaRPr>
          </a:p>
        </p:txBody>
      </p:sp>
      <p:sp>
        <p:nvSpPr>
          <p:cNvPr id="54284" name="Rectangle 14"/>
          <p:cNvSpPr>
            <a:spLocks noChangeArrowheads="1"/>
          </p:cNvSpPr>
          <p:nvPr/>
        </p:nvSpPr>
        <p:spPr bwMode="auto">
          <a:xfrm>
            <a:off x="1524001" y="1483669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eaLnBrk="1" hangingPunct="1"/>
            <a:endParaRPr lang="it-IT" altLang="it-IT" sz="2400">
              <a:latin typeface="Arial" panose="020B0604020202020204" pitchFamily="34" charset="0"/>
            </a:endParaRPr>
          </a:p>
        </p:txBody>
      </p:sp>
      <p:sp>
        <p:nvSpPr>
          <p:cNvPr id="54285" name="AutoShape 4" descr="https://encrypted-tbn3.gstatic.com/images?q=tbn:ANd9GcR8hz56DlcrY976XbEavHoQQpqXdrbdfPdaha8ePAtZ8LwU-i7-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2575" y="-1347788"/>
            <a:ext cx="1581150" cy="280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endParaRPr lang="it-IT" altLang="it-IT" sz="2400">
              <a:latin typeface="Times New Roman" panose="02020603050405020304" pitchFamily="18" charset="0"/>
            </a:endParaRPr>
          </a:p>
        </p:txBody>
      </p:sp>
      <p:sp>
        <p:nvSpPr>
          <p:cNvPr id="54286" name="AutoShape 6" descr="https://encrypted-tbn3.gstatic.com/images?q=tbn:ANd9GcR8hz56DlcrY976XbEavHoQQpqXdrbdfPdaha8ePAtZ8LwU-i7-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704975" y="-1195388"/>
            <a:ext cx="1581150" cy="280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endParaRPr lang="it-IT" altLang="it-IT" sz="2400">
              <a:latin typeface="Times New Roman" panose="02020603050405020304" pitchFamily="18" charset="0"/>
            </a:endParaRPr>
          </a:p>
        </p:txBody>
      </p:sp>
      <p:sp>
        <p:nvSpPr>
          <p:cNvPr id="54287" name="AutoShape 8" descr="https://encrypted-tbn3.gstatic.com/images?q=tbn:ANd9GcR8hz56DlcrY976XbEavHoQQpqXdrbdfPdaha8ePAtZ8LwU-i7-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857375" y="-1042988"/>
            <a:ext cx="1581150" cy="280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endParaRPr lang="it-IT" altLang="it-IT" sz="2400">
              <a:latin typeface="Times New Roman" panose="02020603050405020304" pitchFamily="18" charset="0"/>
            </a:endParaRPr>
          </a:p>
        </p:txBody>
      </p:sp>
      <p:sp>
        <p:nvSpPr>
          <p:cNvPr id="54289" name="AutoShape 8" descr="data:image/jpeg;base64,/9j/4AAQSkZJRgABAQAAAQABAAD/2wCEAAkGBhMSERUUExQVFBQVGBcWGBgYFRgYGBgVGhUXGBgYFhUaHCYfGRomGhYXHy8gIycpLCwsFx4yNTAqNSYrLCkBCQoKDgwOGg8PGi0kHyQqLykwLCwsLjQsLywsLCosLCwpLSwtLCwsLCwsLC8qLSwsLC0sNCwsLCksLCwsLCwqLP/AABEIAJoBRwMBIgACEQEDEQH/xAAbAAABBQEBAAAAAAAAAAAAAAAEAQIDBQYAB//EAEUQAAIBAgQEBAIHBAgGAQUAAAECEQMhAAQSMQUiQVEGE2FxMoEUI0JSkaHwYrHB0QcVM1NyguHxFiRDkqKyNBclY3PS/8QAGgEAAgMBAQAAAAAAAAAAAAAAAwQBAgUABv/EADgRAAEDAgQBCwMDAgcAAAAAAAEAAhEDIQQSMUFRBRMiYXGBkaGx0fAyweEUUvEjQhUkM2KSstL/2gAMAwEAAhEDEQA/APNwMOjCDDhj2awSuAwsY7C4lVXRjsdhQMWhQuGHDCRhQMSqpwGOx0YXEqq7CxjgMOAxKiVwGHgYQDDwMSFQlLhccBjsSqLsOAwgw4DEqpXRhQuFAxIqY5VJUejHacV3EvEdOm5QKzFWXUZAEqwJAsZ2InBnDeKU8wG0BlKwSDBsTEgj1wu3E0nPyB10V1Gq1mctspwMIVxJpxxGGECVHGFjDtOHacculRxjtOJNOE045RKZGO04fGOAxCmUyMLpw/ThQMQolM04XTh+nChccozJgXChcSBcOCY5ULlHpwunEujChMQozKHTjtOJ/KOFFHESuuhtGOwT5Rx2OlTJWVGHDDcOGBrYKXCxhUWTgFuLCZCnSJFwb7XkSB85wOpVZSEuKllNz7NR8Y7HU2DKGGxEicLGCSCJCEdYXThRg7NcCrU6NOu6FaVWdDd4/dgEHHMe12hUuaW2IS4UHCTjpwRUT5w4HHGmwAJBAaYJBAMbweuFGOVSISjEqUidsSZunTo0VqPVGprrTUSWHo0xuCCYgHubYz2c4g1QxICfcG3+Y21H8vTAXYhg0uiDDPdrYK5qZqmtiwJ9Lx7nYfjgdOK6m0rTJ/zX67gAxttOKhswSIFgdIiN4G+5g94tta2Ep1LR0633943E9MLuxLjpZMNwjQL3WgoZ6m3Upt8UAX25gY6HeMGfRz2xkHYGenzFu3b07YkpO/wqWWSCAGKqDEXA2NwZ9MXbijuEN+Cn6StXpABLGAASSegG5xn834vaYoqFH3mUM3uBsvtfAuf4pV0GmahKtE8yvIkEQRJAkA74j4PlkId3GoKUULzAFnYiWK80AK1hF4v3SxGOL4FM2TGHwAZJqiSq+pV1Ek3JJJJmSTuSZ3xPkOJPRbVTbSTY2kEdipMEe+H8VoKrjSCFdEcAydOoXAJEkTMTeO++O4Tl1dzqnSqPUMSCdKzpmDAJi4G04RzRdaJaCIKvMj4rVjprrpJPxqIA/wASb/Mfhi7dIOMZxfKoCCkhSXWJLAFCPhJAMEMLH1xouAcWNSmEZGZkEBlKwUUW16iNOkD4ryB330sPjQ21V1uJ+6yMVgNHUW9o9lYxjgMCZTijHVrUERywADqtcn7u463+eD6ZDLqUyP3GNj64021Q6yzKlF9MSUyMdpxJowunBJS8qLTjtOJdOOAxVdmUWnDguH6MOCYiVGZMC4XRiZaXfD1Qe+ILlIaSoUTE6UMSrRwSlPAjUTLKHFDLlsS+TGBuNcWpZZYcnW6toAj1GosxCgA+s+mCuC5+lmlJokkrGpSOZZ62sRY3Bj2wA125ss3TYw5Dc0WXCnjvJxJmeJZal/aV6SnsG1n8EkjAFXxnklMBqr+q0jH/AJFT+WO5wKwoudsi/o2OwEvjfJz/ANYevlj/APucdjs679OeCyeFUY4LiDO54UxAgs0jrKiN7db2+eCPqNptzFFYwvdlCg4hnDJppYbMRuT1UenQ4lz2WqUaa06uVVbag5DBmDcwJYNDWNvSMAU8g7QAhEwJblF+snpfF3xLhmcrkF1UjSAIcQABAEW6DGDiqxe8EkR390LXoUwxpAF/mqpcpnHpmwlSbrv8x2OLwwRIMg7EdRikzfCqlIS9NlHe0fiD6jBWW4dmVpeYmqG6KCSAIM7G8EbGYI+TdDGNYI1CVrYYvMixV1Vz1Rqa0yzmmklVLcqk7kDECUiZgExcx0HcnpjPDM1LnzGJtfUfXBtHj1dV0a5UmSCqmelzEn8cNNxbWizUA4dxPSKusvldUkmFBg9wYmIMCY9emD6GhYjTTmY1jWxIPLDHlHfqD275bM+IHMcqgzPLIA7DTt+uuJKdTMshqKBBjuS3YxN/htNzBgGDgdTEg6lXZh3DQLT53MHUrLzgBWEtqAUFlLsrDSAxCgekRBN63inFKaCKYU1O6k6VkN8U7uJFlMW6bHL1uJVXNzJa1gL3/f8Ani8yXg6u9MsS6vaE0NAH7ZFwfQAx1jC7sSGiBKOKBdcwqtpJliWPc32Hf9RhrH5DEPEeG1aLaaqsvbVNx3B6jGg8P+BqtUhqqMFsQgIDN/ikyo6wBqPQC2BuxLWiT6oooElUurpIFydxM/v6YV3EXYT+hjQca/o9dW+qAB/u2dZj9mWn5MAe97YzvCuB1MxVNNAAV+IsYAuF2uSdRAgAnFBimuEiFJw5BhSJmKZkswnm2Bi/oB/thqKajinRBZmJAidTGOgjexPz9sbvhPgBfKbStOraHYkte3ZfqliTKyZgbGVoc34V+iVqdcGaaPTqFTq16NYupKqGHbafXfCzseHy1pCKMKW3Ko/+HMx/cv8AkP3nC0eD5lbqjrMbOo9bw2PRvoBdtIYBrGPLZx3+zuMXbeDqxo+d5mT8sBuY0qpiYmSTFio39R1Ixn1eUqVMxn4zY2juTH6d27fNePVOC5hjLIxPcupNh3LdsJT4NmFMqjAibq6g7XuG9cet8M8OVcw2lKmWkQL0Ks27X1Dv73wnFPDlamfLerlyd5WhU5YZG6GyjSOkQxHXAhyvSt0hrGh/8qf0rpiDK8mr8LzLfGtRondw0X98R/1LXH/SqD2BO3tj2Wv4MrU6a1S+VKG6/VVmJkCIM3sJkdzjPnKadR1hiAzmEK2HNbptt0wWnylSqOy5/I79yj9O6Jy+az/C6uc0gmlV5OUEEqTB5gBIIO4MSL7bylLjYVmgKCx5hq6jUoAXoRM2MbWiBi2yfBXzJC1KtNUeWp5cVCjMpJYeYQCTNyVW297HEfiP+jYg/VinTqROjVpDAC8JErB67WBMTbYbygGENcZPn880i7BZgYshU4lLyrEpEwSsjbpIDkfKZJABAiccUEDUkyW2YSFAECD8RmZNvn1xmV4HWqVmoKv1iTrBYALpMEsSYABMfPrjXZf+jhvKJmoXsdalSg9FUE6h3JKnaBuMNnlFrNfVKHk0PH4RbZ2lp1DXAKg2HLqkAm/ptbfEipO1/XGGz2UzOXbQ+tS217OJi33h6YveFcGz4QkPUpWJVShN95YRCj8W9MGHKDRcpZ/JRP0m60K5TElPLEbkYxz+Js5TYpVIJHRqYFu8rFvXB+X8R5nyy/kUyov9sMR1YCTb9dDBDjWRJKCOTagOkrUjL+x+eJaeTHQfnjEt4/Y/BRUH9pyw+QAGA6vjXNEyrKlo5UHeftTgZxbNkVmBfNwvTFygA1NCqNySAB7sbDFbxjxFl8tSLipTq1PsU1cNqM/aKzpUXJ2mIG9vNM1xOtXM1ajuRtqMx2Crt+Ax2f4XVportMNaLggwDBHzH4iYnAH4mybZhBNynZ7i75ir5lcs/QAQAq/dURAH+++DaplPq1rUKTgKQzMUqFSTMwA0T8N4ueuAKHBK7AMqNBuDqA/ecWtQ5rykpVr01LOvMrMDZfveoxnCq3nRBnjc+nan3UzzZtHCyqCsGDFscTg2pTUqRA1bKSSmxEjmgHqNzivdSpuCIxpCoDolgDulnC4jL47FucCnKr4YP4JkfPr06Mka2AkRIG5ibTAxn/ppA+IfOMXHhLO1PpSmmya1BILAlRuLhbm0/li2KrDmX5TeClqNEio2eIVtleFUmo5pySRT81aJLMCCitUViqpDEgBSGKgSTHbR8HyKPSqVKkEIFAUu6boGLakU/nAtjM8Py1R8nWdalNaalmKlJZiaV9LRAGkx7mcajhWVqvRqCnUVEhQ6lNWr6sbGCRa2PN4uoQ18v0cONrN6t+pbeHYLQ3bqvcrPePMj5GbpUbaWqI8ai+lBU06SzIpa/cdNzfFmnFtVLLUHQ/WVTVZy0TTL1lSkRbkAUPJO523Jq/GPDMy2edarpUZVUgqrU5VGn7g2dm27jpGK/iPCs2zIhYKSqhQKhI0uG0+kkFtzN8KGoH0w17rwbieGvGxMphrC0yBuLfZZao2p6jD7Tk/IkxhAmNHlPA7tTDCqkG8aW9Rv7z+GHf8ABlUNGumSArRzCzCVM6T0xqOxtMWm/YfZIjDPN48ws7l6YFWnrHLrWbTae3XHpmS4xTXLeWaZ8ytU5agKgU6Yr+WAUIkkoPiPc9oxjeI+G6yQZpjmABlrGbTy94/HBDcGz+qnzoGIUpEX5hGy76u/XCdWoypGZ0a8eH21TTKZZMCdPVSZsBeL0lMyp0sbAsD5hRiREt5ZS+NXwPjdVaPlPTVjmiSrM2l6alrBVmBykCDEQMZGv4UzjVTVqVkWsIkwwYEABQNK6Rygbd73OGU/D+bdjGZXUd4LC+jVzQLnT3xXPSe1gc7QXsb9HUdU38FIa8ZobqbaWv8AAofGmc1Kq2+MuAAQq/U0lZQCT9vV1N5xu+FZ7yhUzEr5iCklAMpZdQp+a5iIE673BOmJ2xjz4IzNbSaldTILLqDnkJbmAHdkYQbmPbBH/Bud8kuMyfJ6nU32SBtM9RGB1KmHdRZTc/QtvBvGwtur5Xio9wbrPC38LTVc1VzS167Rrp5jL1zp5RoSmNYUdB5bPaTMHvjCeEarGpmSvxPQqEb7s69enxHB9PwfmjTZhmT5QkNzECyqSNJcFuV16dcRv4Fekpf6RpgEyKbAwJ/a/ZJ/DBKNXDsL2h0yf2m1hY29kNzKjspjQcRdaLhvFMzSptRpVCi1KNNCohgQWrAAFgdNiByxE4f40oiolGotvMC5cgi4+tQoSs7D6wfMYzT+DajQTmSexKt3j78i4xLxDwjmMuEq1a5fR9cqtLA6Ia8VJAO0+uFf8tzlJwfcZv7T0p1js70w81IqAsiY3Fo49q2OWzmh0fSLBp+s0z9VUW/KSLkH5YfmOKVWkEwhZHKjMkpIem+rSE030gz64G4fkGrvEPIBPLWK22MFz6/ni+oeD6DUDV15qxCaPPpySdMQIgiGHXbC9Y4LnnOdrB2dpMqrXVQwCNxwVTU8Q1HPmadJVQg0Zg6go1MIYLM85w7KcUZqnmlQxKfarmbsGkt5ZM8v54K4FwDKZliq1K4Fv+sFFxIHw7wB+WJM34WopVNOm1dtMAxmVESYAm2AvdgOZIIPbDvf7q01xU09PZVvDeLPSFJWBdFRaaocywUEoACF0ELuZgYhz1Yu9TlUaldbVC3xSo3UExP5dMXg8J5dqNOrTbMMakwpzSgrAMkjpGmLHtjNcUo+RqMHkBY6nqPAgteGE94tvg1H9I6uCAc0A6HQR1qC6qaZ9ws1VrsmapQRKVMqAwBB1KEXUO1wbYtPFfFqj51atV9VQfR4YgqQoc2GmAPia3WTOKPO8ABqHzatRXqEOypSDIGqtMAmrsCf98WCf0eNoYjMQoLAjSFkhdRhdcG2NuvXw4Evkdx9khSpVZMX7woOBuH4vWXpWq1VsCeVa4qEAAEmVpkfPGs43x/MLTzVFYRatYNBQhoZ0PKxEqGBiIO52nGdp/0cjSHXMOJjSfKA5jp6ipP2o+RwAfCo8s1vpNWBufK5vsdPM/bH4HthZ78PVrZiTZpEZT46JljKrKcAbgzI8FJ4tz+mtkma5pKjteSeam0zG5AxquHcfq5cVEXyWLjydTmBTeJFSQIm5JJmYvtBzCeAzVua9QkgETSBMNcT9ZbfCJ4Tepp/5tzLrTGoQJawJ54C+pxBdh3imwmwH7Te1tu9XAqjOcupG4tdQ8ezr+ZlfN5nptUBkhtQFQBCTswIgz133k41ua40qpXy4prUqIwqJULKwKotIummOcnU8EGbwNr5Q+E/MDucy7lNyaZPKFBmS8gR6dMGP4WzQzDK2bbzoYkmWnlDHmLXMRgVarRcG9KIadnCdL9g+6ljHhx6Op4jrWOz6hq9UoIUu0AACBPYWxAaeNXwXwoKhP19tRBPlSSQYP2x1GC814FQOF+kNdXcfVACEUsRPmG9oHqemCDlCkx2UnyPsqHCOcJj0WT4Q6rWps3wrUWf8JMH8jjd+L8+wonLlFVafnoSG1agympTJnYpAQXNsVFbwWi03YVXIAEyixcwPtd8dU4O4hGqCoHKCXTUZdGYczGbBSDfria1ZlRzXibTaDxbf7d66nScwFpHyCtF4J4UlTKrVqhWJqijpY1OWCqnlQrJMzc7bRiDN5GkmdWlUGqirsCCWEg0A4BYHVZiOs2v1wT4R4FUag7fSq9NRmNIRNIUMGVC06idUgR6KL3xDncjqzq0/NqNL/2shqhPkBvYwRp9hhahXPPvJds472gfbqVn0/6YEbgeap+I8KWnlK7hiXpZipR3sU8slTpjeQ1567WnGL8442nFqTrQzY8xmVa7KwKCHYLUhy/RrfCO5xjKhSLTqO+2kGTIAAuIj88egpVCQSTP8DistzADAEfyU0km/wC847COvTVI6QLfnGOxxqumwUBaDO1NSEVqjlJB5Qg6iOk74sPDmcpDNisxeoCCGlQ0gJA5FG11/O1r1C8UEKSmosL2FosYBHoTFsXngxjXzdNQpSS4sL2pm4EdZ/LFq7wWPkz0T6HdUpNgttFx6hT5TiFMZWvTaoupyzBSHPmfVwhUhInVcaiuNFwziS0lIYiGCyDvGiJFt8VHCtQ4fmUCtY1NXKTo0UhZrcpMFZMQfwxfcAzChWVgCTpIMA30qI2tOMXGuYadTon6hvrZt9Lea1MKHS2404dvWqzxBxYVc6KlMhqflmnq0mJaqrEdLxf5HDeK51tdJwASqosAEk+X5mwm3QR398H+LKiPnyrsCDl35SRAPnjRA9AWj0JxWq/0evQr0qjUp8oM6mSFYEVFOoEH4ZuD07YUZBY2BbKfC096agyY1keKsslVT6JltJGv67WIIIh10ggjvqw7y+cvNyqJ6QghfnG/fEg4k1ahSDktUQ1Wc2F6tQNsLD4ZsOuI6tmADAg00exBIYga1aDYhpt2jvh0/VBF5KCz6VS+I67QVAmNDfCTfWZuLbKLYe3EnLoSAvli0C5UPIPMWEkARIiRtFsLxYBgqkyDUpqwnddUkGOlsdRqUaopqDrVbOpZkUOXEgM5hLG7CFvOK19pbNj6X/Cuwa34eqOPFdeXrO5Cs1ehAemwYq1CWINlgtRBkW39JreD8R11aatTSjywTcGp9THmQT2gfL5Y0WeRWptTqEuyOiU2Lh2SiAp8sVQBqEljJk73xWcPplqdJC8hl1uAyNFTSxOkgSgsOUk7HCrHhtMHLsYvtlHVsFYMcSb7/dP8N8ZjWrmmrUcnUs5+2heopsx/vCLmcT5fjY+h1KJ2AXy2jlMnUxLbfYINxBItN8GeHczNAU3YtSen5yqQOWuXdVIaASulDKmZDHFIM61KvSUCdegwQSkMKkykaTdBG3XAZDgBl0IOu4nqRIIcZPFLluO0jl6lJtJZudTYgFqdFA09BKG89MFeJOIKcpRCtSJfLazobUxdlZbwbRB9ebD6tG4YmmojWikLFRwy6kFLaADM+3fF5x50qBKpp0i/l848tYBVWICSDpEWNz8I+cNxDKbnODTqSRO+6g03EATssi/ESTOlR2FxIBIt3uDcYn4pxf6Qio1HSoUpy17lSNPWlA2N4nBXAMzRzAr/APL0uSBcI8Eq5lSEEG3rilyxlF9u47k/xxqcn06VazmQael/3TwKUxlSo0yDZ32Vtk/ET0XLpQXYgBqxO/cimJ/LDhx9vP8ANXL017DzSYsB8WgWkTEYrR+rj+eHgfqR/PGg/k/DPcXubciNTp4pNuIqgRKdk829NGXy6ba+7NE6Y2MyPScHZHxFVpGRSpEQAecqJBEEcthY29d7XB/W47Ed8CZrLs5Hw6YA3NhbUfdo0zBABPWQYfgMM5hYWSOElWOJrF2Yuv3KxyPHatB9aUaOrSUuzdSN7AmBNvX0gx8R4s9cuXp0wriCodvh06YDbi2IT8tgN+wO07jphhPt+OLtwNBrs4beIm+iGa9SIJUWboCo2oqA3LtUf7Jld8FNxKoJPJcMOp+JWUx6wfyGIdXqMMqG24/P+WDPoU3tyvEjrVBVe0y0q8/rUjh9MqxZkrMToosxULTQ7/DGpzEmCdI7xnKrsKD0USrDHlV6Y1x9X8WnlB5Tt2xu6GfNPIIA5pOaaa3sD5aoOQyOUAkm0HGay3FqgyT1EdlcB1YCEB0snLE7QSJMGZ7DHnm1XCqTk479vUthtM5Pq4fbrTuBcQqBa6w61PIqrTHlhpfkWmASANRO3ue2Iq9GoqFUplay1gy0tB1WSwdGEnm33kHFrwHMrThjEtSXr8LlVIdY+FhJIjabbYr0pP5VSq+qdSc+olzP0iTMzLBQb7wMBzuzNIbHC/VCLkJzye3xQ3Ca9Y/S1qq3nV6ToqoKcGszUgqgdDZh+OJc155zVRrU2UurA1kbSoASGqOzFjpFz3nbDshnERamgkrVR6csjKYZiYi5EQIPYYu+EZ6k+douKfloqOCopg3AN9NMGd9/S8YBVfUAEMEQe4QLdUqwaATeVl/DeWqLUklShardXB+3sViQQcXmfpidWzBWUEEg6WHMvsRY4DoUzSepMS9WpUXSytyQoOqDY723wdXzLhWCBTrCqSwB0qHloB+0VsD0v6YqXOc7NZEAhsIWhlqlbL5mlSQs7/RwvMqgHzyOYsdr9Adrxio40XFZlLANTanqVamoArTAgFZkyx9ZN4wZm8wEy9ZCLVNIPX+zcOBHXbA78cKPXDKFau1NXVVCgGmyuAIhdi2Hg19nAfJbPzq60oT0iOz0KO8O1MymXqLTotVBrli61UlGNReUox1A6hE7TPUHAGbpv9IUNScOWvTDIrXo2hiCosQbjbBfg/jChMybAvUpFQWW5GYqve42DjA+aYnNLNQIS4+sbYE0fiMA29sCw9sS8BonKeN7Dr9FNT/SBJtI9UFnqlRqGaptTgVMyC/OCyuVqgKqgc27809BAxR5bhK06jI1OfqmceYtwwYegMQD+JxpDmqTedcM75yiywpYeWGqBjrjTpbULTfSbYD4opNVWAkGk1IxE6nAAJFrS1zjZBdBER4/tbxSVNrcwcTN+riUBxbh9IZipFIKosqxA9eX+frjsScRq+bVJBNPXbcE/ClWZ9qkfL1wmL6oT/qMKmq5iin9nrB8tFYqLFwZZudpIO0QBix8KVlq1wrayBqOrUQ3wmACkEQR3xnNXQjGo/o9cU80tV2VUWQW+7ysoLAAlRLC5GKGpUyuA4HTsPnKqGjMD1j1VrkaVU5LMv57KssHQ38xtI+JtUyZ6yMaDg/DalZWFN6aAFQdVMuZ0LcAdLjrio4blZyOe5hppmpEAlXkQpBkdVDCx6WwfwyqArTqIJUQGYXgXhSAdovhHFVC5lTT6hsODfHvTmHaAWxw4nrXeJuEVKWaGt/Pfyw0x5XLr1FQhDTddye+2KQUKdUpTE07lizsAp+KAH6fFtA2ti84tpGZOgAKUgAbCaa7e+M3nKbrTURLBr+XPwwb/ukY7CjOxpG4nxHBEqOLJ7VoOB2Wosg6SglbqYDCQeowU73jFVw2topZhhMquoRvISoRFt7DA9N6jvRYq8cxYsxtzEAFbXiOlgem+GKsh5VKZGUfN01eLUXeFfUdQACiepjrcT8sEU2DLIIZdpBkexn92BaXBadCoHVAFFWkq7z0Z7nvt7D1IwZT8NVFyNZeUtUfUvQRCb2sZU9998LGuRGmu/4KIGGL+SWmy6t46ABhbtbVtgjIURSaV5JMkhW3IK/3ZGxicVlLK6MqwIhko1jvMELUZbj5XnC8Jqf/ABEY1pr1WSQ66YGYFMa1ZCTZtwwMYl73Eaef4K4EAq0QaAoU6REdukRe+02xFVyqNURyzSkRDgCxbdYv8ZxWcH4sxFVqlR9KeX8MDTq8yZIIEcg36kDri/o1KhqslyqvRUsZYfWU6baTIgGWYgkmYAjc4A+rlMZdL7fjiiN6dydfn2TBkvMqIdVSFZYIcQLGxWNpM2NyAemLBkbmXW3UbD59R97DcuQ1WvTLqtSkiOg8pG1hqbOQW02MjYE2k9DiWk1TeKZMf3Yk+nQThCrX8+obphjUP4b4aKDPFR+coTrp0+gP3SZseuKpuH6H8os0hC0lQCSKTPdFJUTp6N1+WNhw6mWiUT4nGx3Sq9M31yRKT2vF4OMrnc2KubNRIAZDABkCMmwsZg3n0kYPydWe+rUAOjCdBqIjbrS+La0MaetaSt4AUaStSs8m4CpyiJn17Ypqnh/MgLpyOafUob46S6W1MNLDSegBkT8WPQKld0AcK9RQvwIoLE2MgkiD7mN/cScO4q76dWWzNOTE1UQRdhLQxgW/Bl74So4+uRLjKs6k0aALG8P8D1atZ0elWo01aFqsyMHXURqVQovGkx6+mJ6n9HdQOAgd18wqSWpr9WFnWoE3J5QpiTG18apfE6MSqmCrFSGZRzAkd+ovH6EWY8Ux8QAuIHmIxJMLaB2JEk3v6Yt/iAn6j2LuadwCyeS8EVWplnoVadQLIRq1EgtqI06gbWEyRaeuC28DUkpVGfzAyioVHmAgqqypMTB7iemNHmOL1BWal5JIDKof6RRXUIBLeWTrA+K0XCNiCpnHqU6wemKelD/1EqEko5M6Ph5dDCdw/pgdXE1xo4+K4BpGgVDW8JZdaCVdLksqkguQObR6E7McZ/P5GmubSmohWVHgsd2ps/xC42GNrlQ5y9GGI+qpmLHemsxItjHeLcyaWd8zWUKUaB16S2kmiRq0ggnfaRhvkyvUque1zjZh1O/iqYpoYGkAXPkrSnQPmrZ9y06qkjeGF7GRuMAZrKE6taatUyWUme06t7Ad9sFcZyrKlYlqhKJVIl2PMqMQbkjcYqPDaitlqzsS0MwDECQvlowiAI3Jx1OsQ3PHn+EwWy7KlqKqz8A6wGQfIANhjVFI3TtM7doJU79pGFzdXUKbUFBUvpqeYuggAKKhRZ7zHvthamVqKhqAk+bVWpAUsUWVpn7J60yZtY7jBxiXQ2QBPGeI7EPmxJM6exQ+gG17b273Fyf4YJy5TTqu+gqN13dov13MxM7YhZjqqzuKsRBBVdJKqZ3hdN+uD8hktVNlUM83IEsxIYsDa/WLRYDAKtWpkkkAdnurtDQVT8Uz1SGqij5nlMtMhPMMK1IVNTEse5HTpi3TLVGSm6raoypGoBg5HwkTbtO2BsqatJ6yVNVEVSWh4XWEoqFFx95Y6b/PD8p4hdUpqoR0SqKwIJuR0LAkQfbA2l7h0YMfOzVdpJVV4hZqdmW6sdSkgH4ZI1Xi3X1wW3Aq61MwG00TQWlUdQ+tvrGCCKgEFup6D16C+Jaxr1GfTp8xydO8SgHb0wZn/Ej1Ktes5SkK4RHGoQRTMouptjMTjZDHGg3sM+KSLv6p7kb4ZSjVo1/Ny4rGnmCisVpsVU6FRAzOGN+0i/virzQoHOJoRfJ81Rp0granDcpkHmBPvhOD5nRRr01ZPrausMtRXKr7K1zN+u2IlrUqFeixM06boTNOJAXminG0kiL9MJ0GnnnxMQQL9Q7pnRGqgc0CdZCTNU4XOusBKeZonQB+1VjTcARe3qMZ+nxws91CACxYiSwZYvsLD/XE/EPGAC16dKmrJWqa2LqZEbKFF4EnePbGdGWJubT9nY/Poo9N/TGozNEC2n/Vo9QVnvubafkn7oriOdFUAASRBmwUfV0kM2v/AGfpfq2OxEtEmygfwH+u/rv0GEwyxsDUoTrnRRpR6bxuDYjvHUYUU3BBQkae1mHtG/y+YGDMxQB6ER1EyPb7y+m46dsA1NQgN1uCNiO4PvgRGbVEsFccP4lWKMscrgiQSusdios3vA264tV8WPRBU/ag6UsbbEk7fjftjPUuJVAsEz0DRLL/AAb5/jgF6TCWNx1a5ufvTcH3xFQAtgiVLXFpkLQZjxhUdpWmNXdmdm+cRbC0/Fat/aUyD3TmH/advxOM8tQ7b/r9bYfSo6jCqWJ6AE4AzoaKxL3brW5LxDQpqxNT4iIAVi1p3EW3wLmfHAB+rpz6uY/8V/nijp5NonSo/D07d5w96aKTNUfJesmLap7dO+LulxkhWDiBAKvP+Kx5aMwWs+tiyEMigADSysp+KS24tbfFt/8AU2kU0HLGmPR9f74P5Yxfm0xEmofQaR8pI7dcL9IQbI592j9zfqcJnCtcZM+JRRXeND5LX5bi+XzGtPOp0/MR052KQHUr9sAWnvi6ynhhU+juuYputCo1SEbVqDVlqkcjEfZiDY487y8OGK0VhBqbVUEBdQX7RvdwIAPeLGG/SQD/AGVMnukD06D9+JfSe49F8dUA+ykPBuQttwnh5otU1lSHCAc2qYaoSCCo+8N8WgyFf6QtUtpoB6BC6SZP0dadRjFkNlXU0HkgRInA0OO1EjT5ine1VyNjaC0RefkPWbWl4zzLBaa1qwYsp5Vp62I2UEJMHtsYvacLVmVv7Y+eKM1zANCtY+WYZqrUACqyZceZ5bEldDKyCpBVFuZII2UGxOJTxnLIYeuiGDFmN4ixVTNyNpxW+IsrWziqHZCFYOyCVUmCIEH139MYjN+Hq9MgOpiY1TqQCftdVX123wph20646boOkDW3hKLUc6n9LV7L4bz1KrWreU2qmKgZZIvrUNUKoTqRfM1GDa5jrjIcKyjivSp1GZ3I0ktBbmoNpBgkWVlEAnbfGT4dmGpuyecQ6H6sJqeSI06XVg6C4i1rxe2Nrw3X9NoisfrBWpKbaZkKAdMAg6SpiBfcb4ewVHmalSDqw9u3wpau/Oxo6/dXiVn/AKvVsxV81k1ywpgMW8uqAAAwBvpGwJ03N7XeRCJVpLA2TSYGqFyyDfVYEAGI6fPGK/roeawp1NKUi9HS3lsGYPLvJUzLC0WAMADBI8RVAwYVE1CDOijNhAvonYRjzpBIv2/LL0VLk6pUbmYRBFpJ37lJxTIrVqVfqkcq7GT2QKwPMYkGpEDeffElOl5bgaEUOEI2NjWFwQbXg+4FumKwZxCzF3nUxY3WZIA7WFumG5nNoWUo5GkW5gTOoNMxO4xWCbXR/wDD6gEQtlndA4hrUfWBdTRpunk1Rcm5ibep7E4q/OWrlM2PMq09VRFDagKmlqeXAAOm3KxHU2N8VZ4zmXk+ZXJPVNQv/kAwx1zbQfLzFXTLBX80ox0sBIYgdbHcYuXAGSfHuP2QX8nFrbuC1nBahGWpBiZVFUk78qgXNr2xjPHw/wCYqkdMvRO07UQdjvjX8MQihT1UxSfQpZAANL6RqEA/enGZ8VUBUzxpsSFqJl6bRuA9NFMGIB5sO8iYgOr1JFg0+oWLjWyxkcUPxjxjSqU6zUqVRwy1QeemGRSCpZkkuI1XtaL47wjxbKjL1EaugJ1MRVLXUUwGgkDWIUmFv6YGTwC1GoGWsz0gTKFEkmDAhppt6hgJE4oKXhXNkjWioliQrUwSV2J0zfrAtg1J+HqtyioAPDyMeS53OtM5Vp+J5/KqFFOtl9JEhaUmdXXQgJ1H1viNvGyCdeXarO8roFj+2wK/hjKcS4BXoAlqjtSCmDTAlT9lagkaVn7QkenTFBVHz98NU8PTe0DNmA0+C6GarxtC2XGfFzVbU8vQp+r1mqML9gFA3m4O9sUD8RzRt5xQHoj6B/4wcBtkalIq1SkyBuZddMqHAN41DmE7x/HDXplyxCnqxCpCqJvYCyifYYbbQpstl8b+qAXF2/zuSijUVtYMtvqkMTIg3LSbH9dIvoVVTIDA91mdx1U9yP8Ae2GFR7e4/jhatccoUBCqwYLcxknWb2MEC0DlHWcHAQcrU9c5WpqU1EL2K++xYSOuBtdybEm5N5JO8nBC5t/vt/3THyOJyrlFZlpurFgPh1DTE6gLqObcxN4mMXI2JVS0FANB33/XXfBWQzDJfen2Jt/k6z7W74dFKZgA9rsnuOp+dvQ4ZUJJmVPrMfIAgQPYRi7Gwq5QpszmgzalQJFp+0fn/L8cRq1pNlMx3aPu9I9dh6m2HZegWkgBo7yEH+Inf/CPmY3Ky+SM63Opu24EbbW9gLDBCeKr2JcpVZbkBbWA3j3Nx+82noMJgkUpwmBmo1WEp1SlGBjkjcEh1N9JMGe4f7LftdbSDgipVxCW/DC1N5R3AKsr0CpgSw9uYejL0PtY7g4SmH3AII67D2k2+RxZVVVt9+h6j/TAValG/wAj/I/wwyHSgkQkVU3IUt2WdPz2A/yyPTDsxmX06bBegAET7ARNh0BsO2IdROw/Xvjg8df1/HFoXJ+fyZRyrOKkRzK2pbqDZj7wfUHEAp/qcPZ1PWD7cvz6j88TLlx5VR2cKy6AixPmSSG0sLDSLmd5xX6BdTIJsm1syzhFZpFNdKi1k1Fo9tTMfnhgX2/H+GNDwVaj5Wn5RC1ErI6vAlQPOJIte4TfsJ2wqcLo0yAYZh98gif8Jt+WLMpEmGqC4ASVQVcuV0To511jmHwyy3hiVMqbG+3QjHUkuBaWIAva5gSR0v2xpneRpKU2WZg00ixGxABGwFiLYGq8PoTK0mpOCCNFU6JBm6VAx/BsS7C1B1qoxDSg+J8HagUl6dQOWCmmzXKlQRpdVYHmHTGq4FkPKprqYM41RtFPVGpVPUmBJ+QtMx5TPqaKoXpqRUqOQ+ofEEClX0EbBh8Q3wRlcrqkrSLcxvT5ui7GkSY9YjGLyg17SWgGOPFaOFLXAOkT6K3opixy573t+ffGbRkV2GtkPLYkT9ro4nGhymXY0y6vKgVSpZBMKGjVHqBsceddhy4m/itEPhH5WkqmQqg9wqg/jE4oXX/7mGk//Jodd7Uhtg6lXrQIKHmUdt3UfdPQ4patat9PNgQMxSJGu1jT/YHbDPI8srVHE/2EebUDGQ5rQBuvQVqWGEXNpq0a6esQdOpA8HbkJm/tgCnmK1gaakwLh1IuBsZ2vjAeKKqZ7OUSvmUQv1NTUysYFaxpAA8+qR0+z64ysFyc7E1CDoBciLcPRFr1gwCN16oH/UDDvOPQn8cQRFpJi0kyTFrnqccDv6fq2MmCUbKCpWrHufxxUce8R0cqoaqd5gCNUCJIB3AJE9pnviy1YzPj4U2yyrUQtqqAKwYKyMVa4JRrEWIt74bwFBtbEMpuFiVWqcjC4K9oVzUpq+krrUNpkGARIuLbQfnjMeIaY/rFWtb6L17BP5Yl4DW8zLqa1Y2ZqYE0k5FChQOSfwwHxngxqVjUSnVqqGSTDleTTMloWbdTjf5Pp/pMTVpuOxb1a9aUqu52m096t8/nqSkgsLdJjpPWJt2wBXzK6ZVWY8ttJEBtpZoHXCUM15lR0y9EajBEMiiAokl1JQARfmGNLW4E1TKpSdlpVyaetlUuoCG19iSgHXecCoYTKP6jYtaTv3Iz63ArEmtVkwESADc6jfV0Ht3xn+IeGhW1NQPOsEhVilJvutqZ9zE9Bvjd+I/C6ZOmj6mdqkAM+hlBCu1kaYJ7iR7ASfPuI8VUt9ZU1kd21bfs9Pyxv8n4JzpcHQOz3WfisS1rbiUT4mppmMzUPmEIKlQgqoqFgxEQSwWAFF5PpOK/yqNMNCk6hE1KhLEWkQhRY2MQffAn9ZGoQtIKJnmdgBYdv4b+mBs1w6pUaPNDhZllnQpHQm2k+pjG8TRZ/uIgeFlljnXdQv5ovJjLl1MrTcMCpDBlDAgiUqFgwkTEib4I4tQ0ZVFbS01mZnRVBYMwiIG4lrSRimalSTc+YReAAFB6gsRzD2B98Q/SWjSLJvoA5Z7lTMn1N8CdDnZoj+CiiQ2Dr+UuZ8tXbSWKajpFtWmeXWRYGIkLPvhhrzAiB2iB/r7nHaUax5D6SV+f2h+J9sNekymOsxa8npEbgi4PXEgQFMqRF/XTBFDKTcnl9t/b+eOo5SLvc9F6D37n0xMahxMLlKGAgCwHTEiP3uPwn0ntgUN+v4Yea8kjqBsOg7D9dcUcFEo1asn+WOxXtxFQtmIJ6jff/Q47C5arZkQ74ZqxAK2EFTpiGthHKm1YTUCL3HbpiMmOuFDYK0KhTKuX7XHbqP54DZPz+WLENhtWgH9D+R9/54KEOFV6O37sEZai0EzpXYk/CT2j7R9B+WJFSHUMIE9TAI6X7TAJB2nEGYrsSdchhaCIiPsgbKPTHXVSAjRxIrTFJdSpMyphzcnmExFzYH5nEP0RXNirzaC2lh6819+g1YDGFJ74qbqUtWhUpkqQygkggyB8wb/li2+k16KK1RAyTpDTbbYsJv6ETgGhxV1AEyAbAjWB7Bp0/wCUjEq16bAgqUBi684Fz8KuZXf73yxwqPZoVBptdqj6HGEaZDKRvIn91/ywZQzNM3DKT7if54pW4ahLMlSeyloYnoCH0nbtqwS/DqVlNKqlQgQGYAMYJ3YQLgbTN8XOLMHMFDKEGxXtfgzw9Sq5QvWCFibjnkAXWWDKxMGImN8D5806INAJposWBvUDAM0vpZww39epx5LlfGFWk6Cg700AAa/xGftRuo6Wm5xa0+O56pJRjVZWgkhNB/wMNJa3XrPTHn34d7nSTG61WVGgndejp4IpVKXmLmq9JFGonzA6gLzGYIIEjfp6RjM5gplKpDJVqMrA6xX+KIYGHR56dTh3CPHubWKTqvlup+JXV2EDUIZ7WkD5YyOY8RgwhXSVkKpN4LkgEwADeIvAAv1xfC0mudkqabx+L7KtZxYJB7Fs8t40UBQadckASQ9GLASYNOQLdzHfGXyeZDZxP2qoPe7VQyj3kj8PXFDm/EHL8LqSR1AkTcSDjVeFsj5FM5qvppSreWKhZdxpDOQCyqSxEi51gjacaH6bDYVrjRH1cN9Uo2pUquAdsvTqhaTY/gcN5uoOPMhmcv1qZH55ziDfljlfLMYB4e3tRz1c/mb48YOSTvm/4ezitc4yNh4/hejVc8ifHUpr/idV/ecZ3xVxClmKBWjUp1mpnW6o4YinBVmBFiRIsDOKqnkhby6ZPbyeCj8qlc4nbPVaTAs1ZANhmczlMug6T9FRSWjptfB8LhW4eq2o10kHQ9HyI+6HUrmo0tIt1XVHleOVqSlRVqqlyTTJE2uTpgzbvB7jEWaqam52NRt4Zi7e/MTiTivBstmdT0K60Xh+TV9RUIB/s32QkiNLW9t8U58NFnall6qM4J1lFYppEnUHUEkREiLGRj2f6mnTGYMgnePWBdZBovNpW28C+MKFFz9VVq1gGGhQiwFMcpci5mNIk72wV4i/pNr+bVFOnTpeWtied1a1iH0g/wCWdpxisjlKlJCHzFJGFhHOWUDchJYW6MonrhtetS3YtXsB9YFRRsSVgMwkiYBEA774yXsFR5cePtv9k+0w0cYj4F3EPGOZzWY/5hq1eloK6VKoV5PiTl0q0kyYuCRisr8Np6ByeRqEzUcs9rQKenVfuBbv0wRmOMMLKdIAgCmNMDsHbU8ek4qHqT0A7nqfcnDtMBunz89yXeiPMo0xCU9Rgcz7SNyEF4/zdrYGr5tn+IkxsNlHsosPwxGwxGWwwEIpet8OSSdKAknYRPviQZOBNU6Adliajey/ZHq3yBwUlG0EeWn3AZZv/wBjdfbbsBg4HFCN9FDSy4npUYbwYpr7sLufQQPU4XymLlmJU9SDc9IEWAi1rRbE7PFgIHQYYWxZTEBOZ8IDe5gdbX9hhqXk7KNz19gOp9MIuOUKU1B19gOw99+pM/PFdmWKHlJ7zbr2tgrDM1R5ZAB7jqR74o4KEB5t5MkGTjsRs3Tt+WOwNVVyGwh9cObDMVCaJSg46DhThuLtVSp1FsdA6YYm2FX4cXVVK0MIIn9fkcQVKZAgr5qgWBMOo7K3b0gj0xLhEOOUxKA+h6r0iX/ZiHH+X7Q9Vn2GBS2DeKC6nrBv7bYl4oJo0XN3YczH4j7nc4iEM2KrgRh3zxHU6fLDkN8UKspUnBmVzTr8LEDsDy/9u34jAYOCTv8ArtgRKMAj1z8iHSmwmbppv3+rKfxwXSrqW1aXUxHJWAG1joNM/v6DFXR64mqb4Wcb2RArdtDAFnrahA1BELQLAAisthaLW9gAG1+G5Q1DUYtJHwkVfij4iQHJve5jAVM4dUOF5M6ohiFZZLPeS2pVy9U8ukeXUUgrUDKSzU0B2MybiBfFxl+Imo2pq1ZKl5NNqMHvJqduggde+M+vTDkN/wAMRUf0MoA8FzW3krWLWaQPpmck9qmXHuZCRGHaNRE57OnVsPpYHrBCU7WxSU7kfh8sWmVUAWtzAW7QbYyXtA4eA9kyAPhKHNLLNOsVqkT8eZrv7SAVxyPlaazSoojbz5SMf+6rrb92B6+7e38sA5k/+q/uGCtl1sxjhJjwVSANgu4pmjV+MlwOhsP+0QNvTAf0iwUlmUQApYlQBtymR/thWwN3w8yQIQXcVI+YOwED0wDWwWNx7YEzW+DsCqUM0Yiep+jhr74N8MUVfOUlcBlLGQwBB5TuDbDTWoLihqeTLDWxFOmdnbY9OQDmc/4R7kYnyw/uVI//ADVAJHqi3CH21N+0MR5hy+ZYuSx8wrzGeUMQBfoAAI9MWOY64Z+myoBmQtOkqGbs5uWNzPWO3vv64RzhThDizSugJjHEbXwpOEbBFRKzz6AbAbDv8z1OGk44YaMSqlOBw+nVg4jwjHEFQgc3l4gjY/l/PfHYnqn/ANR/7HHYHCrC/9k="/>
          <p:cNvSpPr>
            <a:spLocks noChangeAspect="1" noChangeArrowheads="1"/>
          </p:cNvSpPr>
          <p:nvPr/>
        </p:nvSpPr>
        <p:spPr bwMode="auto">
          <a:xfrm>
            <a:off x="1587500" y="-3841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endParaRPr lang="it-IT" altLang="it-IT" sz="2400">
              <a:latin typeface="Times New Roman" panose="02020603050405020304" pitchFamily="18" charset="0"/>
            </a:endParaRPr>
          </a:p>
        </p:txBody>
      </p:sp>
      <p:sp>
        <p:nvSpPr>
          <p:cNvPr id="54290" name="AutoShape 6" descr="data:image/jpeg;base64,/9j/4AAQSkZJRgABAQAAAQABAAD/2wCEAAkGBhQSEBMTExQUFBUWGBcUFBgXFRUUFRcVFRQVFRgVFRQYHCYfFxkjGhUUHy8gIycpLSwtFR4xNTAqNSYrLCkBCQoKDgwOGg8PGSwkHyQsLCksLywtNCosKSwsLC0sLSwsLCktLCksLCwsLC8sLCwsKSksKSwsLCksLCksKSwsLP/AABEIAKgBLQMBIgACEQEDEQH/xAAbAAACAwEBAQAAAAAAAAAAAAAABAMFBgcCAf/EAEkQAAIBAwIDBQMGCwUGBwAAAAECAwAEERIhBQYxBxMiQVFhcZEUMnKBsbIjNDVCUnN0gqGzwRUzg8LhJCWSw9HwFjZEYpOj8f/EABoBAQADAQEBAAAAAAAAAAAAAAABAgMEBQb/xAAtEQACAgECBAQGAgMAAAAAAAAAAQIRAxIhBBMxQVFhcaEiMrHB4fCBkQUUFf/aAAwDAQACEQMRAD8A0Br1GuPfXwLsMVKB0rzqPUJENT0uW2r2oyKmiGTxtvUgpdTipFcetQQNIKYgFLQjam4m9KlFGI8ftdcLDzxt76zvLPH9iDG7MDg43yR/StlMoIIrEX0JtbgOvRzg7eddODJplXicHGYdcLXVGzt8x27O3zzliPQnyrHcI4TJNN3sp6nYeyryS9eSIKPPqfZVlaQhVGPdXpdDwHFTaXZFLzXxUIUiX83c4qfgHGwwGTTlxaxhssASetRJwiEnK+E+ym1ENT1WjY2U4Kims1RcPXAwGzVhDIwrnlE9bFmtJMdor4pr7VDqCiiigCvhr7RQHmiqri/NFtbOEmk0MRqA0O22SM5VT5g07w/iCTxrLE2pGzpOCM4JU7MAeoNQCevlfTXygPQFeqqeLcz29qyrPJoLDUo0O2QDj81TTnDeJxzxiWJtSHODhl6Eg7MAeoNSBqivma+5oAoqo4rzZbW0ndzSaGwGxokbYkgHKqR5GrCxvkmjWSM6kYZU4IyPcQCKAnooooAooooAooooDmEZ2BqOaYAe6vcZ2NI3gySPIj+tedZ6ovd8e0jbf2f6VW/+JJj0AHpkk/6U01kp3NSJDGpzjeosmiuTitwTufqAqxtVuDv4x7zimobtF2AA9wp6G/X1qNif4JLK6mUDV4v4n41d2V+rbdD6GkoZ1ptrJXA8iOhGxFWS8DKTXcdNUPM1tqjyBuNx9VXceQuG6jz9fbUVzDqUirLqZNWqZTcvziQDB9//AErRNgD3VjOCgRXDR9CTkD2eytdezAIcV62OWpI+dzQ5cmir4hPk1DBMaiUFqsrO0x1rdpI4NTk9ifh07Bq0kTZFU9tBvVxarWMzvwJ9BxOleqKK5z1Fsc149z/ctdtbWoUYfulJAZncHSfneEDIP25qblbn6drpba6VSWYx6gNLK4zswGxGQRtj66pOb+XLi0unuYwTGZDMkijOhi2rDjywT1Ox/hVlyfzDazXCCa2iS4ZtSSqNmkOTuD81ic+oJPlQkf537QJLeYwQBQygF3YasFgGCqvToRuc9elVlp2h3dvP3d4qsBp1+FVdQwDBgVOk7MDj7Kz3PP5Rufpj7i1PxzgdzJMz3D2yyMFyGuIIzgKFXw6hjYCgND2lcVEdxEO5t5cxagZI9Z+e2wOobVrOSLjXYQtpRM6/Ci6UH4RxsuTiufdpC4ktAcEi2QEg5HVuhHUe2t32ffk2D9/+a9AVHPnN1xZzxrF3el01eJCx1BiDvkbY01FzTzxNBHaNF3eZohK+pS25CYxuMblqj7XbbwW0nozof3grD7prG8fuu8ish1K24X6xLKv+UUBoebuOvos3kht5HkgEjF4i2NRzhfFsMEV44xxN24PbhYkVHd9ZjUqiFJfDgbgaiT1PlR2oQaJLRP0YdP8AwkD+lST/APl2P9b/AM96AX7OeKTRvOI4jKChZjhjpaNJWRdh+e232Vnba9kF2sgQmQTBxHvu/eatGOvXb1rbdkH/AKr/AAv+bWS4f+U4/wBqX+fQGg5542VniL29uWaCJ272Is6s2slM5GwPlj1q5veZZbbhNrNCsSM5VSoQ6ACshwq523UedZ7tV/Hl/Up9+Sm+YfyFZfTX7k1ARt2h3zWzSBYwA4RpAowMrkIFLHJ2Jzv5VIO0W8e0ZljXVGyiWbAwA+yfgyfnEg77jpsM1T2v5Hn/AGmP7go4P+S7/wCnb/foDb8kc5vcQzmfGYAHLKMZQhjuvqNB6eorOS9oV7cO/wAnVUVFaQgKrMI16szNsTuNgKOzSBXjv0diqNEquwwCqkSgtk+gzVbHeQwvKtis8zPFJGzSlQojIy7qiqDsF6sR7qA2HInPUl1IYJguvSWVlGMgEZBX13zkehrcVxrs0P8AvGP6En3c12WgObrEKoeJ3OCcVorg4Q1keIjxGvOirPUsha99arLziG+5Iz0A6n/p76jupyAcbmqxQc4wXdugAyxPu9Kslbot5jyDJ3wPezMftAqxtYH/ADG/iw+3NZWa/kDSqV7vuydWTkjC9MD415tuYJAmtDlAct6/WPj8a15XkZPNHxOg2l9LGQGGc/UT7j0b+B9lbHhPEQy5B/099c64XzusmiKaIrrAKkjOvO4042A9pI6+zfXcOI1HDZIGQQQwdDtgkbMy9M1k4uLLNqSNg261CTXqyfK719kXrUsw7mR4pJpmDqBqU/wpviHEyQAPOqLmKUpJn217srkuQ2Riu7hpbUeVx+PdM0UCEaTjrVzDA2M1VWF2JCFXG1aYL4cV0tnBGCQqgOcCru0hwKXsbXzNP1jN2d3D46WphQaKKodRx/jd9NacTZpWm7rvu8C620vEzasKCdJGCRjptikeBQfKOJo0KFU7/vcAD8HGJNe+NlwBj34ArsHGriKOB5JlDRoNTAqH26bKevWqjg/Nto0M8kKlEgUPIBGE2Oo7AdT4TQHP+0fhTxXskhU6JcMjeWdIUrn1BHT0IpPjV2eI3oMCNl1RFU4zlVwWONguc7+grqfA+a7a/LpGC2kAsHUYwSQPM56Vb21jHHnQiJnrpVVz78CgOVdqMQSe3TPzYFX/AIWYf0rcdnp/3bB+/wDzXrQvEp6gH3gGhVAGBgD2bUBk+1C21WBb9CRG+JKf565fwRO9uraMnOZI0H0e81H7WrvjqCMEAj27ivCwKNwqj6hUA5l2uN/tEH6tvv1J8nZ+XV0gtpcscb+ETtk/V1rpbQqeoB94Br0qADAAA9m1SDlPZZxlI7h4CCWm06SMYBjWRjq3z0PlmqC5c23EC0ikd3cayOhKrLr2z6jofbXc1gUHIVc+uBmvrxKeoB94BoDjvaLfLNcwyrsJLeJwDjOGLkZweu9WXMJ/3FZfTT7k1dPNup6qvp0HSvphXGMDA6DAx8KA4vasP7Hn3H4zH9wV94Ow/su/3Hz7f79dm7hcY0rj0wMUCBcY0rg9dhQHKOz6IvBxFF3ZoNKgbkkrKAPjVHy5xMQvNlGcyQSwqFxkM4G5B8hg5ruehVBIAG2+AB0rOcC5rs7qcrCh7wqWLGIKSoxnLdT1FAc/7NGH9ox7j5sn3DXZ6zHBOdrS4nEUIbWQxGUCjCjJ3z6Vp6A57c/NrM3UAGSd+taWcZAH1/Cqu8tc/wBa81OmepRkeLWxYARFUz84nrj2VVcHWW1lLDDnGGJzvvnb21qbrhu9Q/IPUVsrj0GzVMzF1bs9w82F0ykGSMkjfz3x0NRw8Kk0iMRoiM3iIYHCk4JC+e1bCGxU+QOKch4Yu2w2rRZWZPBAruaGjuoEghtwoUBVZsEjT00KOm1O8o2E8IVHA8IwGyfmnyx0GPQYFXdha48gKvIIwKzlJyJqMdkhi12plhtUEdML0qpQ57zbHhjmshb3jKxXJxXQubrXeufXEX4WtMMqZjxENUTYcpzkSLk9a6YgziuRcN1LgrXS+WLlnj8dd6Z49U6NFCalpVWqeN81Ro7Mcux7pbiVwY4ZXHVEdh71UkfZTNI8d/Fbj9VJ9xqqanHLXiNzcJdFriQgRF5FYllca0XSFJwvzsggbYq15JlK2XE2UkMIkII6ggTbiqfl3+5vv2Y/zYqteTvxDin6pPsmoC67LeJSyy3AkkZwFTGo5xlm6VYdp/EpYYYTFI8ZMhBKMVJGgnBxVN2Rf31z9BPvNVj2u/i8H6w/y2oDOcV5huVsrFhPKGf5RrIdstpmAXJzvgbU7zRxy4Sz4cyTSqzxMXIdgWOI92Pmdz8aouMfiHD/AHXP88U/zd+I8L/Ut9kVAKcU4zeRi2kN1KS8QkXDMAPEy4YZw58OST1zjyrsVhOXijc9WRWPvZQf61xfmX+5sf2UfzJK7JwX8Wg/Vx/cWgOYXnG7m9v2hSd4V1SKgVmVQIlcjOkgsTo6n1+qrfs95uldZ0mYyCOIzKWOWwvzlLeY3HX21Q8pDHGVz5Sz/cmrX8A5/N0ZwYAoiieX55fVpwNJGkdcn4UBhxxu6uluJzcyL3SrJpR2VcPIE0qFIAxnzz0+utJwTnGc8LunZtUsJRUcgE4kIUFvUjfc+zOazL30t5HcySPpWJFcRooRCWkVQCo6gZJ3yem9XHIlxEllftOpeL8EHUbkhtS7bjfJHmOlAV9g99NEbiG4uJHEmhkVnZgNGoORnGknbGPKtFzbzTcxWVqpzFPMGMpxpcaMA4/RJJB2+qsrcWwhQXllLKsfedyNeElVtGvBKkh0I9cdNx507zlxN7m2sJnxqZZg2BgErIi5x5Zxn66Ag/t27s3gk+UPIJIknKuzMpViw0MGJ/R6jHWuzQyalDDoQCPrGa4fzR8yy/Y4vvSV2yxGIo/or90UByWPi91c8RZFuHjy8oUZJjVYw7Be7zgjCY39c197LPx7/Bf7Y6g5Z/K379x/Lmqbss/Hv8F/tjoBjkDi80nEEV5XZdMmxORspxXWa412cflJPoyfcNdloDBTLuKjlt8ip3jr6VrzT02yrlsxSr2W9WVx1pZ2rROiKFY7cDyp2C3Wo1xmhJ9+hq2oUyxgjH/7TiCqyKfy86ct5ck1VyI0j0QplTS0bUzHUFWil5pt9UefSudcQtxqB866lxtfBWJ/sQu59houpD3iOcu8P1KK3fD4wowKpOFQCJAD1qwN8ANq9SCdHgZJxUmy1muQBU3DJMiqJNTVoOHxaVqZqkWwSc52N14miDKytuGBUj1BGCK90nxi4KW8zqcMsbsp67qhI2PtFYnc3Ssx0XZNEC/4eTSQQoAUEbjGo/n4x0wKs+FcgxwQ3MQldhcKEYkLlQA4yMfTPX0rMcr893Mt5DHK6lHYqRoReqnG4H6WKTTtCu2mAEi6TIAB3afNL4Azj0rbkyPP/wCji0p0+tfu/mbrlbkxLF5GWR31gA6goxpJO2PfTfM/LaXsIjZihDB1YYODgjcHqME7VnOf+ap7aeKOBgupCzeFWyS2leo9h+NOdnvMct0k3fMGZGXGFVfCwPkB6qapy3p1G64qDy8re/YRHZNFoUGeXIzkgLjfGwU509D575qy4pyBHPDbRGV1FuhRSAuWB07nP0fKqbkvm65uL3upXDJpc4CIu6kY3AzVr2h8xy2iQ9ywVnZskqreFVHkR6sKnlvVpIXFweJ5d6R44h2aRyrCpmkHdRiIYCbgMzZO3XxVrLS27uNEByFVVyep0gDP8KxXIHNc9zPLHOwbCal8KrghgrdAP0h8KprrnO9uJ5hA6xpGskmMJ/dxdSSwOWPpsKnlO6KPjsehTp79u5oeOdmsc8zTRytCzHUwC6hqPVhuCCfPerTl3k2G0idBlzIMSM2ASuCNIA6Dc/GkOQ+a5LqKXvtJaLSSwGMqwY7gbAjSelYk9ot717xcfq09+OnsosUm2hPjsUYxnvT+xp4+yaIF/wAPJpIwowARuCNR6Pj0wN6t+CcixW8M8JdpEnADasDAAI2K+e+fqqDnrmKW3toZYGCl3AJKq2VMbN5j3Vn+Kc+XAsrWWNwJGMqTeBTlo9GDgjbIYHb9KoWNstk4zHjbi72V/v8AY63ZImrAuZNGc6dCk/HOM489NX3E+R4JrWO38SCL+7YYLAnrnPzs9T7fSs3zlzfc27QCJwNcCSNlEOWJbJ3G3TpU/NvHb6ErJFtD3cZZtCEa22O5GepX40WN7ES42C1bPbqS8O7KokkVpZmlVcYTSFBwcgMcnK+wYrdVzjlHmO/uZ4y3igDFZWEcYA8BOCQMjqvxqkn7RL3LFZF05OPwabAk6RnHoP4Vbku6KP8AyGNRUmnv5fk1t12YRPctN3siqzFyigA5YkkCTOQpJO2M79aa5b5Ajs5u9WV3OlkwwUDxFTnb6NeOP8cnBsPk5H+0EaxhWJBEbbA7gAF8kdPPyqs5q5tuflotLYrGdSJqIBJdwp6sCFUah5Z61VY2zWfFwhd3tS9bV7FpwDs9jtbhZ1ldiAwwQoHiGPKtbWC5H5xmluGtrgh2w2lgADqQ+JTjAIxk5x5e3be1WUXF0zXDmjmjqiYu2361HMuDXmCXFMuAwyK809juVl35Um3WmblsGky29Q2aJEyrQE3oR69uKiyaPC7NVhFnIpFF3p+IdKrZLHbenoxSkKU+g2rSKOeTK/ipyMVQx3WiTHrV1K2SaruKcHZwpjAyCDUO30LQ0r5uhPcQs2COlfbO2Ytjen7WBggDDcVd8OtVxnFetjyfArPnc/CKWd6WebOxwBmrFVxX0Cis27OyGNQVIKr+YPxS4/Uy/wAtqsKS43EWtp1UEs0UigDqSUIAH10XUmfyv0OHWmUQTr85JUAPtKuw+5XqK30PbH9LQ/8A97r9iCr215VufkM6mCQP3sLKuncgLIpI92upuJcr3Guz0wSEJDAHIHzWDszA+0aq7ta8T5hYJ6U6f9ef4GOapBJxuJWICo0Ckk4AAIkOSenzq99mEui8uIs9VPuPdyY2+pjUV/ytNc8UcyRSiF5SC4GBoUaQQd9vCPLzqblfl6e24nkQyCENKgcjbRhtJJ+pazdaavsdcVPnqenbU/cQ7OPyl+5L9op7tXl1XNvH6IT/API+n/JVRw7hPELaYyw28gbxAEoGGGPofcKseZ+B3VzeRs0MhXRAjsFwBlQX92CzfCp213ZSOr/WePS7vw/fA9cvSrHxx1Ugq7SqCCCCGXvBuPoileYOAPazvPayK6ZZiEZWeME+JXTfUm5GcEY6imRynLbcTjMMUrQpJGQ5GfCQus5GOmW8qXuuA3VndTMlu0yyCVFZVZxplzudIJBGeh/1qLV2n2JcZaHGUXtJ7rt6eKLzgnNKy8PuyY0jljiOoooVX1KwVsDoc529vtrEJbr8gZsjV8oRcZGrSIXycdcZYb1f8M5Vuo7G6JifXKIo0THj0iTUzFfIY9fbS8fIkpsnkMU3ygSBVTbePC5bTjPm3n5VK0xun3K5FmyKOqO6i/q/cf5rue84RYN7VU+9YnQ/xWsXM7BBGegPeAfrETf61CVsbvgly3C4Ie4k1xzudOnfQQzBsemWxS/MfKFwUtXjhdmNvGkgA3V41C+IeuMD92phJLb1K58WSfxJPpH6EfaL8+1/ZU+1q2PO35JPuh+/HWe554BcStb93DI+m3RGwM4YFsg+3etTzbYSScNMaIzPiLwgb+FkJ29mDWTa+E7IwlebbqvsUPIFx3fDbx/0TI3wgU1jLaAfIZmyNQlhAGRqwFlBwOpGXWtfwbg9xHwm7jMMgkd8KmPEVYRqSB6Y1fCqi15FlNnNI0UonV1EabDUpK6jpxv1bz8q0TVt33OacJyhCKj0i/v7nQeSJhJYWzHGVTRnz8DFMZ/dFUHHeare3v2R7ON2VkYzAIZN1VtQGjJIB/S8vKrXs7tZYrQxzI0ZWRsBhjwsFbI+stVVxKxnPF1cWytF3kRMvdAnAVMnX7Nx9VYpLU7PQnKfIx6eu3a+xQdnyGTiZkUHSO9c+wPkDJ9csK65UVvaogwiqudzpULv67VLVJy1Ozp4XByIabvezj3NnEbnu8WjBCDudIYkezUCAPqqx5U4nM0C/KCC46nAGR7QNs+6oJowdqkt7IKep+NeTTZ9H8Omhm4bUTSmd6fVNqVnh86lqzNM8g1KAajRc4ppFrI0PsS07bqdqXQU9birIpJjcIpwdKXiqetkc0ionOCaXsTMctnHoKmup8SU/Yrq2FVhJqWxeUU47kUd7KOqavdVrw3jCt4TlT6Gn4LUAV8lsVO+BmvSvbc82txgGvtKQT4bSabqCQooooAooooAooooAooooAooooAooooAooooAooooAooooAooooAooooDlWnfNMRv/CokI86lC+fUV556zGAwr4Rmo41NSFMb1BWxdkwdqnjNRk+teouuKzZexqMU9CKr4W3xVnGNqmJSTGYqmlbCk1HAKlnti6kCt4K9jmnKlZS29sZGOPM1p+GcO0DfrXjhPCu7XfrVpW8cMYO0YvPOcaYUUUVsZFRxwFAJR+b193nVhZ3GtA3rXniEeqNgfSkOWpMxY9NvhUkFxRRRUEhRRRQBRRRQBRRRQBRRRQBRRRQBRRRQBRRRQBRRRQBRRRQBRRRQHCn4ioJJcD3kD4ZqFOaY84WZM+xhVZByXCCM7/E09DypAvQfwG/11waKPo3uXFrzaMjxK3/AH6irVuZoceJgvvIrPQ8tweS7/1qxXkiInW6/VUUc+RQH7Hikc3zCGHqCDTkgw4939aqbTgqxSExjSPPFXSDJ9wxVGjH0GoY6dY9BUMC7VLjepSM2x22WrexTbNVcAq6gTCiurEjlyskoooroMAooooCG7Pgb3VW8tw4j95P20xxmfEZA6nYUxYwaI1X2b1JAxRRRUEhRRRQBRRRQBRRRQBRRRQBRRRQBRRRQBRRRQBRRRQBRRRQBRRRQHG/7J/938KnjsVG25pnV5V7Ra8y2e5LKyWziC7gY/786dLbUrEtNhalHPJ2zwUoiXxVKF3r7oxRlRmM1PGM0pFTkVSijLOxjyRVvVfwxdqsK7capHHN2wooorQoFfCa+0jxC4/MXqaAhUd7Ln81ftq0qC0t9C4+PvqegCiiigCiiigCiiigCiiigCiiigCiiigCiiigCiiigCiiigCiiigCiiigOT6t6nV6KK89nrUOwCmVWiihmyVIqJBRRUMqCUzC9FFEQy/4X82nqKK74fKjil1CiiirFSK5nCqTSXD4CxMjefT3UUUBZUUUUAUUUUAUUUUAUUUUAUUUUAUUUUAUUUUAUUUUAUUUUAUUUUAUUUUAUUUUB//Z"/>
          <p:cNvSpPr>
            <a:spLocks noChangeAspect="1" noChangeArrowheads="1"/>
          </p:cNvSpPr>
          <p:nvPr/>
        </p:nvSpPr>
        <p:spPr bwMode="auto">
          <a:xfrm>
            <a:off x="1739900" y="-2317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endParaRPr lang="it-IT" altLang="it-IT" sz="2400">
              <a:latin typeface="Times New Roman" panose="02020603050405020304" pitchFamily="18" charset="0"/>
            </a:endParaRPr>
          </a:p>
        </p:txBody>
      </p:sp>
      <p:sp>
        <p:nvSpPr>
          <p:cNvPr id="54291" name="AutoShape 8" descr="data:image/jpeg;base64,/9j/4AAQSkZJRgABAQAAAQABAAD/2wCEAAkGBhQSEBMTExQUFBUWGBcUFBgXFRUUFRcVFRQVFRgVFRQYHCYfFxkjGhUUHy8gIycpLSwtFR4xNTAqNSYrLCkBCQoKDgwOGg8PGSwkHyQsLCksLywtNCosKSwsLC0sLSwsLCktLCksLCwsLC8sLCwsKSksKSwsLCksLCksKSwsLP/AABEIAKgBLQMBIgACEQEDEQH/xAAbAAACAwEBAQAAAAAAAAAAAAAABAMFBgcCAf/EAEkQAAIBAwIDBQMGCwUGBwAAAAECAwAEERIhBQYxBxMiQVFhcZEUMnKBsbIjNDVCUnN0gqGzwRUzg8LhJCWSw9HwFjZEYpOj8f/EABoBAQADAQEBAAAAAAAAAAAAAAABAgMEBQb/xAAtEQACAgECBAQGAgMAAAAAAAAAAQIRAxIhBBMxQVFhcaEiMrHB4fCBkQUUFf/aAAwDAQACEQMRAD8A0Br1GuPfXwLsMVKB0rzqPUJENT0uW2r2oyKmiGTxtvUgpdTipFcetQQNIKYgFLQjam4m9KlFGI8ftdcLDzxt76zvLPH9iDG7MDg43yR/StlMoIIrEX0JtbgOvRzg7eddODJplXicHGYdcLXVGzt8x27O3zzliPQnyrHcI4TJNN3sp6nYeyryS9eSIKPPqfZVlaQhVGPdXpdDwHFTaXZFLzXxUIUiX83c4qfgHGwwGTTlxaxhssASetRJwiEnK+E+ym1ENT1WjY2U4Kims1RcPXAwGzVhDIwrnlE9bFmtJMdor4pr7VDqCiiigCvhr7RQHmiqri/NFtbOEmk0MRqA0O22SM5VT5g07w/iCTxrLE2pGzpOCM4JU7MAeoNQCevlfTXygPQFeqqeLcz29qyrPJoLDUo0O2QDj81TTnDeJxzxiWJtSHODhl6Eg7MAeoNSBqivma+5oAoqo4rzZbW0ndzSaGwGxokbYkgHKqR5GrCxvkmjWSM6kYZU4IyPcQCKAnooooAooooAooooDmEZ2BqOaYAe6vcZ2NI3gySPIj+tedZ6ovd8e0jbf2f6VW/+JJj0AHpkk/6U01kp3NSJDGpzjeosmiuTitwTufqAqxtVuDv4x7zimobtF2AA9wp6G/X1qNif4JLK6mUDV4v4n41d2V+rbdD6GkoZ1ptrJXA8iOhGxFWS8DKTXcdNUPM1tqjyBuNx9VXceQuG6jz9fbUVzDqUirLqZNWqZTcvziQDB9//AErRNgD3VjOCgRXDR9CTkD2eytdezAIcV62OWpI+dzQ5cmir4hPk1DBMaiUFqsrO0x1rdpI4NTk9ifh07Bq0kTZFU9tBvVxarWMzvwJ9BxOleqKK5z1Fsc149z/ctdtbWoUYfulJAZncHSfneEDIP25qblbn6drpba6VSWYx6gNLK4zswGxGQRtj66pOb+XLi0unuYwTGZDMkijOhi2rDjywT1Ox/hVlyfzDazXCCa2iS4ZtSSqNmkOTuD81ic+oJPlQkf537QJLeYwQBQygF3YasFgGCqvToRuc9elVlp2h3dvP3d4qsBp1+FVdQwDBgVOk7MDj7Kz3PP5Rufpj7i1PxzgdzJMz3D2yyMFyGuIIzgKFXw6hjYCgND2lcVEdxEO5t5cxagZI9Z+e2wOobVrOSLjXYQtpRM6/Ci6UH4RxsuTiufdpC4ktAcEi2QEg5HVuhHUe2t32ffk2D9/+a9AVHPnN1xZzxrF3el01eJCx1BiDvkbY01FzTzxNBHaNF3eZohK+pS25CYxuMblqj7XbbwW0nozof3grD7prG8fuu8ish1K24X6xLKv+UUBoebuOvos3kht5HkgEjF4i2NRzhfFsMEV44xxN24PbhYkVHd9ZjUqiFJfDgbgaiT1PlR2oQaJLRP0YdP8AwkD+lST/APl2P9b/AM96AX7OeKTRvOI4jKChZjhjpaNJWRdh+e232Vnba9kF2sgQmQTBxHvu/eatGOvXb1rbdkH/AKr/AAv+bWS4f+U4/wBqX+fQGg5542VniL29uWaCJ272Is6s2slM5GwPlj1q5veZZbbhNrNCsSM5VSoQ6ACshwq523UedZ7tV/Hl/Up9+Sm+YfyFZfTX7k1ARt2h3zWzSBYwA4RpAowMrkIFLHJ2Jzv5VIO0W8e0ZljXVGyiWbAwA+yfgyfnEg77jpsM1T2v5Hn/AGmP7go4P+S7/wCnb/foDb8kc5vcQzmfGYAHLKMZQhjuvqNB6eorOS9oV7cO/wAnVUVFaQgKrMI16szNsTuNgKOzSBXjv0diqNEquwwCqkSgtk+gzVbHeQwvKtis8zPFJGzSlQojIy7qiqDsF6sR7qA2HInPUl1IYJguvSWVlGMgEZBX13zkehrcVxrs0P8AvGP6En3c12WgObrEKoeJ3OCcVorg4Q1keIjxGvOirPUsha99arLziG+5Iz0A6n/p76jupyAcbmqxQc4wXdugAyxPu9Kslbot5jyDJ3wPezMftAqxtYH/ADG/iw+3NZWa/kDSqV7vuydWTkjC9MD415tuYJAmtDlAct6/WPj8a15XkZPNHxOg2l9LGQGGc/UT7j0b+B9lbHhPEQy5B/099c64XzusmiKaIrrAKkjOvO4042A9pI6+zfXcOI1HDZIGQQQwdDtgkbMy9M1k4uLLNqSNg261CTXqyfK719kXrUsw7mR4pJpmDqBqU/wpviHEyQAPOqLmKUpJn217srkuQ2Riu7hpbUeVx+PdM0UCEaTjrVzDA2M1VWF2JCFXG1aYL4cV0tnBGCQqgOcCru0hwKXsbXzNP1jN2d3D46WphQaKKodRx/jd9NacTZpWm7rvu8C620vEzasKCdJGCRjptikeBQfKOJo0KFU7/vcAD8HGJNe+NlwBj34ArsHGriKOB5JlDRoNTAqH26bKevWqjg/Nto0M8kKlEgUPIBGE2Oo7AdT4TQHP+0fhTxXskhU6JcMjeWdIUrn1BHT0IpPjV2eI3oMCNl1RFU4zlVwWONguc7+grqfA+a7a/LpGC2kAsHUYwSQPM56Vb21jHHnQiJnrpVVz78CgOVdqMQSe3TPzYFX/AIWYf0rcdnp/3bB+/wDzXrQvEp6gH3gGhVAGBgD2bUBk+1C21WBb9CRG+JKf565fwRO9uraMnOZI0H0e81H7WrvjqCMEAj27ivCwKNwqj6hUA5l2uN/tEH6tvv1J8nZ+XV0gtpcscb+ETtk/V1rpbQqeoB94Br0qADAAA9m1SDlPZZxlI7h4CCWm06SMYBjWRjq3z0PlmqC5c23EC0ikd3cayOhKrLr2z6jofbXc1gUHIVc+uBmvrxKeoB94BoDjvaLfLNcwyrsJLeJwDjOGLkZweu9WXMJ/3FZfTT7k1dPNup6qvp0HSvphXGMDA6DAx8KA4vasP7Hn3H4zH9wV94Ow/su/3Hz7f79dm7hcY0rj0wMUCBcY0rg9dhQHKOz6IvBxFF3ZoNKgbkkrKAPjVHy5xMQvNlGcyQSwqFxkM4G5B8hg5ruehVBIAG2+AB0rOcC5rs7qcrCh7wqWLGIKSoxnLdT1FAc/7NGH9ox7j5sn3DXZ6zHBOdrS4nEUIbWQxGUCjCjJ3z6Vp6A57c/NrM3UAGSd+taWcZAH1/Cqu8tc/wBa81OmepRkeLWxYARFUz84nrj2VVcHWW1lLDDnGGJzvvnb21qbrhu9Q/IPUVsrj0GzVMzF1bs9w82F0ykGSMkjfz3x0NRw8Kk0iMRoiM3iIYHCk4JC+e1bCGxU+QOKch4Yu2w2rRZWZPBAruaGjuoEghtwoUBVZsEjT00KOm1O8o2E8IVHA8IwGyfmnyx0GPQYFXdha48gKvIIwKzlJyJqMdkhi12plhtUEdML0qpQ57zbHhjmshb3jKxXJxXQubrXeufXEX4WtMMqZjxENUTYcpzkSLk9a6YgziuRcN1LgrXS+WLlnj8dd6Z49U6NFCalpVWqeN81Ro7Mcux7pbiVwY4ZXHVEdh71UkfZTNI8d/Fbj9VJ9xqqanHLXiNzcJdFriQgRF5FYllca0XSFJwvzsggbYq15JlK2XE2UkMIkII6ggTbiqfl3+5vv2Y/zYqteTvxDin6pPsmoC67LeJSyy3AkkZwFTGo5xlm6VYdp/EpYYYTFI8ZMhBKMVJGgnBxVN2Rf31z9BPvNVj2u/i8H6w/y2oDOcV5huVsrFhPKGf5RrIdstpmAXJzvgbU7zRxy4Sz4cyTSqzxMXIdgWOI92Pmdz8aouMfiHD/AHXP88U/zd+I8L/Ut9kVAKcU4zeRi2kN1KS8QkXDMAPEy4YZw58OST1zjyrsVhOXijc9WRWPvZQf61xfmX+5sf2UfzJK7JwX8Wg/Vx/cWgOYXnG7m9v2hSd4V1SKgVmVQIlcjOkgsTo6n1+qrfs95uldZ0mYyCOIzKWOWwvzlLeY3HX21Q8pDHGVz5Sz/cmrX8A5/N0ZwYAoiieX55fVpwNJGkdcn4UBhxxu6uluJzcyL3SrJpR2VcPIE0qFIAxnzz0+utJwTnGc8LunZtUsJRUcgE4kIUFvUjfc+zOazL30t5HcySPpWJFcRooRCWkVQCo6gZJ3yem9XHIlxEllftOpeL8EHUbkhtS7bjfJHmOlAV9g99NEbiG4uJHEmhkVnZgNGoORnGknbGPKtFzbzTcxWVqpzFPMGMpxpcaMA4/RJJB2+qsrcWwhQXllLKsfedyNeElVtGvBKkh0I9cdNx507zlxN7m2sJnxqZZg2BgErIi5x5Zxn66Ag/t27s3gk+UPIJIknKuzMpViw0MGJ/R6jHWuzQyalDDoQCPrGa4fzR8yy/Y4vvSV2yxGIo/or90UByWPi91c8RZFuHjy8oUZJjVYw7Be7zgjCY39c197LPx7/Bf7Y6g5Z/K379x/Lmqbss/Hv8F/tjoBjkDi80nEEV5XZdMmxORspxXWa412cflJPoyfcNdloDBTLuKjlt8ip3jr6VrzT02yrlsxSr2W9WVx1pZ2rROiKFY7cDyp2C3Wo1xmhJ9+hq2oUyxgjH/7TiCqyKfy86ct5ck1VyI0j0QplTS0bUzHUFWil5pt9UefSudcQtxqB866lxtfBWJ/sQu59houpD3iOcu8P1KK3fD4wowKpOFQCJAD1qwN8ANq9SCdHgZJxUmy1muQBU3DJMiqJNTVoOHxaVqZqkWwSc52N14miDKytuGBUj1BGCK90nxi4KW8zqcMsbsp67qhI2PtFYnc3Ssx0XZNEC/4eTSQQoAUEbjGo/n4x0wKs+FcgxwQ3MQldhcKEYkLlQA4yMfTPX0rMcr893Mt5DHK6lHYqRoReqnG4H6WKTTtCu2mAEi6TIAB3afNL4Azj0rbkyPP/wCji0p0+tfu/mbrlbkxLF5GWR31gA6goxpJO2PfTfM/LaXsIjZihDB1YYODgjcHqME7VnOf+ap7aeKOBgupCzeFWyS2leo9h+NOdnvMct0k3fMGZGXGFVfCwPkB6qapy3p1G64qDy8re/YRHZNFoUGeXIzkgLjfGwU509D575qy4pyBHPDbRGV1FuhRSAuWB07nP0fKqbkvm65uL3upXDJpc4CIu6kY3AzVr2h8xy2iQ9ywVnZskqreFVHkR6sKnlvVpIXFweJ5d6R44h2aRyrCpmkHdRiIYCbgMzZO3XxVrLS27uNEByFVVyep0gDP8KxXIHNc9zPLHOwbCal8KrghgrdAP0h8KprrnO9uJ5hA6xpGskmMJ/dxdSSwOWPpsKnlO6KPjsehTp79u5oeOdmsc8zTRytCzHUwC6hqPVhuCCfPerTl3k2G0idBlzIMSM2ASuCNIA6Dc/GkOQ+a5LqKXvtJaLSSwGMqwY7gbAjSelYk9ot717xcfq09+OnsosUm2hPjsUYxnvT+xp4+yaIF/wAPJpIwowARuCNR6Pj0wN6t+CcixW8M8JdpEnADasDAAI2K+e+fqqDnrmKW3toZYGCl3AJKq2VMbN5j3Vn+Kc+XAsrWWNwJGMqTeBTlo9GDgjbIYHb9KoWNstk4zHjbi72V/v8AY63ZImrAuZNGc6dCk/HOM489NX3E+R4JrWO38SCL+7YYLAnrnPzs9T7fSs3zlzfc27QCJwNcCSNlEOWJbJ3G3TpU/NvHb6ErJFtD3cZZtCEa22O5GepX40WN7ES42C1bPbqS8O7KokkVpZmlVcYTSFBwcgMcnK+wYrdVzjlHmO/uZ4y3igDFZWEcYA8BOCQMjqvxqkn7RL3LFZF05OPwabAk6RnHoP4Vbku6KP8AyGNRUmnv5fk1t12YRPctN3siqzFyigA5YkkCTOQpJO2M79aa5b5Ajs5u9WV3OlkwwUDxFTnb6NeOP8cnBsPk5H+0EaxhWJBEbbA7gAF8kdPPyqs5q5tuflotLYrGdSJqIBJdwp6sCFUah5Z61VY2zWfFwhd3tS9bV7FpwDs9jtbhZ1ldiAwwQoHiGPKtbWC5H5xmluGtrgh2w2lgADqQ+JTjAIxk5x5e3be1WUXF0zXDmjmjqiYu2361HMuDXmCXFMuAwyK809juVl35Um3WmblsGky29Q2aJEyrQE3oR69uKiyaPC7NVhFnIpFF3p+IdKrZLHbenoxSkKU+g2rSKOeTK/ipyMVQx3WiTHrV1K2SaruKcHZwpjAyCDUO30LQ0r5uhPcQs2COlfbO2Ytjen7WBggDDcVd8OtVxnFetjyfArPnc/CKWd6WebOxwBmrFVxX0Cis27OyGNQVIKr+YPxS4/Uy/wAtqsKS43EWtp1UEs0UigDqSUIAH10XUmfyv0OHWmUQTr85JUAPtKuw+5XqK30PbH9LQ/8A97r9iCr215VufkM6mCQP3sLKuncgLIpI92upuJcr3Guz0wSEJDAHIHzWDszA+0aq7ta8T5hYJ6U6f9ef4GOapBJxuJWICo0Ckk4AAIkOSenzq99mEui8uIs9VPuPdyY2+pjUV/ytNc8UcyRSiF5SC4GBoUaQQd9vCPLzqblfl6e24nkQyCENKgcjbRhtJJ+pazdaavsdcVPnqenbU/cQ7OPyl+5L9op7tXl1XNvH6IT/API+n/JVRw7hPELaYyw28gbxAEoGGGPofcKseZ+B3VzeRs0MhXRAjsFwBlQX92CzfCp213ZSOr/WePS7vw/fA9cvSrHxx1Ugq7SqCCCCGXvBuPoileYOAPazvPayK6ZZiEZWeME+JXTfUm5GcEY6imRynLbcTjMMUrQpJGQ5GfCQus5GOmW8qXuuA3VndTMlu0yyCVFZVZxplzudIJBGeh/1qLV2n2JcZaHGUXtJ7rt6eKLzgnNKy8PuyY0jljiOoooVX1KwVsDoc529vtrEJbr8gZsjV8oRcZGrSIXycdcZYb1f8M5Vuo7G6JifXKIo0THj0iTUzFfIY9fbS8fIkpsnkMU3ygSBVTbePC5bTjPm3n5VK0xun3K5FmyKOqO6i/q/cf5rue84RYN7VU+9YnQ/xWsXM7BBGegPeAfrETf61CVsbvgly3C4Ie4k1xzudOnfQQzBsemWxS/MfKFwUtXjhdmNvGkgA3V41C+IeuMD92phJLb1K58WSfxJPpH6EfaL8+1/ZU+1q2PO35JPuh+/HWe554BcStb93DI+m3RGwM4YFsg+3etTzbYSScNMaIzPiLwgb+FkJ29mDWTa+E7IwlebbqvsUPIFx3fDbx/0TI3wgU1jLaAfIZmyNQlhAGRqwFlBwOpGXWtfwbg9xHwm7jMMgkd8KmPEVYRqSB6Y1fCqi15FlNnNI0UonV1EabDUpK6jpxv1bz8q0TVt33OacJyhCKj0i/v7nQeSJhJYWzHGVTRnz8DFMZ/dFUHHeare3v2R7ON2VkYzAIZN1VtQGjJIB/S8vKrXs7tZYrQxzI0ZWRsBhjwsFbI+stVVxKxnPF1cWytF3kRMvdAnAVMnX7Nx9VYpLU7PQnKfIx6eu3a+xQdnyGTiZkUHSO9c+wPkDJ9csK65UVvaogwiqudzpULv67VLVJy1Ozp4XByIabvezj3NnEbnu8WjBCDudIYkezUCAPqqx5U4nM0C/KCC46nAGR7QNs+6oJowdqkt7IKep+NeTTZ9H8Omhm4bUTSmd6fVNqVnh86lqzNM8g1KAajRc4ppFrI0PsS07bqdqXQU9birIpJjcIpwdKXiqetkc0ionOCaXsTMctnHoKmup8SU/Yrq2FVhJqWxeUU47kUd7KOqavdVrw3jCt4TlT6Gn4LUAV8lsVO+BmvSvbc82txgGvtKQT4bSabqCQooooAooooAooooAooooAooooAooooAooooAooooAooooAooooAooooDlWnfNMRv/CokI86lC+fUV556zGAwr4Rmo41NSFMb1BWxdkwdqnjNRk+teouuKzZexqMU9CKr4W3xVnGNqmJSTGYqmlbCk1HAKlnti6kCt4K9jmnKlZS29sZGOPM1p+GcO0DfrXjhPCu7XfrVpW8cMYO0YvPOcaYUUUVsZFRxwFAJR+b193nVhZ3GtA3rXniEeqNgfSkOWpMxY9NvhUkFxRRRUEhRRRQBRRRQBRRRQBRRRQBRRRQBRRRQBRRRQBRRRQBRRRQBRRRQHCn4ioJJcD3kD4ZqFOaY84WZM+xhVZByXCCM7/E09DypAvQfwG/11waKPo3uXFrzaMjxK3/AH6irVuZoceJgvvIrPQ8tweS7/1qxXkiInW6/VUUc+RQH7Hikc3zCGHqCDTkgw4939aqbTgqxSExjSPPFXSDJ9wxVGjH0GoY6dY9BUMC7VLjepSM2x22WrexTbNVcAq6gTCiurEjlyskoooroMAooooCG7Pgb3VW8tw4j95P20xxmfEZA6nYUxYwaI1X2b1JAxRRRUEhRRRQBRRRQBRRRQBRRRQBRRRQBRRRQBRRRQBRRRQBRRRQBRRRQHG/7J/938KnjsVG25pnV5V7Ra8y2e5LKyWziC7gY/786dLbUrEtNhalHPJ2zwUoiXxVKF3r7oxRlRmM1PGM0pFTkVSijLOxjyRVvVfwxdqsK7capHHN2wooorQoFfCa+0jxC4/MXqaAhUd7Ln81ftq0qC0t9C4+PvqegCiiigCiiigCiiigCiiigCiiigCiiigCiiigCiiigCiiigCiiigCiiigOT6t6nV6KK89nrUOwCmVWiihmyVIqJBRRUMqCUzC9FFEQy/4X82nqKK74fKjil1CiiirFSK5nCqTSXD4CxMjefT3UUUBZUUUUAUUUUAUUUUAUUUUAUUUUAUUUUAUUUUAUUUUAUUUUAUUUUAUUUUAUUUUB//Z"/>
          <p:cNvSpPr>
            <a:spLocks noChangeAspect="1" noChangeArrowheads="1"/>
          </p:cNvSpPr>
          <p:nvPr/>
        </p:nvSpPr>
        <p:spPr bwMode="auto">
          <a:xfrm>
            <a:off x="1892300" y="-793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endParaRPr lang="it-IT" altLang="it-IT" sz="2400">
              <a:latin typeface="Times New Roman" panose="02020603050405020304" pitchFamily="18" charset="0"/>
            </a:endParaRPr>
          </a:p>
        </p:txBody>
      </p:sp>
      <p:sp>
        <p:nvSpPr>
          <p:cNvPr id="54292" name="Rectangle 2"/>
          <p:cNvSpPr>
            <a:spLocks noChangeArrowheads="1"/>
          </p:cNvSpPr>
          <p:nvPr/>
        </p:nvSpPr>
        <p:spPr bwMode="auto">
          <a:xfrm>
            <a:off x="1524001" y="-22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endParaRPr lang="it-IT" altLang="it-IT" sz="2400">
              <a:latin typeface="Times New Roman" panose="02020603050405020304" pitchFamily="18" charset="0"/>
            </a:endParaRPr>
          </a:p>
        </p:txBody>
      </p:sp>
      <p:pic>
        <p:nvPicPr>
          <p:cNvPr id="54293" name="Immagine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64" y="125325"/>
            <a:ext cx="2339975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94" name="Immagine 6" descr="Risultati immagini per alzheime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132" y="125325"/>
            <a:ext cx="7156450" cy="419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95" name="Rectangle 26"/>
          <p:cNvSpPr>
            <a:spLocks noChangeArrowheads="1"/>
          </p:cNvSpPr>
          <p:nvPr/>
        </p:nvSpPr>
        <p:spPr bwMode="auto">
          <a:xfrm>
            <a:off x="141764" y="4459587"/>
            <a:ext cx="12217876" cy="2185214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Se non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riesci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a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6"/>
              </a:rPr>
              <a:t>ricordare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dove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hai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messo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le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7"/>
              </a:rPr>
              <a:t>chiavi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, non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8"/>
              </a:rPr>
              <a:t>pensare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subito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all'Alzheimer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;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inizia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invece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a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preoccuparti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se non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riesci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a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6"/>
              </a:rPr>
              <a:t>ricordare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a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cosa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servono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le </a:t>
            </a:r>
            <a:r>
              <a:rPr lang="en-US" altLang="it-IT" sz="3200" b="1" i="1" dirty="0" err="1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  <a:hlinkClick r:id="rId7"/>
              </a:rPr>
              <a:t>chiavi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.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”</a:t>
            </a:r>
            <a:r>
              <a:rPr lang="en-US" altLang="it-IT" sz="3200" b="1" i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                   </a:t>
            </a:r>
            <a:r>
              <a:rPr lang="en-US" altLang="it-IT" sz="3200" b="1" i="1" dirty="0" smtClean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en-US" altLang="it-IT" sz="3200" b="1" i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Rita Levi </a:t>
            </a:r>
            <a:r>
              <a:rPr lang="en-US" altLang="it-IT" sz="3200" b="1" i="1" dirty="0" err="1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Montalcini</a:t>
            </a:r>
            <a:endParaRPr lang="it-IT" altLang="it-IT" sz="11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it-IT" altLang="it-IT" sz="4000" dirty="0">
              <a:solidFill>
                <a:srgbClr val="00206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93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388888" y="2711206"/>
            <a:ext cx="8637072" cy="977621"/>
          </a:xfrm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accent2">
                    <a:lumMod val="75000"/>
                  </a:schemeClr>
                </a:solidFill>
                <a:latin typeface="Showcard Gothic" panose="04020904020102020604" pitchFamily="82" charset="0"/>
              </a:rPr>
              <a:t>Il team che cura</a:t>
            </a:r>
            <a:endParaRPr lang="it-IT" sz="4000" dirty="0">
              <a:solidFill>
                <a:schemeClr val="accent2">
                  <a:lumMod val="75000"/>
                </a:schemeClr>
              </a:solidFill>
              <a:latin typeface="Showcard Gothic" panose="04020904020102020604" pitchFamily="82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68961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300" b="0" i="0" u="none" strike="noStrike" cap="none" normalizeH="0" baseline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Innsbruck</a:t>
            </a: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9732549" y="1201110"/>
            <a:ext cx="1003768" cy="14465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8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</a:p>
        </p:txBody>
      </p:sp>
      <p:pic>
        <p:nvPicPr>
          <p:cNvPr id="9" name="Immagine 11" descr="Risultati immagini per ghero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245"/>
            <a:ext cx="2794000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78" y="3664473"/>
            <a:ext cx="5010451" cy="301634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747" y="3664473"/>
            <a:ext cx="5362398" cy="301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18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olo 1"/>
          <p:cNvSpPr>
            <a:spLocks noGrp="1"/>
          </p:cNvSpPr>
          <p:nvPr>
            <p:ph type="title"/>
          </p:nvPr>
        </p:nvSpPr>
        <p:spPr>
          <a:xfrm>
            <a:off x="0" y="414339"/>
            <a:ext cx="8641080" cy="1143000"/>
          </a:xfrm>
        </p:spPr>
        <p:txBody>
          <a:bodyPr>
            <a:noAutofit/>
          </a:bodyPr>
          <a:lstStyle/>
          <a:p>
            <a:r>
              <a:rPr lang="it-IT" altLang="it-IT" sz="4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comunicazione efficace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6693" y="1199708"/>
            <a:ext cx="11901526" cy="4505720"/>
          </a:xfrm>
        </p:spPr>
        <p:txBody>
          <a:bodyPr>
            <a:noAutofit/>
          </a:bodyPr>
          <a:lstStyle/>
          <a:p>
            <a:pPr marL="114300" indent="0">
              <a:buNone/>
              <a:defRPr/>
            </a:pPr>
            <a:r>
              <a:rPr lang="it-IT" sz="2400" dirty="0" smtClean="0"/>
              <a:t>La comunicazione è fatta di:</a:t>
            </a:r>
          </a:p>
          <a:p>
            <a:pPr algn="ctr">
              <a:buFont typeface="Wingdings" panose="05000000000000000000" pitchFamily="2" charset="2"/>
              <a:buChar char="q"/>
              <a:defRPr/>
            </a:pPr>
            <a:r>
              <a:rPr lang="it-IT" sz="2400" dirty="0" smtClean="0"/>
              <a:t>Voce e sguardi</a:t>
            </a:r>
          </a:p>
          <a:p>
            <a:pPr algn="ctr">
              <a:buFont typeface="Wingdings" panose="05000000000000000000" pitchFamily="2" charset="2"/>
              <a:buChar char="q"/>
              <a:defRPr/>
            </a:pPr>
            <a:r>
              <a:rPr lang="it-IT" sz="2400" dirty="0" smtClean="0"/>
              <a:t>Postura</a:t>
            </a:r>
          </a:p>
          <a:p>
            <a:pPr algn="ctr">
              <a:buFont typeface="Wingdings" panose="05000000000000000000" pitchFamily="2" charset="2"/>
              <a:buChar char="q"/>
              <a:defRPr/>
            </a:pPr>
            <a:r>
              <a:rPr lang="it-IT" sz="2400" dirty="0" smtClean="0"/>
              <a:t>Calore umano</a:t>
            </a:r>
            <a:endParaRPr lang="it-IT" sz="2400" dirty="0"/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it-IT" sz="2400" dirty="0" smtClean="0"/>
              <a:t>Con l’avanzare della malattia il parlare è difficile: </a:t>
            </a:r>
            <a:r>
              <a:rPr lang="it-IT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it-IT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parole perdono di significato</a:t>
            </a:r>
            <a:r>
              <a:rPr lang="it-IT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0" indent="0">
              <a:buNone/>
              <a:defRPr/>
            </a:pPr>
            <a:r>
              <a:rPr lang="it-IT" sz="2400" dirty="0" smtClean="0"/>
              <a:t>Diventano importanti il 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linguaggio non verbale </a:t>
            </a:r>
            <a:r>
              <a:rPr lang="it-IT" sz="2400" dirty="0" smtClean="0"/>
              <a:t>(i gesti) ed il </a:t>
            </a:r>
            <a:r>
              <a:rPr lang="it-IT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linguaggio paraverbale</a:t>
            </a:r>
            <a:r>
              <a:rPr lang="it-IT" sz="2400" dirty="0" smtClean="0"/>
              <a:t> (il tono, il ritmo ed il timbro della voce)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it-IT" sz="2400" dirty="0" smtClean="0"/>
              <a:t>Un </a:t>
            </a:r>
            <a:r>
              <a:rPr lang="it-IT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tono pacato ed un volto sorridente trasmettono sicurezza e serenità</a:t>
            </a:r>
            <a:endParaRPr lang="it-IT" sz="2400" b="1" u="sng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" indent="0">
              <a:buNone/>
              <a:defRPr/>
            </a:pPr>
            <a:endParaRPr lang="it-IT" sz="2400" dirty="0"/>
          </a:p>
        </p:txBody>
      </p:sp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6216650" y="46038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5" name="Freccia a destra 4"/>
          <p:cNvSpPr/>
          <p:nvPr/>
        </p:nvSpPr>
        <p:spPr>
          <a:xfrm>
            <a:off x="0" y="3318011"/>
            <a:ext cx="433387" cy="5048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0000"/>
              </a:solidFill>
            </a:endParaRPr>
          </a:p>
        </p:txBody>
      </p:sp>
      <p:sp>
        <p:nvSpPr>
          <p:cNvPr id="6" name="Freccia a destra 5"/>
          <p:cNvSpPr/>
          <p:nvPr/>
        </p:nvSpPr>
        <p:spPr>
          <a:xfrm>
            <a:off x="45948" y="5080271"/>
            <a:ext cx="431800" cy="50323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44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olo 1"/>
          <p:cNvSpPr>
            <a:spLocks noGrp="1"/>
          </p:cNvSpPr>
          <p:nvPr>
            <p:ph type="title"/>
          </p:nvPr>
        </p:nvSpPr>
        <p:spPr>
          <a:xfrm>
            <a:off x="109538" y="169862"/>
            <a:ext cx="8229600" cy="1143001"/>
          </a:xfrm>
        </p:spPr>
        <p:txBody>
          <a:bodyPr>
            <a:normAutofit/>
          </a:bodyPr>
          <a:lstStyle/>
          <a:p>
            <a:r>
              <a:rPr lang="it-IT" altLang="it-IT" sz="3600" b="1" u="sng" dirty="0" smtClean="0">
                <a:solidFill>
                  <a:srgbClr val="002060"/>
                </a:solidFill>
              </a:rPr>
              <a:t>Come farsi capire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09538" y="672832"/>
            <a:ext cx="11713494" cy="513238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  <a:defRPr/>
            </a:pPr>
            <a:r>
              <a:rPr lang="it-IT" sz="2800" dirty="0" smtClean="0"/>
              <a:t>Parlare in modo chiaro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it-IT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Usare un tono di voce basso, chiaro, rassicurante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it-IT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Utilizzare frasi brevi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it-IT" sz="2800" dirty="0" smtClean="0"/>
              <a:t>Comunicare </a:t>
            </a:r>
            <a:r>
              <a:rPr lang="it-IT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solo concetto alla volta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it-IT" sz="2800" dirty="0" smtClean="0"/>
              <a:t>Lasciare</a:t>
            </a:r>
            <a:r>
              <a:rPr lang="it-IT" sz="2800" dirty="0" smtClean="0">
                <a:solidFill>
                  <a:srgbClr val="FF0000"/>
                </a:solidFill>
              </a:rPr>
              <a:t> </a:t>
            </a:r>
            <a:r>
              <a:rPr lang="it-IT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giusto tempo per rispondere</a:t>
            </a:r>
            <a:r>
              <a:rPr lang="it-IT" sz="2800" dirty="0" smtClean="0"/>
              <a:t>, senza incalzare con una serie di domande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it-IT" sz="2800" dirty="0" smtClean="0"/>
              <a:t>Accompagnare le parole con i gesti, Usare frasi dichiarative</a:t>
            </a: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it-IT" sz="2800" dirty="0" smtClean="0"/>
              <a:t>Le sole domande permesse dovrebbero iniziare con:</a:t>
            </a:r>
            <a:r>
              <a:rPr lang="it-IT" sz="2800" dirty="0" smtClean="0">
                <a:solidFill>
                  <a:srgbClr val="FF0000"/>
                </a:solidFill>
              </a:rPr>
              <a:t> </a:t>
            </a:r>
            <a:r>
              <a:rPr lang="it-IT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Chi? Che cosa? Dove? Quando? Come? </a:t>
            </a:r>
            <a:r>
              <a:rPr lang="it-IT" sz="2800" u="sng" dirty="0" smtClean="0">
                <a:solidFill>
                  <a:schemeClr val="accent2">
                    <a:lumMod val="75000"/>
                  </a:schemeClr>
                </a:solidFill>
              </a:rPr>
              <a:t>Tralasciando il </a:t>
            </a:r>
            <a:r>
              <a:rPr lang="it-IT" sz="2800" b="1" i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PERCHE</a:t>
            </a:r>
            <a:r>
              <a:rPr lang="it-IT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</a:p>
        </p:txBody>
      </p:sp>
      <p:sp>
        <p:nvSpPr>
          <p:cNvPr id="4" name="CasellaDiTesto 4"/>
          <p:cNvSpPr txBox="1">
            <a:spLocks noChangeArrowheads="1"/>
          </p:cNvSpPr>
          <p:nvPr/>
        </p:nvSpPr>
        <p:spPr bwMode="auto">
          <a:xfrm>
            <a:off x="6216650" y="132113"/>
            <a:ext cx="5975350" cy="368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it-IT" altLang="it-IT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CASSETTA ATTREZZI OPERATORE: </a:t>
            </a:r>
            <a:r>
              <a:rPr lang="it-IT" altLang="it-IT" b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cose da fare </a:t>
            </a:r>
          </a:p>
        </p:txBody>
      </p:sp>
      <p:sp>
        <p:nvSpPr>
          <p:cNvPr id="5" name="Freccia a destra 4"/>
          <p:cNvSpPr/>
          <p:nvPr/>
        </p:nvSpPr>
        <p:spPr>
          <a:xfrm rot="11089921">
            <a:off x="4181744" y="1964479"/>
            <a:ext cx="431800" cy="504825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0000"/>
              </a:solidFill>
            </a:endParaRPr>
          </a:p>
        </p:txBody>
      </p:sp>
      <p:sp>
        <p:nvSpPr>
          <p:cNvPr id="6" name="Freccia a destra 5"/>
          <p:cNvSpPr/>
          <p:nvPr/>
        </p:nvSpPr>
        <p:spPr>
          <a:xfrm rot="11089921">
            <a:off x="8752031" y="1425075"/>
            <a:ext cx="431800" cy="504825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0000"/>
              </a:solidFill>
            </a:endParaRPr>
          </a:p>
        </p:txBody>
      </p:sp>
      <p:sp>
        <p:nvSpPr>
          <p:cNvPr id="7" name="Freccia a destra 6"/>
          <p:cNvSpPr/>
          <p:nvPr/>
        </p:nvSpPr>
        <p:spPr>
          <a:xfrm rot="11089921">
            <a:off x="6961604" y="2716844"/>
            <a:ext cx="433388" cy="504825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0000"/>
              </a:solidFill>
            </a:endParaRPr>
          </a:p>
        </p:txBody>
      </p:sp>
      <p:sp>
        <p:nvSpPr>
          <p:cNvPr id="8" name="Freccia a destra 7"/>
          <p:cNvSpPr/>
          <p:nvPr/>
        </p:nvSpPr>
        <p:spPr>
          <a:xfrm rot="11089921">
            <a:off x="7198725" y="5553599"/>
            <a:ext cx="431800" cy="503238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00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TM10001114[[fn=Raccolta]]</Template>
  <TotalTime>873</TotalTime>
  <Words>1610</Words>
  <Application>Microsoft Office PowerPoint</Application>
  <PresentationFormat>Widescreen</PresentationFormat>
  <Paragraphs>253</Paragraphs>
  <Slides>39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39</vt:i4>
      </vt:variant>
    </vt:vector>
  </HeadingPairs>
  <TitlesOfParts>
    <vt:vector size="51" baseType="lpstr">
      <vt:lpstr>Arial</vt:lpstr>
      <vt:lpstr>Arial Narrow</vt:lpstr>
      <vt:lpstr>Brush Script MT</vt:lpstr>
      <vt:lpstr>Calibri</vt:lpstr>
      <vt:lpstr>Century Gothic</vt:lpstr>
      <vt:lpstr>Gill Sans MT</vt:lpstr>
      <vt:lpstr>Perpetua</vt:lpstr>
      <vt:lpstr>Showcard Gothic</vt:lpstr>
      <vt:lpstr>Tahoma</vt:lpstr>
      <vt:lpstr>Times New Roman</vt:lpstr>
      <vt:lpstr>Wingdings</vt:lpstr>
      <vt:lpstr>Gallery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La comunicazione efficace</vt:lpstr>
      <vt:lpstr>Come farsi capire</vt:lpstr>
      <vt:lpstr>Presentazione standard di PowerPoint</vt:lpstr>
      <vt:lpstr>Presentazione standard di PowerPoint</vt:lpstr>
      <vt:lpstr>Presentazione standard di PowerPoint</vt:lpstr>
      <vt:lpstr>LE ANOMIE</vt:lpstr>
      <vt:lpstr>Deficit Cognitivi</vt:lpstr>
      <vt:lpstr>Deficit di Attenzione</vt:lpstr>
      <vt:lpstr>Deficit di Linguaggio</vt:lpstr>
      <vt:lpstr>Deficit nelle abilità pratiche</vt:lpstr>
      <vt:lpstr>Disturbi del comportamento</vt:lpstr>
      <vt:lpstr>Disturbi del comportamento</vt:lpstr>
      <vt:lpstr>Disturbi del comportamento</vt:lpstr>
      <vt:lpstr>Disturbi del comportamento</vt:lpstr>
      <vt:lpstr>Disturbi del comportamento</vt:lpstr>
      <vt:lpstr>Disturbi del comportamento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Spazio e  alzheimer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OSS  robot</vt:lpstr>
      <vt:lpstr>Presentazione standard di PowerPoint</vt:lpstr>
      <vt:lpstr>Presentazione standard di PowerPoint</vt:lpstr>
      <vt:lpstr>Presentazione standard di PowerPoint</vt:lpstr>
      <vt:lpstr> - - tecnicismi, - farmaci, - porte allarmate,                           - contenzioni,  - spazi chiusi, - burocrazia,                                - PAI «finti»   + progetti sperimentali + Ascolto, +  musica, + terapie non farmacologiche,                                         +  emozioni…   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Fabrizio Cavanna</dc:creator>
  <cp:lastModifiedBy>Fabrizio Cavanna</cp:lastModifiedBy>
  <cp:revision>68</cp:revision>
  <dcterms:created xsi:type="dcterms:W3CDTF">2019-03-27T19:32:17Z</dcterms:created>
  <dcterms:modified xsi:type="dcterms:W3CDTF">2020-01-30T07:26:23Z</dcterms:modified>
</cp:coreProperties>
</file>